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256" r:id="rId2"/>
    <p:sldId id="257" r:id="rId3"/>
    <p:sldId id="339" r:id="rId4"/>
    <p:sldId id="347" r:id="rId5"/>
    <p:sldId id="340" r:id="rId6"/>
    <p:sldId id="348" r:id="rId7"/>
    <p:sldId id="341" r:id="rId8"/>
    <p:sldId id="349" r:id="rId9"/>
    <p:sldId id="342" r:id="rId10"/>
    <p:sldId id="350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432" r:id="rId19"/>
    <p:sldId id="433" r:id="rId20"/>
    <p:sldId id="332" r:id="rId21"/>
    <p:sldId id="333" r:id="rId22"/>
    <p:sldId id="334" r:id="rId23"/>
    <p:sldId id="335" r:id="rId24"/>
    <p:sldId id="336" r:id="rId25"/>
    <p:sldId id="337" r:id="rId26"/>
    <p:sldId id="435" r:id="rId27"/>
    <p:sldId id="344" r:id="rId28"/>
    <p:sldId id="436" r:id="rId29"/>
    <p:sldId id="437" r:id="rId30"/>
    <p:sldId id="438" r:id="rId31"/>
    <p:sldId id="439" r:id="rId32"/>
    <p:sldId id="440" r:id="rId33"/>
    <p:sldId id="346" r:id="rId34"/>
    <p:sldId id="441" r:id="rId35"/>
    <p:sldId id="442" r:id="rId36"/>
    <p:sldId id="443" r:id="rId37"/>
    <p:sldId id="444" r:id="rId38"/>
    <p:sldId id="445" r:id="rId39"/>
    <p:sldId id="446" r:id="rId40"/>
    <p:sldId id="447" r:id="rId41"/>
    <p:sldId id="448" r:id="rId42"/>
    <p:sldId id="421" r:id="rId43"/>
    <p:sldId id="402" r:id="rId44"/>
    <p:sldId id="403" r:id="rId45"/>
    <p:sldId id="404" r:id="rId46"/>
    <p:sldId id="405" r:id="rId47"/>
    <p:sldId id="391" r:id="rId48"/>
    <p:sldId id="393" r:id="rId49"/>
    <p:sldId id="394" r:id="rId50"/>
    <p:sldId id="268" r:id="rId51"/>
    <p:sldId id="395" r:id="rId52"/>
    <p:sldId id="396" r:id="rId53"/>
    <p:sldId id="397" r:id="rId54"/>
    <p:sldId id="398" r:id="rId55"/>
    <p:sldId id="399" r:id="rId56"/>
    <p:sldId id="274" r:id="rId57"/>
    <p:sldId id="400" r:id="rId58"/>
    <p:sldId id="276" r:id="rId59"/>
    <p:sldId id="277" r:id="rId60"/>
    <p:sldId id="278" r:id="rId61"/>
    <p:sldId id="279" r:id="rId62"/>
    <p:sldId id="422" r:id="rId63"/>
    <p:sldId id="354" r:id="rId64"/>
    <p:sldId id="424" r:id="rId65"/>
    <p:sldId id="425" r:id="rId66"/>
    <p:sldId id="426" r:id="rId67"/>
    <p:sldId id="427" r:id="rId68"/>
    <p:sldId id="428" r:id="rId69"/>
    <p:sldId id="429" r:id="rId70"/>
    <p:sldId id="430" r:id="rId71"/>
    <p:sldId id="431" r:id="rId72"/>
    <p:sldId id="355" r:id="rId73"/>
    <p:sldId id="356" r:id="rId74"/>
    <p:sldId id="363" r:id="rId75"/>
    <p:sldId id="408" r:id="rId76"/>
    <p:sldId id="409" r:id="rId77"/>
    <p:sldId id="410" r:id="rId78"/>
    <p:sldId id="412" r:id="rId79"/>
    <p:sldId id="413" r:id="rId80"/>
    <p:sldId id="414" r:id="rId81"/>
    <p:sldId id="415" r:id="rId82"/>
    <p:sldId id="416" r:id="rId83"/>
    <p:sldId id="417" r:id="rId84"/>
    <p:sldId id="418" r:id="rId85"/>
    <p:sldId id="419" r:id="rId86"/>
    <p:sldId id="420" r:id="rId87"/>
    <p:sldId id="377" r:id="rId8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9B8DE-7DBB-4FA2-989D-46DBF3661BE5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CCF39-161A-4BB5-838A-732395E41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71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F8FDD-C0A2-491D-ABE2-C9B54E059EC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286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F8FDD-C0A2-491D-ABE2-C9B54E059ECC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03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B0E0-1505-4790-827F-2F3F2D99C9F6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048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242F4E-BCCC-AA50-D942-373F15211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939553-0CF3-E087-925D-1FEFA4AF2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06BA79-BFFF-2223-6BED-B8F62502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6F98-F09F-48C9-8036-2F0946256377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52F317-8788-30C8-CEA0-806DE4CF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AD63E5-8AD5-CD9D-286B-5971DD23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E13D-1E22-4443-8015-B01F3EA3B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3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725FCA-C1F4-5788-3DFC-EF99B05C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207195-70AE-916A-F06C-7AED09C85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EB8CD2-44B9-67E5-89F9-F83F5A14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6F98-F09F-48C9-8036-2F0946256377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C1F076-509C-19C7-8DA5-382DC65D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4A0BE5-D30A-B052-C4D1-53B5CB7C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E13D-1E22-4443-8015-B01F3EA3B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46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EB2A4C5-E60A-B410-673C-7AB46AC4E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97D6AC-97A8-9C6C-6884-D44408C20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473067-5231-93D1-081C-6CD737E3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6F98-F09F-48C9-8036-2F0946256377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6850C8-5EC6-EE5F-7824-8B4D4E12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27B781-73AB-7CE1-D161-B0F63EEE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E13D-1E22-4443-8015-B01F3EA3B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13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27FED-DC08-BCCD-B04E-7E30A9D9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EEBB59-C7A0-FDEA-0D8B-BD6E38A10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BAE4A0-1260-4A9D-443F-54E941C4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6F98-F09F-48C9-8036-2F0946256377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123E7A-2421-D5D6-2242-AA066F09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DF4445-63E5-03D4-CA5E-7D5BF99D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E13D-1E22-4443-8015-B01F3EA3B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42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5D4CF-01AC-6448-4921-668C3191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28AC62-C726-0942-BE26-99808F682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487BB5-3976-29E4-7500-2F72222B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6F98-F09F-48C9-8036-2F0946256377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D679D7-E5E3-355E-93A5-E9E539A8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0CC345-ABDB-E80C-E14D-60857463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E13D-1E22-4443-8015-B01F3EA3B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67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26938-F220-9613-42BF-14028D44C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C9CF9A-7CB7-A3C0-794F-6E814F9CB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00A248-44B5-C90D-5010-32E2124EE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A29950-EE90-12C5-7AA4-9C81E60E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6F98-F09F-48C9-8036-2F0946256377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B0D8EC-A537-D229-5EBF-FCC8D7EF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8A62E4-EA72-F16F-F8FD-66DC268B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E13D-1E22-4443-8015-B01F3EA3B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27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0C2EB-9693-C437-D786-0BD31E3FA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788102-4099-7C0E-FF4F-E0E2850AB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A03C59-DEF6-3E82-E3A6-6DA4BFC80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62126E7-6F53-2F71-13D8-716DCBCD0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18CBD06-7C83-1307-8904-874F5265A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97DEA56-2E23-E0BD-42DC-55FF41070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6F98-F09F-48C9-8036-2F0946256377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33D6C6-7157-26E1-CB3C-3B724CC9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881921-FF33-D8ED-42E7-3A27D898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E13D-1E22-4443-8015-B01F3EA3B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93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1B3C44-4736-905A-81D3-4FD78BC4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23F5115-021E-06AD-C582-AF336867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6F98-F09F-48C9-8036-2F0946256377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3F4684-4ECE-6D9A-F51E-2E9AFD97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83B311D-5A2C-D448-18DB-D027E2A88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E13D-1E22-4443-8015-B01F3EA3B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24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1E5E12D-EA31-D8CE-DB3B-A20F1615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6F98-F09F-48C9-8036-2F0946256377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5D91DBA-EB26-F190-2A3F-71864241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FD3B1DF-2A93-19CE-F4ED-E0B47CB42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E13D-1E22-4443-8015-B01F3EA3B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0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8CAE30-B36B-B936-1361-2EAAA466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16CEE4-A886-E776-4776-97665B98D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21B780-08E2-A79D-A984-CEA120E06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65C7BF-98D6-1209-E6E6-600EBA03D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6F98-F09F-48C9-8036-2F0946256377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2BBCD5-F94C-9FBC-7750-6D686313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870E08-645E-32F7-2896-67911494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E13D-1E22-4443-8015-B01F3EA3B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06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CD1B79-708F-A9EA-D150-3DFF3ABC0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C651AB7-A0FC-1DEE-10D4-84C179FEC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BEFE25-74D0-C4C3-B148-8686A957B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2EA19F-0BB6-6620-19EF-55C68A925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6F98-F09F-48C9-8036-2F0946256377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EEA886-79FE-9EEC-B234-EA5A8D50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BCC836-4D7E-8B9E-FB2A-1E3492B7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E13D-1E22-4443-8015-B01F3EA3B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53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7C8DC8-4684-0144-0412-EE5374E5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397851-1123-E7BA-BE7B-3222D1060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FB22CA-693B-057D-C53A-E564C73A1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26F98-F09F-48C9-8036-2F0946256377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D61F0C-0A0C-2B60-0CAB-507C2B87C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F232C4-D039-7D08-651E-44B1C0E39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DE13D-1E22-4443-8015-B01F3EA3B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29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520C4B-57E3-9CE3-EE99-345798643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Тема2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8589D9-293F-D7C0-AE2A-0B3CE1FD3E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4</a:t>
            </a:r>
          </a:p>
          <a:p>
            <a:r>
              <a:rPr lang="ru-RU" dirty="0" smtClean="0"/>
              <a:t>Измерение и </a:t>
            </a:r>
            <a:r>
              <a:rPr lang="ru-RU" smtClean="0"/>
              <a:t>оценка экономики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624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Тождество 4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Y = C + I + G + X</a:t>
            </a:r>
            <a:r>
              <a:rPr lang="en-US" sz="3600" dirty="0"/>
              <a:t>n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60698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ВНП(ВНД)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Валовой национальный продукт (валовой национальный доход) – рыночная стоимость конечных материальных благ и услуг,  созданных за один год</a:t>
            </a:r>
          </a:p>
        </p:txBody>
      </p:sp>
    </p:spTree>
    <p:extLst>
      <p:ext uri="{BB962C8B-B14F-4D97-AF65-F5344CB8AC3E}">
        <p14:creationId xmlns:p14="http://schemas.microsoft.com/office/powerpoint/2010/main" val="3804259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1"/>
            <a:ext cx="8229600" cy="16287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4000"/>
              <a:t>Два подхода к расчету ВНП</a:t>
            </a:r>
            <a:br>
              <a:rPr lang="ru-RU" sz="4000"/>
            </a:br>
            <a:r>
              <a:rPr lang="ru-RU" sz="4000"/>
              <a:t/>
            </a:r>
            <a:br>
              <a:rPr lang="ru-RU" sz="4000"/>
            </a:br>
            <a:r>
              <a:rPr lang="ru-RU" sz="4000"/>
              <a:t>=ВНП=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3035300" cy="4525963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ru-RU" sz="1800" b="1" i="1" u="sng"/>
              <a:t>Подсчет по объему производства или по сумме расходов на приобретение товаров и услуг</a:t>
            </a:r>
          </a:p>
          <a:p>
            <a:pPr algn="just" eaLnBrk="1" hangingPunct="1">
              <a:buFontTx/>
              <a:buNone/>
            </a:pPr>
            <a:endParaRPr lang="ru-RU" sz="1800" b="1" i="1"/>
          </a:p>
          <a:p>
            <a:pPr algn="just" eaLnBrk="1" hangingPunct="1"/>
            <a:r>
              <a:rPr lang="ru-RU" sz="1800" b="1"/>
              <a:t>Потреб. расходы дом. хозяйств (С)</a:t>
            </a:r>
            <a:r>
              <a:rPr lang="en-US" sz="1800" b="1"/>
              <a:t>;</a:t>
            </a:r>
            <a:endParaRPr lang="ru-RU" sz="1800" b="1"/>
          </a:p>
          <a:p>
            <a:pPr algn="just" eaLnBrk="1" hangingPunct="1"/>
            <a:r>
              <a:rPr lang="ru-RU" sz="1800" b="1"/>
              <a:t>Инвестиционные расходы бизнеса (</a:t>
            </a:r>
            <a:r>
              <a:rPr lang="en-US" sz="1800" b="1"/>
              <a:t>I</a:t>
            </a:r>
            <a:r>
              <a:rPr lang="ru-RU" sz="1800" b="1"/>
              <a:t>)</a:t>
            </a:r>
            <a:r>
              <a:rPr lang="en-US" sz="1800" b="1"/>
              <a:t>;</a:t>
            </a:r>
          </a:p>
          <a:p>
            <a:pPr algn="just" eaLnBrk="1" hangingPunct="1"/>
            <a:r>
              <a:rPr lang="ru-RU" sz="1800" b="1"/>
              <a:t>Государственные закупки товаров и услуг (</a:t>
            </a:r>
            <a:r>
              <a:rPr lang="en-US" sz="1800" b="1"/>
              <a:t>G</a:t>
            </a:r>
            <a:r>
              <a:rPr lang="ru-RU" sz="1800" b="1"/>
              <a:t>)</a:t>
            </a:r>
            <a:r>
              <a:rPr lang="en-US" sz="1800" b="1"/>
              <a:t>;</a:t>
            </a:r>
            <a:endParaRPr lang="ru-RU" sz="1800" b="1"/>
          </a:p>
          <a:p>
            <a:pPr algn="just" eaLnBrk="1" hangingPunct="1"/>
            <a:r>
              <a:rPr lang="ru-RU" sz="1800" b="1"/>
              <a:t>Расходы иностранцев </a:t>
            </a:r>
            <a:r>
              <a:rPr lang="en-US" sz="1800" b="1"/>
              <a:t>(</a:t>
            </a:r>
            <a:r>
              <a:rPr lang="ru-RU" sz="1800" b="1"/>
              <a:t>Х-М</a:t>
            </a:r>
            <a:r>
              <a:rPr lang="en-US" sz="1800" b="1"/>
              <a:t>)</a:t>
            </a:r>
            <a:r>
              <a:rPr lang="ru-RU" sz="1800" b="1"/>
              <a:t>.</a:t>
            </a:r>
            <a:endParaRPr lang="en-US" sz="1800" b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88164" y="1600201"/>
            <a:ext cx="3322637" cy="4525963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ru-RU" sz="1800" b="1" i="1" u="sng"/>
              <a:t>Подсчет по доходу либо по сумме доходов, созданных в процессе производства товаров и услуг</a:t>
            </a:r>
            <a:r>
              <a:rPr lang="ru-RU" sz="2400" u="sng"/>
              <a:t> </a:t>
            </a:r>
          </a:p>
          <a:p>
            <a:pPr algn="just" eaLnBrk="1" hangingPunct="1"/>
            <a:r>
              <a:rPr lang="ru-RU" sz="2000" b="1"/>
              <a:t>Расходы и платежи, не связанные с выплатой дохода</a:t>
            </a:r>
            <a:r>
              <a:rPr lang="en-US" sz="2000" b="1"/>
              <a:t>;</a:t>
            </a:r>
            <a:endParaRPr lang="ru-RU" sz="2000" b="1"/>
          </a:p>
          <a:p>
            <a:pPr algn="just" eaLnBrk="1" hangingPunct="1"/>
            <a:r>
              <a:rPr lang="ru-RU" sz="2000" b="1"/>
              <a:t>+ Заработная плата</a:t>
            </a:r>
            <a:r>
              <a:rPr lang="en-US" sz="2000" b="1"/>
              <a:t>;</a:t>
            </a:r>
            <a:endParaRPr lang="ru-RU" sz="2000" b="1"/>
          </a:p>
          <a:p>
            <a:pPr algn="just" eaLnBrk="1" hangingPunct="1"/>
            <a:r>
              <a:rPr lang="ru-RU" sz="2000" b="1"/>
              <a:t>+Рентные платежи</a:t>
            </a:r>
            <a:r>
              <a:rPr lang="en-US" sz="2000" b="1"/>
              <a:t>;</a:t>
            </a:r>
            <a:endParaRPr lang="ru-RU" sz="2000" b="1"/>
          </a:p>
          <a:p>
            <a:pPr algn="just" eaLnBrk="1" hangingPunct="1"/>
            <a:r>
              <a:rPr lang="ru-RU" sz="2000" b="1"/>
              <a:t>+Процент</a:t>
            </a:r>
            <a:r>
              <a:rPr lang="en-US" sz="2000" b="1"/>
              <a:t>;</a:t>
            </a:r>
            <a:endParaRPr lang="ru-RU" sz="2000" b="1"/>
          </a:p>
          <a:p>
            <a:pPr algn="just" eaLnBrk="1" hangingPunct="1"/>
            <a:r>
              <a:rPr lang="ru-RU" sz="2000" b="1"/>
              <a:t>+Прибыль.</a:t>
            </a:r>
          </a:p>
          <a:p>
            <a:pPr algn="just" eaLnBrk="1" hangingPunct="1"/>
            <a:endParaRPr lang="ru-RU" sz="2000" b="1"/>
          </a:p>
        </p:txBody>
      </p:sp>
    </p:spTree>
    <p:extLst>
      <p:ext uri="{BB962C8B-B14F-4D97-AF65-F5344CB8AC3E}">
        <p14:creationId xmlns:p14="http://schemas.microsoft.com/office/powerpoint/2010/main" val="632043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ВНП </a:t>
            </a:r>
            <a:r>
              <a:rPr lang="ru-RU" sz="3200"/>
              <a:t>по расходу</a:t>
            </a:r>
            <a:endParaRPr lang="ru-RU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/>
          </a:p>
          <a:p>
            <a:pPr algn="ctr" eaLnBrk="1" hangingPunct="1">
              <a:buFontTx/>
              <a:buNone/>
            </a:pPr>
            <a:endParaRPr lang="en-US"/>
          </a:p>
          <a:p>
            <a:pPr algn="ctr" eaLnBrk="1" hangingPunct="1">
              <a:buFontTx/>
              <a:buNone/>
            </a:pPr>
            <a:r>
              <a:rPr lang="ru-RU"/>
              <a:t>ВНП = С + </a:t>
            </a:r>
            <a:r>
              <a:rPr lang="en-US"/>
              <a:t>I + G + Xn,</a:t>
            </a:r>
          </a:p>
          <a:p>
            <a:pPr algn="ctr" eaLnBrk="1" hangingPunct="1">
              <a:buFontTx/>
              <a:buNone/>
            </a:pPr>
            <a:r>
              <a:rPr lang="ru-RU"/>
              <a:t>Где </a:t>
            </a:r>
            <a:r>
              <a:rPr lang="en-US"/>
              <a:t>Xn = X - M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346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4175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4000" dirty="0"/>
              <a:t>ВНП </a:t>
            </a:r>
            <a:r>
              <a:rPr lang="ru-RU" sz="2800" dirty="0"/>
              <a:t>по доходам</a:t>
            </a:r>
            <a:endParaRPr lang="ru-RU" sz="40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908050"/>
            <a:ext cx="8229600" cy="594995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ru-RU" dirty="0"/>
              <a:t>ВНП</a:t>
            </a:r>
          </a:p>
          <a:p>
            <a:pPr algn="ctr" eaLnBrk="1" hangingPunct="1">
              <a:buFontTx/>
              <a:buChar char="-"/>
            </a:pPr>
            <a:r>
              <a:rPr lang="ru-RU" sz="2000" u="sng" dirty="0"/>
              <a:t>Доход факторов за рубежом</a:t>
            </a:r>
          </a:p>
          <a:p>
            <a:pPr eaLnBrk="1" hangingPunct="1">
              <a:buFontTx/>
              <a:buNone/>
            </a:pPr>
            <a:r>
              <a:rPr lang="ru-RU" sz="2000" dirty="0"/>
              <a:t>                     (=)  </a:t>
            </a:r>
            <a:r>
              <a:rPr lang="ru-RU" b="1" dirty="0"/>
              <a:t>ВВП</a:t>
            </a:r>
          </a:p>
          <a:p>
            <a:pPr eaLnBrk="1" hangingPunct="1">
              <a:buFontTx/>
              <a:buNone/>
            </a:pPr>
            <a:r>
              <a:rPr lang="ru-RU" dirty="0"/>
              <a:t>                - </a:t>
            </a:r>
            <a:r>
              <a:rPr lang="ru-RU" sz="2000" u="sng" dirty="0"/>
              <a:t>А</a:t>
            </a:r>
            <a:r>
              <a:rPr lang="ru-RU" u="sng" dirty="0"/>
              <a:t>_______</a:t>
            </a:r>
          </a:p>
          <a:p>
            <a:pPr eaLnBrk="1" hangingPunct="1">
              <a:buFontTx/>
              <a:buNone/>
            </a:pPr>
            <a:r>
              <a:rPr lang="ru-RU" dirty="0"/>
              <a:t>                (=) </a:t>
            </a:r>
            <a:r>
              <a:rPr lang="ru-RU" b="1" dirty="0"/>
              <a:t>ЧНП</a:t>
            </a:r>
          </a:p>
          <a:p>
            <a:pPr eaLnBrk="1" hangingPunct="1">
              <a:buFontTx/>
              <a:buNone/>
            </a:pPr>
            <a:r>
              <a:rPr lang="ru-RU" b="1" dirty="0"/>
              <a:t>                </a:t>
            </a:r>
            <a:r>
              <a:rPr lang="ru-RU" dirty="0"/>
              <a:t>-</a:t>
            </a:r>
            <a:r>
              <a:rPr lang="ru-RU" sz="2000" dirty="0"/>
              <a:t> косвенные налоги</a:t>
            </a:r>
          </a:p>
          <a:p>
            <a:pPr eaLnBrk="1" hangingPunct="1">
              <a:buFontTx/>
              <a:buNone/>
            </a:pPr>
            <a:r>
              <a:rPr lang="ru-RU" sz="2000" dirty="0"/>
              <a:t>                     </a:t>
            </a:r>
            <a:r>
              <a:rPr lang="ru-RU" sz="2000" u="sng" dirty="0"/>
              <a:t>(+)субсидии</a:t>
            </a:r>
          </a:p>
          <a:p>
            <a:pPr eaLnBrk="1" hangingPunct="1">
              <a:buFontTx/>
              <a:buNone/>
            </a:pPr>
            <a:r>
              <a:rPr lang="ru-RU" sz="2000" dirty="0"/>
              <a:t>                      (=</a:t>
            </a:r>
            <a:r>
              <a:rPr lang="ru-RU" sz="2000" u="sng" dirty="0"/>
              <a:t>)</a:t>
            </a:r>
            <a:r>
              <a:rPr lang="ru-RU" b="1" dirty="0"/>
              <a:t>НД</a:t>
            </a:r>
          </a:p>
          <a:p>
            <a:pPr eaLnBrk="1" hangingPunct="1">
              <a:buFontTx/>
              <a:buNone/>
            </a:pPr>
            <a:r>
              <a:rPr lang="ru-RU" sz="2000" dirty="0"/>
              <a:t>                      - взносы на соцстрах</a:t>
            </a:r>
          </a:p>
          <a:p>
            <a:pPr eaLnBrk="1" hangingPunct="1">
              <a:buFontTx/>
              <a:buNone/>
            </a:pPr>
            <a:r>
              <a:rPr lang="ru-RU" sz="2000" dirty="0"/>
              <a:t>                      - прямые налоги на прибыли  АО (</a:t>
            </a:r>
            <a:r>
              <a:rPr lang="ru-RU" sz="2000" dirty="0" err="1"/>
              <a:t>корп</a:t>
            </a:r>
            <a:r>
              <a:rPr lang="ru-RU" sz="2000" dirty="0"/>
              <a:t>) </a:t>
            </a:r>
          </a:p>
          <a:p>
            <a:pPr eaLnBrk="1" hangingPunct="1">
              <a:buFontTx/>
              <a:buNone/>
            </a:pPr>
            <a:r>
              <a:rPr lang="ru-RU" sz="2000" dirty="0"/>
              <a:t>                      </a:t>
            </a:r>
            <a:r>
              <a:rPr lang="ru-RU" sz="2000" u="sng" dirty="0"/>
              <a:t>(+) трансфертные платежи</a:t>
            </a:r>
          </a:p>
          <a:p>
            <a:pPr eaLnBrk="1" hangingPunct="1">
              <a:buFontTx/>
              <a:buNone/>
            </a:pPr>
            <a:r>
              <a:rPr lang="ru-RU" sz="2000" dirty="0"/>
              <a:t>                      (=) </a:t>
            </a:r>
            <a:r>
              <a:rPr lang="ru-RU" b="1" dirty="0"/>
              <a:t>Личный доход</a:t>
            </a:r>
            <a:r>
              <a:rPr lang="en-US" sz="3600" dirty="0"/>
              <a:t>{</a:t>
            </a:r>
            <a:r>
              <a:rPr lang="ru-RU" sz="2000" dirty="0" err="1"/>
              <a:t>З.п</a:t>
            </a:r>
            <a:r>
              <a:rPr lang="ru-RU" sz="2000" dirty="0"/>
              <a:t>., %,</a:t>
            </a:r>
            <a:r>
              <a:rPr lang="ru-RU" sz="2000" dirty="0" err="1"/>
              <a:t>Рента,Прибыль</a:t>
            </a:r>
            <a:r>
              <a:rPr lang="ru-RU" sz="2000" dirty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661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0" y="1"/>
            <a:ext cx="8229600" cy="61261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ru-RU"/>
              <a:t>(=)</a:t>
            </a:r>
            <a:r>
              <a:rPr lang="ru-RU" b="1"/>
              <a:t>Личный доход</a:t>
            </a:r>
          </a:p>
          <a:p>
            <a:pPr eaLnBrk="1" hangingPunct="1">
              <a:buFontTx/>
              <a:buNone/>
            </a:pPr>
            <a:r>
              <a:rPr lang="ru-RU"/>
              <a:t>                     </a:t>
            </a:r>
            <a:r>
              <a:rPr lang="ru-RU" u="sng"/>
              <a:t>- </a:t>
            </a:r>
            <a:r>
              <a:rPr lang="ru-RU" sz="2400" u="sng"/>
              <a:t>налоги на личный доход</a:t>
            </a:r>
          </a:p>
          <a:p>
            <a:pPr eaLnBrk="1" hangingPunct="1">
              <a:buFontTx/>
              <a:buNone/>
            </a:pPr>
            <a:r>
              <a:rPr lang="ru-RU" sz="2400"/>
              <a:t>                            (=)</a:t>
            </a:r>
            <a:r>
              <a:rPr lang="ru-RU" b="1"/>
              <a:t> Располагаемый доход</a:t>
            </a:r>
          </a:p>
          <a:p>
            <a:pPr eaLnBrk="1" hangingPunct="1">
              <a:buFontTx/>
              <a:buNone/>
            </a:pPr>
            <a:r>
              <a:rPr lang="ru-RU" b="1"/>
              <a:t>                     </a:t>
            </a:r>
            <a:r>
              <a:rPr lang="ru-RU" sz="2400" u="sng"/>
              <a:t>(-) Личные расходы</a:t>
            </a:r>
          </a:p>
          <a:p>
            <a:pPr eaLnBrk="1" hangingPunct="1">
              <a:buFontTx/>
              <a:buNone/>
            </a:pPr>
            <a:r>
              <a:rPr lang="ru-RU" sz="2400"/>
              <a:t>                             (=)</a:t>
            </a:r>
            <a:r>
              <a:rPr lang="ru-RU" b="1"/>
              <a:t>Личные сбережения</a:t>
            </a:r>
          </a:p>
        </p:txBody>
      </p:sp>
    </p:spTree>
    <p:extLst>
      <p:ext uri="{BB962C8B-B14F-4D97-AF65-F5344CB8AC3E}">
        <p14:creationId xmlns:p14="http://schemas.microsoft.com/office/powerpoint/2010/main" val="2779591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разница между ВНП и ВВП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332657"/>
            <a:ext cx="9168953" cy="576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705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Номинальный ВВП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/>
              <a:t>Номинальный ВВП</a:t>
            </a:r>
            <a:r>
              <a:rPr lang="ru-RU" dirty="0"/>
              <a:t> – это </a:t>
            </a:r>
            <a:r>
              <a:rPr lang="ru-RU" b="1" dirty="0"/>
              <a:t>ВВП</a:t>
            </a:r>
            <a:r>
              <a:rPr lang="ru-RU" dirty="0"/>
              <a:t>, рассчитанный в текущих ценах, в ценах данного года.</a:t>
            </a:r>
          </a:p>
          <a:p>
            <a:r>
              <a:rPr lang="ru-RU" dirty="0"/>
              <a:t> На величину </a:t>
            </a:r>
            <a:r>
              <a:rPr lang="ru-RU" b="1" dirty="0"/>
              <a:t>номинального ВВП</a:t>
            </a:r>
            <a:r>
              <a:rPr lang="ru-RU" dirty="0"/>
              <a:t> оказывают влияние два фактора: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FF0000"/>
                </a:solidFill>
              </a:rPr>
              <a:t>изменение реального объема производства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FF0000"/>
                </a:solidFill>
              </a:rPr>
              <a:t> изменение уровня цен.</a:t>
            </a:r>
          </a:p>
        </p:txBody>
      </p:sp>
    </p:spTree>
    <p:extLst>
      <p:ext uri="{BB962C8B-B14F-4D97-AF65-F5344CB8AC3E}">
        <p14:creationId xmlns:p14="http://schemas.microsoft.com/office/powerpoint/2010/main" val="1812721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1" y="1924050"/>
            <a:ext cx="11938474" cy="4570754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ВВП, млн рублей (2011-2015 гг. - с учетом деноминации 2016 г.). </a:t>
            </a:r>
          </a:p>
        </p:txBody>
      </p:sp>
    </p:spTree>
    <p:extLst>
      <p:ext uri="{BB962C8B-B14F-4D97-AF65-F5344CB8AC3E}">
        <p14:creationId xmlns:p14="http://schemas.microsoft.com/office/powerpoint/2010/main" val="3071936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Валовой внутренний продукт на душу населения по паритету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Валовой внутренний продукт на душу населения по паритету покупательной способности вырос с </a:t>
            </a:r>
            <a:r>
              <a:rPr lang="ru-RU" b="1" dirty="0"/>
              <a:t>$15,4 тыс</a:t>
            </a:r>
            <a:r>
              <a:rPr lang="ru-RU" dirty="0"/>
              <a:t>. в 2010 году до </a:t>
            </a:r>
            <a:r>
              <a:rPr lang="ru-RU" b="1" dirty="0"/>
              <a:t>$22,5 тыс</a:t>
            </a:r>
            <a:r>
              <a:rPr lang="ru-RU" dirty="0"/>
              <a:t>. в 2022 </a:t>
            </a:r>
            <a:r>
              <a:rPr lang="ru-RU" dirty="0" smtClean="0"/>
              <a:t>году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288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0B5BF1-F989-8C72-0A08-6543C4F0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Вопросы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AA994A-C650-BEB4-3036-09A9EFD05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Измерение </a:t>
            </a:r>
            <a:r>
              <a:rPr lang="ru-RU" dirty="0"/>
              <a:t>и оценка </a:t>
            </a:r>
            <a:r>
              <a:rPr lang="ru-RU" dirty="0" smtClean="0"/>
              <a:t>экономики. ВНД и ВВП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Инфляция и безработица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 Экономический рост, экономическое развитие 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Циклическое развитие  экономики и формы его проявления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2229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bdg.by/sites/default/files/u389/5_7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0"/>
            <a:ext cx="8808913" cy="623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217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Величина реального ВНП в текущем году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dirty="0"/>
              <a:t>=</a:t>
            </a:r>
          </a:p>
          <a:p>
            <a:pPr algn="ctr">
              <a:buNone/>
            </a:pPr>
            <a:endParaRPr lang="ru-RU" dirty="0"/>
          </a:p>
          <a:p>
            <a:pPr algn="ctr">
              <a:buNone/>
            </a:pPr>
            <a:r>
              <a:rPr lang="ru-RU" u="sng" dirty="0"/>
              <a:t>Номинальный ВНП в текущем году</a:t>
            </a:r>
          </a:p>
          <a:p>
            <a:pPr algn="ctr">
              <a:buNone/>
            </a:pPr>
            <a:r>
              <a:rPr lang="ru-RU" dirty="0"/>
              <a:t>Уровень цен в текущем году</a:t>
            </a:r>
          </a:p>
        </p:txBody>
      </p:sp>
    </p:spTree>
    <p:extLst>
      <p:ext uri="{BB962C8B-B14F-4D97-AF65-F5344CB8AC3E}">
        <p14:creationId xmlns:p14="http://schemas.microsoft.com/office/powerpoint/2010/main" val="917637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Индекс цен в данном году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dirty="0"/>
              <a:t>=</a:t>
            </a:r>
          </a:p>
          <a:p>
            <a:pPr algn="ctr">
              <a:buNone/>
            </a:pPr>
            <a:r>
              <a:rPr lang="ru-RU" u="sng" dirty="0"/>
              <a:t>Цена рыночной корзины в данном году</a:t>
            </a:r>
          </a:p>
          <a:p>
            <a:pPr algn="ctr">
              <a:buNone/>
            </a:pPr>
            <a:r>
              <a:rPr lang="ru-RU" dirty="0"/>
              <a:t>ЦЕНА РЫНОЧНОЙ КОРЗИНЫ В БАЗОВОМ ГОДУ</a:t>
            </a:r>
          </a:p>
        </p:txBody>
      </p:sp>
    </p:spTree>
    <p:extLst>
      <p:ext uri="{BB962C8B-B14F-4D97-AF65-F5344CB8AC3E}">
        <p14:creationId xmlns:p14="http://schemas.microsoft.com/office/powerpoint/2010/main" val="1916408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Индекс потребительских цен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dirty="0"/>
              <a:t>ИПЦ</a:t>
            </a:r>
          </a:p>
          <a:p>
            <a:pPr algn="ctr">
              <a:buNone/>
            </a:pPr>
            <a:r>
              <a:rPr lang="ru-RU" dirty="0"/>
              <a:t>=</a:t>
            </a:r>
          </a:p>
          <a:p>
            <a:pPr algn="ctr">
              <a:buNone/>
            </a:pPr>
            <a:r>
              <a:rPr lang="en-US" sz="4000" u="sng" dirty="0"/>
              <a:t>(</a:t>
            </a:r>
            <a:r>
              <a:rPr lang="en-US" sz="4400" b="1" u="sng" dirty="0"/>
              <a:t>P</a:t>
            </a:r>
            <a:r>
              <a:rPr lang="en-US" sz="2000" u="sng" dirty="0"/>
              <a:t>11</a:t>
            </a:r>
            <a:r>
              <a:rPr lang="en-US" u="sng" dirty="0"/>
              <a:t>x</a:t>
            </a:r>
            <a:r>
              <a:rPr lang="en-US" sz="4400" b="1" u="sng" dirty="0"/>
              <a:t>Q</a:t>
            </a:r>
            <a:r>
              <a:rPr lang="en-US" sz="2000" u="sng" dirty="0"/>
              <a:t>01</a:t>
            </a:r>
            <a:r>
              <a:rPr lang="en-US" u="sng" dirty="0"/>
              <a:t>) </a:t>
            </a:r>
            <a:r>
              <a:rPr lang="en-US" sz="4000" u="sng" dirty="0"/>
              <a:t>+(</a:t>
            </a:r>
            <a:r>
              <a:rPr lang="en-US" sz="4400" b="1" u="sng" dirty="0"/>
              <a:t>P</a:t>
            </a:r>
            <a:r>
              <a:rPr lang="en-US" sz="2000" u="sng" dirty="0"/>
              <a:t>12</a:t>
            </a:r>
            <a:r>
              <a:rPr lang="en-US" sz="4000" u="sng" dirty="0"/>
              <a:t>x</a:t>
            </a:r>
            <a:r>
              <a:rPr lang="en-US" sz="4400" b="1" u="sng" dirty="0"/>
              <a:t>Q</a:t>
            </a:r>
            <a:r>
              <a:rPr lang="en-US" sz="2000" u="sng" dirty="0"/>
              <a:t>02</a:t>
            </a:r>
            <a:r>
              <a:rPr lang="en-US" sz="4000" u="sng" dirty="0"/>
              <a:t>)….</a:t>
            </a:r>
            <a:r>
              <a:rPr lang="ru-RU" sz="4000" u="sng" dirty="0"/>
              <a:t>+</a:t>
            </a:r>
            <a:r>
              <a:rPr lang="en-US" sz="4800" u="sng" dirty="0"/>
              <a:t> (</a:t>
            </a:r>
            <a:r>
              <a:rPr lang="en-US" sz="4800" b="1" u="sng" dirty="0"/>
              <a:t>P</a:t>
            </a:r>
            <a:r>
              <a:rPr lang="en-US" sz="2000" u="sng" dirty="0"/>
              <a:t>1n</a:t>
            </a:r>
            <a:r>
              <a:rPr lang="en-US" sz="4000" u="sng" dirty="0"/>
              <a:t> x</a:t>
            </a:r>
            <a:r>
              <a:rPr lang="en-US" sz="4800" b="1" u="sng" dirty="0"/>
              <a:t>Q</a:t>
            </a:r>
            <a:r>
              <a:rPr lang="ru-RU" sz="2000" u="sng" dirty="0"/>
              <a:t>0</a:t>
            </a:r>
            <a:r>
              <a:rPr lang="en-US" sz="2000" u="sng" dirty="0"/>
              <a:t>n</a:t>
            </a:r>
            <a:r>
              <a:rPr lang="en-US" sz="4800" u="sng" dirty="0"/>
              <a:t>)</a:t>
            </a:r>
            <a:r>
              <a:rPr lang="en-US" sz="4000" u="sng" dirty="0"/>
              <a:t>.</a:t>
            </a:r>
          </a:p>
          <a:p>
            <a:pPr algn="ctr">
              <a:buNone/>
            </a:pPr>
            <a:r>
              <a:rPr lang="en-US" sz="3600" dirty="0"/>
              <a:t>(</a:t>
            </a:r>
            <a:r>
              <a:rPr lang="en-US" sz="3600" b="1" dirty="0"/>
              <a:t>P</a:t>
            </a:r>
            <a:r>
              <a:rPr lang="en-US" sz="3600" dirty="0"/>
              <a:t> </a:t>
            </a:r>
            <a:r>
              <a:rPr lang="en-US" sz="2000" dirty="0"/>
              <a:t>01</a:t>
            </a:r>
            <a:r>
              <a:rPr lang="en-US" sz="3600" dirty="0"/>
              <a:t> x </a:t>
            </a:r>
            <a:r>
              <a:rPr lang="en-US" sz="3600" b="1" dirty="0"/>
              <a:t>Q</a:t>
            </a:r>
            <a:r>
              <a:rPr lang="en-US" sz="2000" dirty="0"/>
              <a:t>0</a:t>
            </a:r>
            <a:r>
              <a:rPr lang="ru-RU" sz="2000" dirty="0"/>
              <a:t>1</a:t>
            </a:r>
            <a:r>
              <a:rPr lang="ru-RU" sz="3600" dirty="0"/>
              <a:t>) </a:t>
            </a:r>
            <a:r>
              <a:rPr lang="en-US" sz="3600" dirty="0"/>
              <a:t>+(</a:t>
            </a:r>
            <a:r>
              <a:rPr lang="en-US" sz="3600" b="1" dirty="0"/>
              <a:t>P</a:t>
            </a:r>
            <a:r>
              <a:rPr lang="en-US" sz="2000" b="1" dirty="0"/>
              <a:t>02 </a:t>
            </a:r>
            <a:r>
              <a:rPr lang="en-US" sz="3600" dirty="0"/>
              <a:t> x </a:t>
            </a:r>
            <a:r>
              <a:rPr lang="en-US" sz="3600" b="1" dirty="0"/>
              <a:t>Q</a:t>
            </a:r>
            <a:r>
              <a:rPr lang="en-US" sz="2000" dirty="0"/>
              <a:t>02</a:t>
            </a:r>
            <a:r>
              <a:rPr lang="en-US" sz="3600" dirty="0"/>
              <a:t>)…</a:t>
            </a:r>
            <a:r>
              <a:rPr lang="ru-RU" sz="3600" dirty="0"/>
              <a:t>+</a:t>
            </a:r>
            <a:r>
              <a:rPr lang="en-US" sz="3600" dirty="0"/>
              <a:t> (</a:t>
            </a:r>
            <a:r>
              <a:rPr lang="en-US" sz="3600" b="1" dirty="0"/>
              <a:t>P</a:t>
            </a:r>
            <a:r>
              <a:rPr lang="ru-RU" sz="2000" dirty="0"/>
              <a:t>0</a:t>
            </a:r>
            <a:r>
              <a:rPr lang="en-US" sz="2000" dirty="0"/>
              <a:t>n</a:t>
            </a:r>
            <a:r>
              <a:rPr lang="en-US" sz="3600" dirty="0"/>
              <a:t> x</a:t>
            </a:r>
            <a:r>
              <a:rPr lang="en-US" sz="3600" b="1" dirty="0"/>
              <a:t>Q</a:t>
            </a:r>
            <a:r>
              <a:rPr lang="ru-RU" sz="2000" dirty="0"/>
              <a:t>0</a:t>
            </a:r>
            <a:r>
              <a:rPr lang="en-US" sz="2000" dirty="0"/>
              <a:t>n</a:t>
            </a:r>
            <a:r>
              <a:rPr lang="en-US" sz="3600" dirty="0"/>
              <a:t>).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092191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Дефлятор ВНП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dirty="0"/>
              <a:t>=</a:t>
            </a:r>
          </a:p>
          <a:p>
            <a:pPr algn="ctr">
              <a:buNone/>
            </a:pPr>
            <a:r>
              <a:rPr lang="en-US" u="sng" dirty="0"/>
              <a:t>(</a:t>
            </a:r>
            <a:r>
              <a:rPr lang="en-US" sz="4000" u="sng" dirty="0"/>
              <a:t>P</a:t>
            </a:r>
            <a:r>
              <a:rPr lang="en-US" u="sng" dirty="0"/>
              <a:t>11 x </a:t>
            </a:r>
            <a:r>
              <a:rPr lang="en-US" sz="4000" u="sng" dirty="0"/>
              <a:t>Q</a:t>
            </a:r>
            <a:r>
              <a:rPr lang="en-US" u="sng" dirty="0"/>
              <a:t>11) + (</a:t>
            </a:r>
            <a:r>
              <a:rPr lang="en-US" sz="4000" u="sng" dirty="0"/>
              <a:t>P</a:t>
            </a:r>
            <a:r>
              <a:rPr lang="en-US" u="sng" dirty="0"/>
              <a:t>12 x  </a:t>
            </a:r>
            <a:r>
              <a:rPr lang="en-US" sz="4000" u="sng" dirty="0"/>
              <a:t>Q</a:t>
            </a:r>
            <a:r>
              <a:rPr lang="en-US" u="sng" dirty="0"/>
              <a:t>12) ….. </a:t>
            </a:r>
            <a:r>
              <a:rPr lang="en-US" sz="4000" u="sng" dirty="0"/>
              <a:t>(P</a:t>
            </a:r>
            <a:r>
              <a:rPr lang="en-US" u="sng" dirty="0"/>
              <a:t>1n x</a:t>
            </a:r>
            <a:r>
              <a:rPr lang="en-US" sz="4000" u="sng" dirty="0"/>
              <a:t>Q</a:t>
            </a:r>
            <a:r>
              <a:rPr lang="en-US" u="sng" dirty="0"/>
              <a:t>1n</a:t>
            </a:r>
            <a:r>
              <a:rPr lang="en-US" sz="4000" u="sng" dirty="0"/>
              <a:t>)</a:t>
            </a:r>
            <a:endParaRPr lang="en-US" sz="4000" dirty="0"/>
          </a:p>
          <a:p>
            <a:pPr algn="ctr">
              <a:buNone/>
            </a:pPr>
            <a:r>
              <a:rPr lang="en-US" dirty="0"/>
              <a:t>(</a:t>
            </a:r>
            <a:r>
              <a:rPr lang="en-US" sz="4000" dirty="0"/>
              <a:t>P</a:t>
            </a:r>
            <a:r>
              <a:rPr lang="en-US" dirty="0"/>
              <a:t>01 x </a:t>
            </a:r>
            <a:r>
              <a:rPr lang="en-US" sz="4000" dirty="0"/>
              <a:t>Q</a:t>
            </a:r>
            <a:r>
              <a:rPr lang="en-US" dirty="0"/>
              <a:t>11) + (</a:t>
            </a:r>
            <a:r>
              <a:rPr lang="en-US" sz="4000" dirty="0"/>
              <a:t>P</a:t>
            </a:r>
            <a:r>
              <a:rPr lang="en-US" dirty="0"/>
              <a:t>02 x </a:t>
            </a:r>
            <a:r>
              <a:rPr lang="en-US" sz="4000" dirty="0"/>
              <a:t>Q</a:t>
            </a:r>
            <a:r>
              <a:rPr lang="en-US" dirty="0"/>
              <a:t>12)… (</a:t>
            </a:r>
            <a:r>
              <a:rPr lang="en-US" sz="4000" dirty="0"/>
              <a:t>P</a:t>
            </a:r>
            <a:r>
              <a:rPr lang="en-US" dirty="0"/>
              <a:t>0n x </a:t>
            </a:r>
            <a:r>
              <a:rPr lang="en-US" sz="4000" dirty="0"/>
              <a:t>Q</a:t>
            </a:r>
            <a:r>
              <a:rPr lang="en-US" dirty="0"/>
              <a:t>1n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978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Различия между этими показателями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dirty="0"/>
              <a:t>Дефлятор ВНП отражает</a:t>
            </a:r>
            <a:r>
              <a:rPr lang="en-US" dirty="0"/>
              <a:t> </a:t>
            </a:r>
            <a:r>
              <a:rPr lang="ru-RU" dirty="0"/>
              <a:t>цены всех товаров и услуг, а ИПЦ только потребительских;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 В дефляторе ВНП учитываются товары произведенные гражданами данной страны. В то время как импортные товары не учитываются;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По способу агрегирования. При расчете ИПЦ цены потребительских товаров имеют постоянные веса, а </a:t>
            </a:r>
            <a:r>
              <a:rPr lang="ru-RU"/>
              <a:t>дефлятор ВНП – переменные.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7620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593725"/>
          </a:xfrm>
        </p:spPr>
        <p:txBody>
          <a:bodyPr>
            <a:normAutofit fontScale="90000"/>
          </a:bodyPr>
          <a:lstStyle/>
          <a:p>
            <a:r>
              <a:rPr lang="ru-RU" sz="2800" b="1">
                <a:solidFill>
                  <a:srgbClr val="CC0000"/>
                </a:solidFill>
              </a:rPr>
              <a:t>Совокупный спрос, его кривая и факторы его определяющие</a:t>
            </a:r>
            <a:endParaRPr lang="ru-RU" sz="4000" b="1">
              <a:solidFill>
                <a:srgbClr val="CC0000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534400" cy="4876800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ru-RU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Совокупный спрос </a:t>
            </a:r>
            <a:r>
              <a:rPr lang="ru-RU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 </a:t>
            </a:r>
            <a:r>
              <a:rPr lang="ru-RU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 </a:t>
            </a:r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aggregate demand</a:t>
            </a:r>
            <a:r>
              <a:rPr lang="ru-RU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 это сумма всех видов спроса, или суммарный спрос на все конечные Т и У, произведенные в обществе.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ru-RU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В структуре совокупного спроса выделяют:</a:t>
            </a:r>
          </a:p>
          <a:p>
            <a:pPr algn="just">
              <a:lnSpc>
                <a:spcPct val="90000"/>
              </a:lnSpc>
            </a:pP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спрос на потребительские товары и услуги (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 algn="just">
              <a:lnSpc>
                <a:spcPct val="90000"/>
              </a:lnSpc>
            </a:pP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спрос на инвестиционные товары (I);</a:t>
            </a:r>
          </a:p>
          <a:p>
            <a:pPr algn="just">
              <a:lnSpc>
                <a:spcPct val="90000"/>
              </a:lnSpc>
            </a:pP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спрос на товары и услуги со стороны государства (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 algn="just">
              <a:lnSpc>
                <a:spcPct val="90000"/>
              </a:lnSpc>
            </a:pP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чистый экспорт - разница между экспортом и импортом </a:t>
            </a:r>
            <a:r>
              <a:rPr lang="ru-RU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NX</a:t>
            </a:r>
            <a:r>
              <a:rPr lang="ru-RU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).</a:t>
            </a:r>
            <a:endParaRPr lang="ru-RU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>
              <a:lnSpc>
                <a:spcPct val="90000"/>
              </a:lnSpc>
            </a:pP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Таким образом, совокупный спрос можно выразить формулой:</a:t>
            </a:r>
            <a:endParaRPr lang="en-US" sz="2400" b="1" i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        </a:t>
            </a:r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 </a:t>
            </a:r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</a:t>
            </a:r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</a:t>
            </a:r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NX</a:t>
            </a:r>
            <a:r>
              <a:rPr lang="ru-RU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.</a:t>
            </a:r>
            <a:r>
              <a:rPr lang="ru-RU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676400" y="104776"/>
            <a:ext cx="340158" cy="46166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1771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sz="4000"/>
              <a:t>Совокупный спрос</a:t>
            </a:r>
            <a:r>
              <a:rPr lang="en-US" sz="4000"/>
              <a:t/>
            </a:r>
            <a:br>
              <a:rPr lang="en-US" sz="4000"/>
            </a:br>
            <a:r>
              <a:rPr lang="en-US" sz="4000"/>
              <a:t>(C+I+G+Xn)</a:t>
            </a:r>
            <a:endParaRPr lang="ru-RU" sz="4000"/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 flipV="1">
            <a:off x="3143250" y="1844675"/>
            <a:ext cx="0" cy="3240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3071814" y="5157788"/>
            <a:ext cx="5329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24001" y="1700213"/>
            <a:ext cx="13319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b="1"/>
              <a:t>Уровень цен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8688388" y="5229226"/>
            <a:ext cx="1979612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b="1"/>
              <a:t>Реальный ВНП</a:t>
            </a:r>
          </a:p>
          <a:p>
            <a:pPr eaLnBrk="1" hangingPunct="1">
              <a:spcBef>
                <a:spcPct val="50000"/>
              </a:spcBef>
            </a:pPr>
            <a:r>
              <a:rPr lang="ru-RU" b="1"/>
              <a:t>(в трл.руб)</a:t>
            </a: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2927350" y="45085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2855914" y="3860800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3000375" y="3429000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2855913" y="2852738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1992313" y="3789363"/>
            <a:ext cx="647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b="1"/>
              <a:t>1,0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1992314" y="2781301"/>
            <a:ext cx="7191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b="1"/>
              <a:t>2,0</a:t>
            </a: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4008438" y="5013326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4800600" y="50133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5519738" y="5013326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6167438" y="50133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6743700" y="508476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2424113" y="515778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b="1"/>
              <a:t>0</a:t>
            </a:r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4583113" y="5589588"/>
            <a:ext cx="5762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b="1"/>
              <a:t>10</a:t>
            </a:r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5951538" y="5516563"/>
            <a:ext cx="5762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b="1"/>
              <a:t>20</a:t>
            </a:r>
          </a:p>
        </p:txBody>
      </p:sp>
      <p:sp>
        <p:nvSpPr>
          <p:cNvPr id="19477" name="Freeform 21"/>
          <p:cNvSpPr>
            <a:spLocks/>
          </p:cNvSpPr>
          <p:nvPr/>
        </p:nvSpPr>
        <p:spPr bwMode="auto">
          <a:xfrm>
            <a:off x="3648076" y="2708275"/>
            <a:ext cx="2879725" cy="1379538"/>
          </a:xfrm>
          <a:custGeom>
            <a:avLst/>
            <a:gdLst>
              <a:gd name="T0" fmla="*/ 0 w 1814"/>
              <a:gd name="T1" fmla="*/ 0 h 869"/>
              <a:gd name="T2" fmla="*/ 287338 w 1814"/>
              <a:gd name="T3" fmla="*/ 649288 h 869"/>
              <a:gd name="T4" fmla="*/ 576263 w 1814"/>
              <a:gd name="T5" fmla="*/ 865188 h 869"/>
              <a:gd name="T6" fmla="*/ 1008063 w 1814"/>
              <a:gd name="T7" fmla="*/ 1081088 h 869"/>
              <a:gd name="T8" fmla="*/ 1511300 w 1814"/>
              <a:gd name="T9" fmla="*/ 1296988 h 869"/>
              <a:gd name="T10" fmla="*/ 2232025 w 1814"/>
              <a:gd name="T11" fmla="*/ 1368425 h 869"/>
              <a:gd name="T12" fmla="*/ 2879725 w 1814"/>
              <a:gd name="T13" fmla="*/ 1368425 h 8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14"/>
              <a:gd name="T22" fmla="*/ 0 h 869"/>
              <a:gd name="T23" fmla="*/ 1814 w 1814"/>
              <a:gd name="T24" fmla="*/ 869 h 8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14" h="869">
                <a:moveTo>
                  <a:pt x="0" y="0"/>
                </a:moveTo>
                <a:cubicBezTo>
                  <a:pt x="60" y="159"/>
                  <a:pt x="121" y="318"/>
                  <a:pt x="181" y="409"/>
                </a:cubicBezTo>
                <a:cubicBezTo>
                  <a:pt x="241" y="500"/>
                  <a:pt x="287" y="500"/>
                  <a:pt x="363" y="545"/>
                </a:cubicBezTo>
                <a:cubicBezTo>
                  <a:pt x="439" y="590"/>
                  <a:pt x="537" y="636"/>
                  <a:pt x="635" y="681"/>
                </a:cubicBezTo>
                <a:cubicBezTo>
                  <a:pt x="733" y="726"/>
                  <a:pt x="824" y="787"/>
                  <a:pt x="952" y="817"/>
                </a:cubicBezTo>
                <a:cubicBezTo>
                  <a:pt x="1080" y="847"/>
                  <a:pt x="1262" y="855"/>
                  <a:pt x="1406" y="862"/>
                </a:cubicBezTo>
                <a:cubicBezTo>
                  <a:pt x="1550" y="869"/>
                  <a:pt x="1746" y="862"/>
                  <a:pt x="1814" y="86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6888164" y="3933826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AD</a:t>
            </a:r>
            <a:endParaRPr lang="ru-RU" b="1"/>
          </a:p>
        </p:txBody>
      </p:sp>
      <p:sp>
        <p:nvSpPr>
          <p:cNvPr id="19479" name="Line 23"/>
          <p:cNvSpPr>
            <a:spLocks noChangeShapeType="1"/>
          </p:cNvSpPr>
          <p:nvPr/>
        </p:nvSpPr>
        <p:spPr bwMode="auto">
          <a:xfrm>
            <a:off x="3359150" y="3860800"/>
            <a:ext cx="14414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>
            <a:off x="4727576" y="3860800"/>
            <a:ext cx="73025" cy="12969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916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"/>
            <a:ext cx="8229600" cy="715963"/>
          </a:xfrm>
        </p:spPr>
        <p:txBody>
          <a:bodyPr/>
          <a:lstStyle/>
          <a:p>
            <a:r>
              <a:rPr lang="ru-RU" sz="3200"/>
              <a:t>График </a:t>
            </a:r>
            <a:r>
              <a:rPr lang="en-US" sz="3200"/>
              <a:t>AD</a:t>
            </a:r>
            <a:r>
              <a:rPr lang="ru-RU" sz="3200"/>
              <a:t> – кривая совокупного спроса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066800"/>
            <a:ext cx="8540750" cy="5486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/>
              <a:t>            P</a:t>
            </a:r>
            <a:r>
              <a:rPr lang="ru-RU" sz="1800"/>
              <a:t> – уровень цен (дефлятор ВВП)</a:t>
            </a: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 flipV="1">
            <a:off x="2971800" y="1066800"/>
            <a:ext cx="0" cy="3771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2971800" y="48768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2535" name="Freeform 7"/>
          <p:cNvSpPr>
            <a:spLocks/>
          </p:cNvSpPr>
          <p:nvPr/>
        </p:nvSpPr>
        <p:spPr bwMode="auto">
          <a:xfrm>
            <a:off x="3276600" y="1447800"/>
            <a:ext cx="3962400" cy="298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0" y="1584"/>
              </a:cxn>
              <a:cxn ang="0">
                <a:pos x="2496" y="1776"/>
              </a:cxn>
            </a:cxnLst>
            <a:rect l="0" t="0" r="r" b="b"/>
            <a:pathLst>
              <a:path w="2496" h="1880">
                <a:moveTo>
                  <a:pt x="0" y="0"/>
                </a:moveTo>
                <a:cubicBezTo>
                  <a:pt x="32" y="644"/>
                  <a:pt x="64" y="1288"/>
                  <a:pt x="480" y="1584"/>
                </a:cubicBezTo>
                <a:cubicBezTo>
                  <a:pt x="896" y="1880"/>
                  <a:pt x="2160" y="1744"/>
                  <a:pt x="2496" y="17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5895975" y="3245128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5927725" y="3246439"/>
            <a:ext cx="269016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                 Y-</a:t>
            </a:r>
            <a:r>
              <a:rPr lang="ru-RU"/>
              <a:t>реальный ВВП</a:t>
            </a: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1828800" y="5349876"/>
            <a:ext cx="845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ru-RU" sz="2000" b="1" i="1" u="sng"/>
              <a:t>Кривая совокупного спроса</a:t>
            </a:r>
            <a:r>
              <a:rPr lang="ru-RU" sz="2000" b="1"/>
              <a:t> показывает количество Т и У, которое потребители готовы приобрести при каждом возможном уровне цен. Движение по кривой </a:t>
            </a:r>
            <a:r>
              <a:rPr lang="en-US" sz="2000" b="1" i="1"/>
              <a:t>AD</a:t>
            </a:r>
            <a:r>
              <a:rPr lang="en-US" sz="2000" b="1"/>
              <a:t> </a:t>
            </a:r>
            <a:r>
              <a:rPr lang="ru-RU" sz="2000" b="1"/>
              <a:t>отражает изменение совокупного спроса в зависимости от динамики цен. </a:t>
            </a:r>
          </a:p>
        </p:txBody>
      </p:sp>
    </p:spTree>
    <p:extLst>
      <p:ext uri="{BB962C8B-B14F-4D97-AF65-F5344CB8AC3E}">
        <p14:creationId xmlns:p14="http://schemas.microsoft.com/office/powerpoint/2010/main" val="305258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686800" cy="865188"/>
          </a:xfrm>
        </p:spPr>
        <p:txBody>
          <a:bodyPr/>
          <a:lstStyle/>
          <a:p>
            <a:r>
              <a:rPr lang="ru-RU" sz="2800" b="1"/>
              <a:t>Причины отрицательного наклона кривой </a:t>
            </a:r>
            <a:r>
              <a:rPr lang="en-US" sz="2800" b="1"/>
              <a:t>AD</a:t>
            </a:r>
            <a:endParaRPr lang="ru-RU" sz="2800" b="1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066800"/>
            <a:ext cx="8763000" cy="38100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ru-RU" sz="2400"/>
              <a:t>Между уровнем цен и объемом совокупного выпуска существует обратная зависимость вследствие трех причин:</a:t>
            </a:r>
          </a:p>
          <a:p>
            <a:pPr algn="just">
              <a:buFont typeface="Wingdings" pitchFamily="2" charset="2"/>
              <a:buNone/>
            </a:pPr>
            <a:endParaRPr lang="ru-RU" sz="2400"/>
          </a:p>
          <a:p>
            <a:pPr algn="just">
              <a:buFont typeface="Wingdings" pitchFamily="2" charset="2"/>
              <a:buNone/>
            </a:pPr>
            <a:r>
              <a:rPr lang="ru-RU" sz="2400"/>
              <a:t>- </a:t>
            </a:r>
            <a:r>
              <a:rPr lang="ru-RU" sz="2400" b="1"/>
              <a:t>Эффект Кейнса</a:t>
            </a:r>
            <a:r>
              <a:rPr lang="ru-RU" sz="2400"/>
              <a:t> (эффект процентных ставок) -  с ростом цен растет спрос на деньги, при неизменном предложении денег растет ставка процента, сокращается объем инвестиций, потребление и совокупный спрос </a:t>
            </a:r>
          </a:p>
          <a:p>
            <a:pPr algn="just">
              <a:buFont typeface="Wingdings" pitchFamily="2" charset="2"/>
              <a:buNone/>
            </a:pPr>
            <a:r>
              <a:rPr lang="ru-RU" sz="2400"/>
              <a:t>                                </a:t>
            </a:r>
            <a:endParaRPr lang="ru-RU" sz="2400">
              <a:solidFill>
                <a:srgbClr val="CC0000"/>
              </a:solidFill>
              <a:cs typeface="Arial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800600" y="5159375"/>
            <a:ext cx="5936240" cy="5232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ru-RU" sz="2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Р↑ →М</a:t>
            </a:r>
            <a:r>
              <a:rPr lang="en-US" sz="2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 </a:t>
            </a:r>
            <a:r>
              <a:rPr lang="ru-RU" sz="2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↑→</a:t>
            </a:r>
            <a:r>
              <a:rPr lang="en-US" sz="2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 </a:t>
            </a:r>
            <a:r>
              <a:rPr lang="ru-RU" sz="2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↑</a:t>
            </a:r>
            <a:r>
              <a:rPr lang="en-US" sz="2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→ I</a:t>
            </a:r>
            <a:r>
              <a:rPr lang="ru-RU" sz="2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↓→</a:t>
            </a:r>
            <a:r>
              <a:rPr lang="en-US" sz="2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 </a:t>
            </a:r>
            <a:r>
              <a:rPr lang="ru-RU" sz="2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↓→</a:t>
            </a:r>
            <a:r>
              <a:rPr lang="en-US" sz="2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AD</a:t>
            </a:r>
            <a:r>
              <a:rPr lang="ru-RU" sz="2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↓</a:t>
            </a:r>
          </a:p>
        </p:txBody>
      </p:sp>
    </p:spTree>
    <p:extLst>
      <p:ext uri="{BB962C8B-B14F-4D97-AF65-F5344CB8AC3E}">
        <p14:creationId xmlns:p14="http://schemas.microsoft.com/office/powerpoint/2010/main" val="360378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4001" y="-187841"/>
            <a:ext cx="6399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450850"/>
            <a:endParaRPr lang="ru-RU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524001" y="-3175"/>
          <a:ext cx="8893175" cy="628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Visio" r:id="rId3" imgW="6220663" imgH="7300570" progId="Visio.Drawing.11">
                  <p:embed/>
                </p:oleObj>
              </mc:Choice>
              <mc:Fallback>
                <p:oleObj name="Visio" r:id="rId3" imgW="6220663" imgH="7300570" progId="Visio.Drawing.11">
                  <p:embed/>
                  <p:pic>
                    <p:nvPicPr>
                      <p:cNvPr id="7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-3175"/>
                        <a:ext cx="8893175" cy="628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830763" y="6283325"/>
            <a:ext cx="22844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450850"/>
            <a:r>
              <a:rPr lang="ru-RU" sz="1400">
                <a:cs typeface="Times New Roman" pitchFamily="18" charset="0"/>
              </a:rPr>
              <a:t>Рис .1. Кругооборот </a:t>
            </a:r>
            <a:r>
              <a:rPr lang="en-US" sz="1400">
                <a:cs typeface="Times New Roman" pitchFamily="18" charset="0"/>
              </a:rPr>
              <a:t>I</a:t>
            </a:r>
            <a:endParaRPr lang="ru-RU" sz="1100"/>
          </a:p>
          <a:p>
            <a:pPr indent="450850" eaLnBrk="0" hangingPunct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237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1752600" y="3048000"/>
            <a:ext cx="8229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ru-RU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Эффект импортных закупок</a:t>
            </a:r>
            <a:r>
              <a:rPr lang="ru-RU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– повышение уровня цен приводит к увеличению импорта(при неизменных ценах на импорт) и уменьшению экспорта, т.е сокращению  чистого экспорта и объема совокупного спроса</a:t>
            </a:r>
          </a:p>
          <a:p>
            <a:r>
              <a:rPr lang="ru-RU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                  </a:t>
            </a: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1676400" y="381001"/>
            <a:ext cx="883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ru-RU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Эффект Пигу</a:t>
            </a:r>
            <a:r>
              <a:rPr lang="ru-RU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(богатства) – с ростом цен снижается покупательная способность активов, снижается потребление и объем совокупного спроса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2057401" y="2057401"/>
            <a:ext cx="8215313" cy="5191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2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Р↑ →реальная стоимость активов↓ → </a:t>
            </a:r>
            <a:r>
              <a:rPr lang="en-US" sz="2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 </a:t>
            </a:r>
            <a:r>
              <a:rPr lang="ru-RU" sz="2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↓→</a:t>
            </a:r>
            <a:r>
              <a:rPr lang="en-US" sz="2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AD</a:t>
            </a:r>
            <a:r>
              <a:rPr lang="ru-RU" sz="2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↓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6681789" y="5137150"/>
            <a:ext cx="3129383" cy="5232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2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Р↑ → </a:t>
            </a:r>
            <a:r>
              <a:rPr lang="en-US" sz="2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Xn</a:t>
            </a:r>
            <a:r>
              <a:rPr lang="ru-RU" sz="2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↓ → </a:t>
            </a:r>
            <a:r>
              <a:rPr lang="en-US" sz="2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</a:t>
            </a:r>
            <a:r>
              <a:rPr lang="ru-RU" sz="2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↓</a:t>
            </a:r>
          </a:p>
        </p:txBody>
      </p:sp>
    </p:spTree>
    <p:extLst>
      <p:ext uri="{BB962C8B-B14F-4D97-AF65-F5344CB8AC3E}">
        <p14:creationId xmlns:p14="http://schemas.microsoft.com/office/powerpoint/2010/main" val="1309333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991600" cy="762000"/>
          </a:xfrm>
          <a:solidFill>
            <a:schemeClr val="tx1"/>
          </a:solidFill>
        </p:spPr>
        <p:txBody>
          <a:bodyPr/>
          <a:lstStyle/>
          <a:p>
            <a:pPr algn="just">
              <a:lnSpc>
                <a:spcPct val="60000"/>
              </a:lnSpc>
            </a:pPr>
            <a:r>
              <a:rPr 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Наряду с ценовыми на совокупный спрос оказывают влияние неценовые факторы, которые  приводит к смещению кривой </a:t>
            </a:r>
            <a:r>
              <a:rPr lang="en-US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вправо или влево..</a:t>
            </a: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pic>
        <p:nvPicPr>
          <p:cNvPr id="31755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066800"/>
            <a:ext cx="6096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1676400" y="3490189"/>
            <a:ext cx="8686800" cy="31700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tabLst>
                <a:tab pos="374650" algn="l"/>
              </a:tabLst>
            </a:pPr>
            <a:r>
              <a:rPr lang="ru-RU" sz="2000" dirty="0">
                <a:solidFill>
                  <a:srgbClr val="000000"/>
                </a:solidFill>
              </a:rPr>
              <a:t>К неценовым факторам совокупного спроса относятся:</a:t>
            </a:r>
          </a:p>
          <a:p>
            <a:pPr algn="just">
              <a:buFont typeface="Wingdings" pitchFamily="2" charset="2"/>
              <a:buChar char="v"/>
              <a:tabLst>
                <a:tab pos="374650" algn="l"/>
              </a:tabLst>
            </a:pPr>
            <a:r>
              <a:rPr lang="ru-RU" sz="2000" dirty="0">
                <a:solidFill>
                  <a:srgbClr val="000000"/>
                </a:solidFill>
              </a:rPr>
              <a:t>предложение денег М и скорость их обращения V (что следует из уравнения количественной теории денег);</a:t>
            </a:r>
          </a:p>
          <a:p>
            <a:pPr algn="just">
              <a:buFont typeface="Wingdings" pitchFamily="2" charset="2"/>
              <a:buChar char="v"/>
              <a:tabLst>
                <a:tab pos="374650" algn="l"/>
              </a:tabLst>
            </a:pPr>
            <a:r>
              <a:rPr lang="ru-RU" sz="2000" dirty="0">
                <a:solidFill>
                  <a:srgbClr val="000000"/>
                </a:solidFill>
              </a:rPr>
              <a:t>факторы, влияющие на потребительские расходы домохозяйств: благосостояние потребителей, налоги, ожидания;</a:t>
            </a:r>
          </a:p>
          <a:p>
            <a:pPr algn="just">
              <a:buFont typeface="Wingdings" pitchFamily="2" charset="2"/>
              <a:buChar char="v"/>
              <a:tabLst>
                <a:tab pos="374650" algn="l"/>
              </a:tabLst>
            </a:pPr>
            <a:r>
              <a:rPr lang="ru-RU" sz="2000" dirty="0">
                <a:solidFill>
                  <a:srgbClr val="000000"/>
                </a:solidFill>
              </a:rPr>
              <a:t>факторы, воздействующие на инвестиционные расходы фирм: процентные ставки, льготное кредитование, возможности получения субсидий</a:t>
            </a:r>
          </a:p>
          <a:p>
            <a:pPr algn="just">
              <a:buFont typeface="Wingdings" pitchFamily="2" charset="2"/>
              <a:buChar char="v"/>
              <a:tabLst>
                <a:tab pos="374650" algn="l"/>
              </a:tabLst>
            </a:pPr>
            <a:r>
              <a:rPr lang="ru-RU" sz="2000" dirty="0">
                <a:solidFill>
                  <a:srgbClr val="000000"/>
                </a:solidFill>
              </a:rPr>
              <a:t>государственная политика, определяющая государственные расходы </a:t>
            </a:r>
          </a:p>
          <a:p>
            <a:pPr algn="just">
              <a:buFont typeface="Wingdings" pitchFamily="2" charset="2"/>
              <a:buChar char="v"/>
              <a:tabLst>
                <a:tab pos="374650" algn="l"/>
              </a:tabLst>
            </a:pPr>
            <a:r>
              <a:rPr lang="ru-RU" sz="2000" dirty="0">
                <a:solidFill>
                  <a:srgbClr val="000000"/>
                </a:solidFill>
              </a:rPr>
              <a:t>условия на внешних рынках, влияющие на чистый экспорт: колебания курсов валют, цен на мировом рынке.</a:t>
            </a:r>
          </a:p>
        </p:txBody>
      </p:sp>
    </p:spTree>
    <p:extLst>
      <p:ext uri="{BB962C8B-B14F-4D97-AF65-F5344CB8AC3E}">
        <p14:creationId xmlns:p14="http://schemas.microsoft.com/office/powerpoint/2010/main" val="522329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"/>
            <a:ext cx="8915400" cy="5745163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ru-RU">
                <a:solidFill>
                  <a:srgbClr val="CC0000"/>
                </a:solidFill>
              </a:rPr>
              <a:t>Совокупное предложение, кривая </a:t>
            </a:r>
            <a:r>
              <a:rPr lang="en-US">
                <a:solidFill>
                  <a:srgbClr val="CC0000"/>
                </a:solidFill>
              </a:rPr>
              <a:t>AS</a:t>
            </a:r>
            <a:r>
              <a:rPr lang="ru-RU">
                <a:solidFill>
                  <a:srgbClr val="CC0000"/>
                </a:solidFill>
              </a:rPr>
              <a:t>, неценовые факторы</a:t>
            </a:r>
          </a:p>
          <a:p>
            <a:pPr algn="just"/>
            <a:r>
              <a:rPr lang="ru-RU" b="1"/>
              <a:t>Совокупное предложение </a:t>
            </a:r>
            <a:r>
              <a:rPr lang="ru-RU"/>
              <a:t>(</a:t>
            </a:r>
            <a:r>
              <a:rPr lang="en-US"/>
              <a:t>AS </a:t>
            </a:r>
            <a:r>
              <a:rPr lang="ru-RU"/>
              <a:t>- </a:t>
            </a:r>
            <a:r>
              <a:rPr lang="en-US"/>
              <a:t>aggregate supply</a:t>
            </a:r>
            <a:r>
              <a:rPr lang="ru-RU"/>
              <a:t>) - вся конечная продукция (в стоимостном выражении), произведенная (предложенная) в обществе.</a:t>
            </a:r>
          </a:p>
          <a:p>
            <a:pPr algn="just"/>
            <a:r>
              <a:rPr lang="ru-RU" sz="3300"/>
              <a:t>- </a:t>
            </a:r>
            <a:r>
              <a:rPr lang="ru-RU" b="1"/>
              <a:t>Кривая совокупного предложения</a:t>
            </a:r>
            <a:r>
              <a:rPr lang="ru-RU"/>
              <a:t> показывает зависимость общего объема предложения от общего уровня цен в экономике. 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889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Совокупное предложение</a:t>
            </a:r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 flipH="1" flipV="1">
            <a:off x="3648075" y="2060575"/>
            <a:ext cx="71438" cy="302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3719513" y="5084763"/>
            <a:ext cx="4464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919289" y="2060575"/>
            <a:ext cx="12969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b="1"/>
              <a:t>Уровень цен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8256588" y="5157788"/>
            <a:ext cx="172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b="1"/>
              <a:t>Реальный ВНП</a:t>
            </a: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3719514" y="3933825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6383338" y="1916114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489" name="Freeform 9"/>
          <p:cNvSpPr>
            <a:spLocks/>
          </p:cNvSpPr>
          <p:nvPr/>
        </p:nvSpPr>
        <p:spPr bwMode="auto">
          <a:xfrm>
            <a:off x="4968876" y="3429000"/>
            <a:ext cx="1414463" cy="528638"/>
          </a:xfrm>
          <a:custGeom>
            <a:avLst/>
            <a:gdLst>
              <a:gd name="T0" fmla="*/ 1414463 w 891"/>
              <a:gd name="T1" fmla="*/ 0 h 333"/>
              <a:gd name="T2" fmla="*/ 1271588 w 891"/>
              <a:gd name="T3" fmla="*/ 215900 h 333"/>
              <a:gd name="T4" fmla="*/ 1127125 w 891"/>
              <a:gd name="T5" fmla="*/ 360363 h 333"/>
              <a:gd name="T6" fmla="*/ 911225 w 891"/>
              <a:gd name="T7" fmla="*/ 504825 h 333"/>
              <a:gd name="T8" fmla="*/ 622300 w 891"/>
              <a:gd name="T9" fmla="*/ 504825 h 333"/>
              <a:gd name="T10" fmla="*/ 47625 w 891"/>
              <a:gd name="T11" fmla="*/ 504825 h 333"/>
              <a:gd name="T12" fmla="*/ 334963 w 891"/>
              <a:gd name="T13" fmla="*/ 504825 h 33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91"/>
              <a:gd name="T22" fmla="*/ 0 h 333"/>
              <a:gd name="T23" fmla="*/ 891 w 891"/>
              <a:gd name="T24" fmla="*/ 333 h 33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91" h="333">
                <a:moveTo>
                  <a:pt x="891" y="0"/>
                </a:moveTo>
                <a:cubicBezTo>
                  <a:pt x="861" y="49"/>
                  <a:pt x="831" y="98"/>
                  <a:pt x="801" y="136"/>
                </a:cubicBezTo>
                <a:cubicBezTo>
                  <a:pt x="771" y="174"/>
                  <a:pt x="748" y="197"/>
                  <a:pt x="710" y="227"/>
                </a:cubicBezTo>
                <a:cubicBezTo>
                  <a:pt x="672" y="257"/>
                  <a:pt x="627" y="303"/>
                  <a:pt x="574" y="318"/>
                </a:cubicBezTo>
                <a:cubicBezTo>
                  <a:pt x="521" y="333"/>
                  <a:pt x="483" y="318"/>
                  <a:pt x="392" y="318"/>
                </a:cubicBezTo>
                <a:cubicBezTo>
                  <a:pt x="301" y="318"/>
                  <a:pt x="60" y="318"/>
                  <a:pt x="30" y="318"/>
                </a:cubicBezTo>
                <a:cubicBezTo>
                  <a:pt x="0" y="318"/>
                  <a:pt x="181" y="318"/>
                  <a:pt x="211" y="31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6672263" y="1557338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AS</a:t>
            </a:r>
            <a:endParaRPr lang="ru-RU" b="1"/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3000375" y="508476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0</a:t>
            </a:r>
            <a:endParaRPr lang="ru-RU" b="1"/>
          </a:p>
        </p:txBody>
      </p:sp>
      <p:sp>
        <p:nvSpPr>
          <p:cNvPr id="3" name="Двойная стрелка влево/вправо 2"/>
          <p:cNvSpPr/>
          <p:nvPr/>
        </p:nvSpPr>
        <p:spPr>
          <a:xfrm>
            <a:off x="3935760" y="4293096"/>
            <a:ext cx="1944216" cy="6480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войная стрелка влево/вправо 4"/>
          <p:cNvSpPr/>
          <p:nvPr/>
        </p:nvSpPr>
        <p:spPr>
          <a:xfrm>
            <a:off x="6456040" y="3572670"/>
            <a:ext cx="2088232" cy="5764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511676" y="4149080"/>
            <a:ext cx="576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76120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9" name="Двойная стрелка влево/вправо 8"/>
          <p:cNvSpPr/>
          <p:nvPr/>
        </p:nvSpPr>
        <p:spPr>
          <a:xfrm rot="16200000">
            <a:off x="6816080" y="2204864"/>
            <a:ext cx="1656184" cy="7920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8183564" y="2276872"/>
            <a:ext cx="64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18352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712787"/>
          </a:xfrm>
        </p:spPr>
        <p:txBody>
          <a:bodyPr/>
          <a:lstStyle/>
          <a:p>
            <a:r>
              <a:rPr lang="ru-RU" sz="3000"/>
              <a:t>Кривая совокупного предложения - </a:t>
            </a:r>
            <a:r>
              <a:rPr lang="en-US" sz="3000"/>
              <a:t>AS</a:t>
            </a:r>
            <a:endParaRPr lang="ru-RU" sz="300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14400"/>
            <a:ext cx="8229600" cy="5943600"/>
          </a:xfrm>
        </p:spPr>
        <p:txBody>
          <a:bodyPr/>
          <a:lstStyle/>
          <a:p>
            <a:r>
              <a:rPr lang="en-US" sz="2500"/>
              <a:t>1) </a:t>
            </a:r>
            <a:r>
              <a:rPr lang="ru-RU" sz="2500"/>
              <a:t>в краткосрочном периоде (при фиксированных ценах) – это прямая, параллельная оси </a:t>
            </a:r>
            <a:r>
              <a:rPr lang="en-US" sz="2500"/>
              <a:t>Y</a:t>
            </a:r>
            <a:endParaRPr lang="ru-RU" sz="2500"/>
          </a:p>
          <a:p>
            <a:endParaRPr lang="ru-RU" sz="2500"/>
          </a:p>
          <a:p>
            <a:endParaRPr lang="ru-RU" sz="2500"/>
          </a:p>
          <a:p>
            <a:endParaRPr lang="ru-RU" sz="2500"/>
          </a:p>
          <a:p>
            <a:endParaRPr lang="ru-RU" sz="2500"/>
          </a:p>
          <a:p>
            <a:pPr>
              <a:buFont typeface="Wingdings" pitchFamily="2" charset="2"/>
              <a:buNone/>
            </a:pPr>
            <a:r>
              <a:rPr lang="ru-RU" sz="2500"/>
              <a:t>2) в долгосрочном периоде (при гибких ценах) – прямая, параллельная оси Р, отсекающая на оси </a:t>
            </a:r>
            <a:r>
              <a:rPr lang="en-US" sz="2500"/>
              <a:t>Y</a:t>
            </a:r>
            <a:r>
              <a:rPr lang="ru-RU" sz="2500"/>
              <a:t> отрезок, равный потенциальному ВВП</a:t>
            </a:r>
          </a:p>
          <a:p>
            <a:pPr>
              <a:buFont typeface="Wingdings" pitchFamily="2" charset="2"/>
              <a:buNone/>
            </a:pPr>
            <a:r>
              <a:rPr lang="ru-RU" sz="1800"/>
              <a:t>                           Р</a:t>
            </a:r>
          </a:p>
          <a:p>
            <a:endParaRPr lang="ru-RU" sz="2500"/>
          </a:p>
          <a:p>
            <a:endParaRPr lang="ru-RU" sz="2500"/>
          </a:p>
          <a:p>
            <a:endParaRPr lang="ru-RU" sz="25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sz="1800"/>
              <a:t>                                                          </a:t>
            </a:r>
            <a:r>
              <a:rPr lang="en-US" sz="1800"/>
              <a:t>Y</a:t>
            </a:r>
            <a:endParaRPr lang="ru-RU" sz="2500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 flipV="1">
            <a:off x="3962400" y="16764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3962400" y="37338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3962400" y="28956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3657600" y="1752601"/>
            <a:ext cx="3714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ru-RU">
                <a:effectLst>
                  <a:outerShdw blurRad="38100" dist="38100" dir="2700000" algn="tl">
                    <a:srgbClr val="000000"/>
                  </a:outerShdw>
                </a:effectLst>
              </a:rPr>
              <a:t> – уровень цен (дефлятор ВВП)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5867401" y="3200400"/>
            <a:ext cx="1790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Y-</a:t>
            </a:r>
            <a:r>
              <a:rPr lang="ru-RU"/>
              <a:t>реальный ВВП</a:t>
            </a:r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 flipV="1">
            <a:off x="4267200" y="48006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4267200" y="64770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 flipV="1">
            <a:off x="5334000" y="4876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185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788987"/>
          </a:xfrm>
        </p:spPr>
        <p:txBody>
          <a:bodyPr/>
          <a:lstStyle/>
          <a:p>
            <a:r>
              <a:rPr lang="ru-RU" sz="2800"/>
              <a:t>Т.О. конечная кривая совокупного предложения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90600"/>
            <a:ext cx="8229600" cy="5486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ru-RU"/>
          </a:p>
          <a:p>
            <a:pPr>
              <a:lnSpc>
                <a:spcPct val="90000"/>
              </a:lnSpc>
            </a:pPr>
            <a:endParaRPr lang="ru-RU"/>
          </a:p>
          <a:p>
            <a:pPr>
              <a:lnSpc>
                <a:spcPct val="90000"/>
              </a:lnSpc>
            </a:pPr>
            <a:endParaRPr lang="ru-RU"/>
          </a:p>
          <a:p>
            <a:pPr>
              <a:lnSpc>
                <a:spcPct val="90000"/>
              </a:lnSpc>
            </a:pPr>
            <a:endParaRPr lang="ru-RU"/>
          </a:p>
          <a:p>
            <a:pPr>
              <a:lnSpc>
                <a:spcPct val="90000"/>
              </a:lnSpc>
            </a:pPr>
            <a:endParaRPr lang="ru-RU"/>
          </a:p>
          <a:p>
            <a:pPr>
              <a:lnSpc>
                <a:spcPct val="90000"/>
              </a:lnSpc>
            </a:pPr>
            <a:endParaRPr lang="ru-RU"/>
          </a:p>
          <a:p>
            <a:pPr>
              <a:lnSpc>
                <a:spcPct val="90000"/>
              </a:lnSpc>
            </a:pPr>
            <a:endParaRPr lang="ru-RU"/>
          </a:p>
          <a:p>
            <a:pPr>
              <a:lnSpc>
                <a:spcPct val="90000"/>
              </a:lnSpc>
            </a:pPr>
            <a:endParaRPr lang="ru-RU"/>
          </a:p>
          <a:p>
            <a:pPr>
              <a:lnSpc>
                <a:spcPct val="90000"/>
              </a:lnSpc>
            </a:pPr>
            <a:endParaRPr lang="ru-RU"/>
          </a:p>
          <a:p>
            <a:pPr>
              <a:lnSpc>
                <a:spcPct val="90000"/>
              </a:lnSpc>
            </a:pPr>
            <a:r>
              <a:rPr lang="ru-RU"/>
              <a:t>Горизонтальный (кейнсианский), промежуточный (восходящий)и вертикальный (классический) участки </a:t>
            </a:r>
            <a:r>
              <a:rPr lang="en-US"/>
              <a:t>AS</a:t>
            </a:r>
            <a:endParaRPr lang="ru-RU"/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V="1">
            <a:off x="2971800" y="12192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2971800" y="50292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4823" name="Freeform 7"/>
          <p:cNvSpPr>
            <a:spLocks/>
          </p:cNvSpPr>
          <p:nvPr/>
        </p:nvSpPr>
        <p:spPr bwMode="auto">
          <a:xfrm>
            <a:off x="3352800" y="1600200"/>
            <a:ext cx="3632200" cy="2971800"/>
          </a:xfrm>
          <a:custGeom>
            <a:avLst/>
            <a:gdLst/>
            <a:ahLst/>
            <a:cxnLst>
              <a:cxn ang="0">
                <a:pos x="0" y="1872"/>
              </a:cxn>
              <a:cxn ang="0">
                <a:pos x="1920" y="1536"/>
              </a:cxn>
              <a:cxn ang="0">
                <a:pos x="2208" y="0"/>
              </a:cxn>
            </a:cxnLst>
            <a:rect l="0" t="0" r="r" b="b"/>
            <a:pathLst>
              <a:path w="2288" h="1872">
                <a:moveTo>
                  <a:pt x="0" y="1872"/>
                </a:moveTo>
                <a:cubicBezTo>
                  <a:pt x="776" y="1860"/>
                  <a:pt x="1552" y="1848"/>
                  <a:pt x="1920" y="1536"/>
                </a:cubicBezTo>
                <a:cubicBezTo>
                  <a:pt x="2288" y="1224"/>
                  <a:pt x="2160" y="256"/>
                  <a:pt x="220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5486400" y="4267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6553200" y="3200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4307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/>
              <a:t>Неценовые факторы, сдвигающие кривую </a:t>
            </a:r>
            <a:r>
              <a:rPr lang="en-US" sz="2800"/>
              <a:t>AS</a:t>
            </a:r>
            <a:r>
              <a:rPr lang="ru-RU" sz="2800"/>
              <a:t> влево или вправо: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1. Цены на ресурсы</a:t>
            </a:r>
          </a:p>
          <a:p>
            <a:r>
              <a:rPr lang="ru-RU"/>
              <a:t>2. Производительность факторов (изменения в технологии)</a:t>
            </a:r>
          </a:p>
          <a:p>
            <a:r>
              <a:rPr lang="ru-RU"/>
              <a:t>3. Налоги с предприятий и субсидий</a:t>
            </a:r>
          </a:p>
          <a:p>
            <a:r>
              <a:rPr lang="ru-RU"/>
              <a:t>4.Государственное регулирование </a:t>
            </a:r>
          </a:p>
        </p:txBody>
      </p:sp>
    </p:spTree>
    <p:extLst>
      <p:ext uri="{BB962C8B-B14F-4D97-AF65-F5344CB8AC3E}">
        <p14:creationId xmlns:p14="http://schemas.microsoft.com/office/powerpoint/2010/main" val="2581441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229600" cy="484188"/>
          </a:xfrm>
        </p:spPr>
        <p:txBody>
          <a:bodyPr>
            <a:normAutofit fontScale="90000"/>
          </a:bodyPr>
          <a:lstStyle/>
          <a:p>
            <a:r>
              <a:rPr lang="ru-RU" sz="3100"/>
              <a:t> Макроэкономическое равновесие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895601"/>
            <a:ext cx="8229600" cy="3230563"/>
          </a:xfrm>
        </p:spPr>
        <p:txBody>
          <a:bodyPr/>
          <a:lstStyle/>
          <a:p>
            <a:r>
              <a:rPr lang="ru-RU" sz="2000">
                <a:latin typeface="Times New Roman" pitchFamily="18" charset="0"/>
              </a:rPr>
              <a:t>- Краткосрочное равновесие – точка пересечения совокупного спроса и краткосрочной кривой совокупного предложения</a:t>
            </a:r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 flipV="1">
            <a:off x="3733800" y="4038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3810000" y="60198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3733800" y="51054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4038600" y="4114800"/>
            <a:ext cx="1371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5410200" y="5486400"/>
            <a:ext cx="4603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AD</a:t>
            </a:r>
            <a:endParaRPr lang="ru-RU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6019800" y="4648200"/>
            <a:ext cx="4235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AS</a:t>
            </a:r>
            <a:endParaRPr lang="ru-RU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1676400" y="622301"/>
            <a:ext cx="8763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ru-RU" sz="2000">
                <a:latin typeface="Times New Roman" pitchFamily="18" charset="0"/>
              </a:rPr>
              <a:t>Пересечение кривой </a:t>
            </a:r>
            <a:r>
              <a:rPr lang="en-US" sz="2000">
                <a:latin typeface="Times New Roman" pitchFamily="18" charset="0"/>
              </a:rPr>
              <a:t>AD </a:t>
            </a:r>
            <a:r>
              <a:rPr lang="ru-RU" sz="2000">
                <a:latin typeface="Times New Roman" pitchFamily="18" charset="0"/>
              </a:rPr>
              <a:t>и кривой </a:t>
            </a:r>
            <a:r>
              <a:rPr lang="en-US" sz="2000">
                <a:latin typeface="Times New Roman" pitchFamily="18" charset="0"/>
              </a:rPr>
              <a:t>AS </a:t>
            </a:r>
            <a:r>
              <a:rPr lang="ru-RU" sz="2000">
                <a:latin typeface="Times New Roman" pitchFamily="18" charset="0"/>
              </a:rPr>
              <a:t>на горизонтальном </a:t>
            </a:r>
            <a:r>
              <a:rPr lang="ru-RU" sz="2000" b="1">
                <a:latin typeface="Times New Roman" pitchFamily="18" charset="0"/>
              </a:rPr>
              <a:t>кейнсианском отрезке </a:t>
            </a:r>
            <a:r>
              <a:rPr lang="ru-RU" sz="2000">
                <a:latin typeface="Times New Roman" pitchFamily="18" charset="0"/>
              </a:rPr>
              <a:t>означает, что равновесие достигнуто при неполном использовании трудовых и производственных ресурсов, и фактический объем национального производства ниже потенциально возможного. Из этого кейнсианцы делают вывод о </a:t>
            </a:r>
            <a:r>
              <a:rPr lang="ru-RU" sz="2000" b="1">
                <a:latin typeface="Times New Roman" pitchFamily="18" charset="0"/>
              </a:rPr>
              <a:t>необходимости государственного стимулирования совокупного спроса, а следовательно, производства и занятости.</a:t>
            </a:r>
            <a:r>
              <a:rPr lang="ru-RU" sz="200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36048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0" y="228601"/>
            <a:ext cx="8229600" cy="5897563"/>
          </a:xfrm>
        </p:spPr>
        <p:txBody>
          <a:bodyPr/>
          <a:lstStyle/>
          <a:p>
            <a:pPr lvl="1"/>
            <a:r>
              <a:rPr lang="ru-RU"/>
              <a:t>- </a:t>
            </a:r>
            <a:r>
              <a:rPr lang="ru-RU" sz="2500"/>
              <a:t>Долгосрочное равновесие – точка пересечения кривой </a:t>
            </a:r>
            <a:r>
              <a:rPr lang="en-US" sz="2500"/>
              <a:t>AD</a:t>
            </a:r>
            <a:r>
              <a:rPr lang="ru-RU" sz="2500"/>
              <a:t> и долгосрочной кривой</a:t>
            </a:r>
            <a:r>
              <a:rPr lang="en-US" sz="2500"/>
              <a:t> AS</a:t>
            </a:r>
            <a:endParaRPr lang="ru-RU"/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 flipV="1">
            <a:off x="3810000" y="1219200"/>
            <a:ext cx="7620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3810000" y="41910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 flipV="1">
            <a:off x="5257800" y="13716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4419600" y="1676400"/>
            <a:ext cx="1828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4648201" y="1219200"/>
            <a:ext cx="9717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Char char="l"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AS</a:t>
            </a:r>
            <a:endParaRPr lang="ru-RU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6172200" y="3124200"/>
            <a:ext cx="4603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AD</a:t>
            </a:r>
            <a:endParaRPr lang="ru-RU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2057400" y="4856868"/>
            <a:ext cx="8610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ru-RU"/>
              <a:t>Равновесие в случае пересечения кривых </a:t>
            </a:r>
            <a:r>
              <a:rPr lang="en-US"/>
              <a:t>AD </a:t>
            </a:r>
            <a:r>
              <a:rPr lang="ru-RU"/>
              <a:t>и </a:t>
            </a:r>
            <a:r>
              <a:rPr lang="en-US"/>
              <a:t>AS </a:t>
            </a:r>
            <a:r>
              <a:rPr lang="ru-RU"/>
              <a:t>на </a:t>
            </a:r>
            <a:r>
              <a:rPr lang="ru-RU" b="1"/>
              <a:t>вертикальном (классическом) отрезке </a:t>
            </a:r>
            <a:r>
              <a:rPr lang="ru-RU"/>
              <a:t>означает установление равновесия при потенциально возможном в данных условиях уровне ВВП, т.е. при максимальном использовании производственных ресурсов и отсутствии резервов. </a:t>
            </a:r>
          </a:p>
        </p:txBody>
      </p:sp>
    </p:spTree>
    <p:extLst>
      <p:ext uri="{BB962C8B-B14F-4D97-AF65-F5344CB8AC3E}">
        <p14:creationId xmlns:p14="http://schemas.microsoft.com/office/powerpoint/2010/main" val="20393529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524000"/>
            <a:ext cx="6553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5071" name="Group 15"/>
          <p:cNvGraphicFramePr>
            <a:graphicFrameLocks noGrp="1"/>
          </p:cNvGraphicFramePr>
          <p:nvPr/>
        </p:nvGraphicFramePr>
        <p:xfrm>
          <a:off x="2209800" y="304800"/>
          <a:ext cx="7924800" cy="609600"/>
        </p:xfrm>
        <a:graphic>
          <a:graphicData uri="http://schemas.openxmlformats.org/drawingml/2006/table">
            <a:tbl>
              <a:tblPr/>
              <a:tblGrid>
                <a:gridCol w="79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Модель макроэкономического равновесия 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/>
                          <a:cs typeface="Times New Roman" pitchFamily="18" charset="0"/>
                        </a:rPr>
                        <a:t>«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AS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/>
                          <a:cs typeface="Times New Roman" pitchFamily="18" charset="0"/>
                        </a:rPr>
                        <a:t>»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4073525" y="4008438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ru-RU" sz="800"/>
              <a:t/>
            </a:r>
            <a:br>
              <a:rPr lang="ru-RU" sz="800"/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11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Тождество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pPr marL="0" indent="0" algn="ctr">
              <a:buNone/>
            </a:pPr>
            <a:r>
              <a:rPr lang="en-US" sz="8000" b="1" dirty="0"/>
              <a:t>Y = c</a:t>
            </a:r>
            <a:endParaRPr lang="ru-RU" sz="8000" b="1" dirty="0"/>
          </a:p>
        </p:txBody>
      </p:sp>
    </p:spTree>
    <p:extLst>
      <p:ext uri="{BB962C8B-B14F-4D97-AF65-F5344CB8AC3E}">
        <p14:creationId xmlns:p14="http://schemas.microsoft.com/office/powerpoint/2010/main" val="1411114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100"/>
              <a:t>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2209801"/>
            <a:ext cx="8229600" cy="4525963"/>
          </a:xfrm>
        </p:spPr>
        <p:txBody>
          <a:bodyPr/>
          <a:lstStyle/>
          <a:p>
            <a:r>
              <a:rPr lang="ru-RU"/>
              <a:t>- это экзогенное явление, которое вызвало изменение совокупного спроса (предложения) и привело к отклонению производства и занятости от потенциального уровня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752600" y="152401"/>
            <a:ext cx="8534400" cy="120032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ru-RU" sz="2400" dirty="0">
                <a:solidFill>
                  <a:schemeClr val="bg1"/>
                </a:solidFill>
              </a:rPr>
              <a:t>Резкие изменения совокупного спроса и совокупного предложения, обусловленные внешними причинами, получили название экономических потрясений или «шоков».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32045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6587"/>
          </a:xfrm>
        </p:spPr>
        <p:txBody>
          <a:bodyPr/>
          <a:lstStyle/>
          <a:p>
            <a:r>
              <a:rPr lang="ru-RU" sz="3200" b="1">
                <a:solidFill>
                  <a:srgbClr val="CC0000"/>
                </a:solidFill>
              </a:rPr>
              <a:t>Причины шока предложения: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838201"/>
            <a:ext cx="8229600" cy="5287963"/>
          </a:xfrm>
        </p:spPr>
        <p:txBody>
          <a:bodyPr/>
          <a:lstStyle/>
          <a:p>
            <a:r>
              <a:rPr lang="ru-RU" sz="2500"/>
              <a:t>- резкие скачки цен на ресурсы</a:t>
            </a:r>
          </a:p>
          <a:p>
            <a:r>
              <a:rPr lang="ru-RU" sz="2500"/>
              <a:t>- стихийные бедствия, приводящие к утрате ресурсов</a:t>
            </a:r>
          </a:p>
          <a:p>
            <a:r>
              <a:rPr lang="ru-RU" sz="2500"/>
              <a:t>- усиление деятельности профсоюзов</a:t>
            </a:r>
          </a:p>
          <a:p>
            <a:r>
              <a:rPr lang="ru-RU" sz="2500"/>
              <a:t>- изменения в законодательстве</a:t>
            </a:r>
          </a:p>
          <a:p>
            <a:endParaRPr lang="ru-RU" sz="2500"/>
          </a:p>
          <a:p>
            <a:pPr algn="ctr">
              <a:buFont typeface="Wingdings" pitchFamily="2" charset="2"/>
              <a:buNone/>
            </a:pPr>
            <a:r>
              <a:rPr lang="ru-RU">
                <a:solidFill>
                  <a:srgbClr val="CC0000"/>
                </a:solidFill>
              </a:rPr>
              <a:t>Причины шока спроса:</a:t>
            </a:r>
          </a:p>
          <a:p>
            <a:r>
              <a:rPr lang="ru-RU" sz="2500"/>
              <a:t>- резкие изменения предложения денег и скорости обращения </a:t>
            </a:r>
          </a:p>
          <a:p>
            <a:r>
              <a:rPr lang="ru-RU" sz="2500"/>
              <a:t>- резкие колебания инвестиционного спроса</a:t>
            </a:r>
          </a:p>
        </p:txBody>
      </p:sp>
    </p:spTree>
    <p:extLst>
      <p:ext uri="{BB962C8B-B14F-4D97-AF65-F5344CB8AC3E}">
        <p14:creationId xmlns:p14="http://schemas.microsoft.com/office/powerpoint/2010/main" val="9817901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6000" dirty="0" smtClean="0"/>
              <a:t>2.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8221023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Экономический рост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- это рост реального дохода в экономике (рост реального ВВП);</a:t>
            </a:r>
          </a:p>
          <a:p>
            <a:pPr marL="0" indent="0">
              <a:buNone/>
            </a:pPr>
            <a:r>
              <a:rPr lang="ru-RU" dirty="0"/>
              <a:t>- это рост реального дохода на душу населения страны. </a:t>
            </a:r>
          </a:p>
        </p:txBody>
      </p:sp>
    </p:spTree>
    <p:extLst>
      <p:ext uri="{BB962C8B-B14F-4D97-AF65-F5344CB8AC3E}">
        <p14:creationId xmlns:p14="http://schemas.microsoft.com/office/powerpoint/2010/main" val="31779511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Взаимосвязи экономического роста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FF0000"/>
                </a:solidFill>
              </a:rPr>
              <a:t>(ЭР←→ ДКП) Р</a:t>
            </a:r>
            <a:r>
              <a:rPr lang="ru-RU" dirty="0"/>
              <a:t>ост реального ВВП и экспансионистская ДКП создаст условия для роста инфляции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FF0000"/>
                </a:solidFill>
              </a:rPr>
              <a:t>(ЭР ←→ Е</a:t>
            </a:r>
            <a:r>
              <a:rPr lang="en-US" sz="1800" dirty="0">
                <a:solidFill>
                  <a:srgbClr val="FF0000"/>
                </a:solidFill>
              </a:rPr>
              <a:t>X</a:t>
            </a:r>
            <a:r>
              <a:rPr lang="ru-RU" dirty="0">
                <a:solidFill>
                  <a:srgbClr val="FF0000"/>
                </a:solidFill>
              </a:rPr>
              <a:t>)</a:t>
            </a:r>
            <a:r>
              <a:rPr lang="en-US" dirty="0"/>
              <a:t> </a:t>
            </a:r>
            <a:r>
              <a:rPr lang="ru-RU" dirty="0"/>
              <a:t>рост определяется превышением экспорта над импортом при прочих равных условиях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FF0000"/>
                </a:solidFill>
              </a:rPr>
              <a:t>(ЭР←→ </a:t>
            </a:r>
            <a:r>
              <a:rPr lang="ru-RU" dirty="0" err="1">
                <a:solidFill>
                  <a:srgbClr val="FF0000"/>
                </a:solidFill>
              </a:rPr>
              <a:t>соцсправедливость</a:t>
            </a:r>
            <a:r>
              <a:rPr lang="ru-RU" dirty="0">
                <a:solidFill>
                  <a:srgbClr val="FF0000"/>
                </a:solidFill>
              </a:rPr>
              <a:t>) </a:t>
            </a:r>
            <a:r>
              <a:rPr lang="ru-RU" dirty="0"/>
              <a:t>Большой разрыв между высокодоходными и низкодоходными группами населения ведет к социальной напряженности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99403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Экономический рост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55640" y="2973937"/>
                <a:ext cx="6860560" cy="1848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3200" dirty="0"/>
                  <a:t>ЭР</a:t>
                </a:r>
                <a:r>
                  <a:rPr lang="en-US" sz="3200" dirty="0"/>
                  <a:t>t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=</m:t>
                    </m:r>
                    <m:r>
                      <a:rPr lang="ru-RU" sz="3200" i="1">
                        <a:latin typeface="Cambria Math"/>
                      </a:rPr>
                      <m:t>ВВП</m:t>
                    </m:r>
                    <m:r>
                      <a:rPr lang="en-US" sz="3200" i="1">
                        <a:latin typeface="Cambria Math"/>
                      </a:rPr>
                      <m:t>𝑡</m:t>
                    </m:r>
                    <m:r>
                      <a:rPr lang="en-US" sz="320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1</m:t>
                    </m:r>
                    <m:r>
                      <a:rPr lang="en-US" sz="3200" i="1">
                        <a:latin typeface="Cambria Math"/>
                      </a:rPr>
                      <m:t> −ВВП</m:t>
                    </m:r>
                    <m:r>
                      <a:rPr lang="en-US" sz="3200" i="1">
                        <a:latin typeface="Cambria Math"/>
                      </a:rPr>
                      <m:t>𝑡</m:t>
                    </m:r>
                    <m:r>
                      <a:rPr lang="en-US" sz="3200" i="1">
                        <a:latin typeface="Cambria Math"/>
                      </a:rPr>
                      <m:t>0  </m:t>
                    </m:r>
                  </m:oMath>
                </a14:m>
                <a:endParaRPr lang="en-US" sz="3200" i="1" dirty="0">
                  <a:latin typeface="Cambria Math"/>
                </a:endParaRPr>
              </a:p>
              <a:p>
                <a:pPr algn="ctr"/>
                <a:r>
                  <a:rPr lang="ru-RU" dirty="0"/>
                  <a:t>Или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     </m:t>
                      </m:r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algn="ctr"/>
                <a:r>
                  <a:rPr lang="ru-RU" sz="3200" dirty="0"/>
                  <a:t>ЭР</a:t>
                </a:r>
                <a:r>
                  <a:rPr lang="en-US" sz="3200" dirty="0"/>
                  <a:t>t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/>
                      </a:rPr>
                      <m:t> = 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3200" i="1">
                            <a:latin typeface="Cambria Math"/>
                          </a:rPr>
                          <m:t>ВВП</m:t>
                        </m:r>
                        <m:r>
                          <a:rPr lang="en-US" sz="3200" i="1">
                            <a:latin typeface="Cambria Math"/>
                          </a:rPr>
                          <m:t>𝑡</m:t>
                        </m:r>
                        <m:r>
                          <a:rPr lang="ru-RU" sz="3200" i="1">
                            <a:latin typeface="Cambria Math"/>
                          </a:rPr>
                          <m:t>1</m:t>
                        </m:r>
                        <m:r>
                          <a:rPr lang="en-US" sz="3200" i="1">
                            <a:latin typeface="Cambria Math"/>
                          </a:rPr>
                          <m:t> −</m:t>
                        </m:r>
                        <m:r>
                          <a:rPr lang="ru-RU" sz="3200" i="1">
                            <a:latin typeface="Cambria Math"/>
                          </a:rPr>
                          <m:t>ВВП</m:t>
                        </m:r>
                        <m:r>
                          <a:rPr lang="en-US" sz="3200" i="1">
                            <a:latin typeface="Cambria Math"/>
                          </a:rPr>
                          <m:t>𝑡</m:t>
                        </m:r>
                        <m:r>
                          <a:rPr lang="en-US" sz="3200" i="1">
                            <a:latin typeface="Cambria Math"/>
                          </a:rPr>
                          <m:t>0 </m:t>
                        </m:r>
                      </m:num>
                      <m:den>
                        <m:r>
                          <a:rPr lang="ru-RU" sz="3200" i="1">
                            <a:latin typeface="Cambria Math"/>
                          </a:rPr>
                          <m:t>ВВП</m:t>
                        </m:r>
                        <m:r>
                          <a:rPr lang="en-US" sz="3200" i="1">
                            <a:latin typeface="Cambria Math"/>
                          </a:rPr>
                          <m:t>𝑡</m:t>
                        </m:r>
                        <m:r>
                          <a:rPr lang="en-US" sz="3200" i="1">
                            <a:latin typeface="Cambria Math"/>
                          </a:rPr>
                          <m:t>0</m:t>
                        </m:r>
                      </m:den>
                    </m:f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0" y="2973937"/>
                <a:ext cx="6860560" cy="1848519"/>
              </a:xfrm>
              <a:prstGeom prst="rect">
                <a:avLst/>
              </a:prstGeom>
              <a:blipFill>
                <a:blip r:embed="rId2"/>
                <a:stretch>
                  <a:fillRect t="-3960" b="-46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4831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Государственная политика стимулирования экономического роста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Краткосрочное воздействие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Рост государственных расходов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Снижение налогов на отдельные отрасли и сферы экономики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  др.</a:t>
            </a:r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Долгосрочное воздействие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Стимулирование предпринимательской инициативы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Развитие финансового рынка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 др.</a:t>
            </a:r>
          </a:p>
        </p:txBody>
      </p:sp>
    </p:spTree>
    <p:extLst>
      <p:ext uri="{BB962C8B-B14F-4D97-AF65-F5344CB8AC3E}">
        <p14:creationId xmlns:p14="http://schemas.microsoft.com/office/powerpoint/2010/main" val="41468371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FFED9-6E3F-FD21-57AE-A75D80FC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Экономический рост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7DE7C6-5C1D-5FFC-5B7E-CA05A49D5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увеличение объемов товаров и услуг за определенный период (увеличение потенциального и реального ВНП), возрастание экономической мощи страны.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83463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Критерий выделения типа экономического роста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источникам экономического роста</a:t>
            </a:r>
          </a:p>
        </p:txBody>
      </p:sp>
    </p:spTree>
    <p:extLst>
      <p:ext uri="{BB962C8B-B14F-4D97-AF65-F5344CB8AC3E}">
        <p14:creationId xmlns:p14="http://schemas.microsoft.com/office/powerpoint/2010/main" val="14629191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экономического роста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экстенсивный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Увеличение предложения ресурсов – труда, капитала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интенсивный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just"/>
            <a:r>
              <a:rPr lang="ru-RU" dirty="0"/>
              <a:t>Вовлечение в хозяйственный оборот </a:t>
            </a:r>
            <a:r>
              <a:rPr lang="ru-RU" dirty="0">
                <a:solidFill>
                  <a:srgbClr val="FF0000"/>
                </a:solidFill>
              </a:rPr>
              <a:t>более совершенных факторов и технологий</a:t>
            </a:r>
            <a:r>
              <a:rPr lang="ru-RU" dirty="0"/>
              <a:t>, т.е. за счет повышения производительности этих ресурсов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2567608" y="3228975"/>
            <a:ext cx="804242" cy="6320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4924425" y="3319462"/>
            <a:ext cx="523503" cy="18663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75520" y="38610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трудоемкий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79776" y="537321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капиталоемкий</a:t>
            </a:r>
          </a:p>
        </p:txBody>
      </p:sp>
    </p:spTree>
    <p:extLst>
      <p:ext uri="{BB962C8B-B14F-4D97-AF65-F5344CB8AC3E}">
        <p14:creationId xmlns:p14="http://schemas.microsoft.com/office/powerpoint/2010/main" val="278343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128964" y="360870"/>
            <a:ext cx="830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ru-RU" sz="1400">
                <a:cs typeface="Times New Roman" pitchFamily="18" charset="0"/>
              </a:rPr>
              <a:t>Схема 2.</a:t>
            </a:r>
            <a:endParaRPr lang="ru-RU" sz="1100"/>
          </a:p>
          <a:p>
            <a:pPr eaLnBrk="0" hangingPunct="0"/>
            <a:endParaRPr lang="ru-RU"/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524000" y="0"/>
          <a:ext cx="9144000" cy="645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Visio" r:id="rId3" imgW="7103203" imgH="6277254" progId="Visio.Drawing.11">
                  <p:embed/>
                </p:oleObj>
              </mc:Choice>
              <mc:Fallback>
                <p:oleObj name="Visio" r:id="rId3" imgW="7103203" imgH="6277254" progId="Visio.Drawing.11">
                  <p:embed/>
                  <p:pic>
                    <p:nvPicPr>
                      <p:cNvPr id="9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0" cy="6453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4"/>
          <p:cNvSpPr>
            <a:spLocks noChangeArrowheads="1"/>
          </p:cNvSpPr>
          <p:nvPr/>
        </p:nvSpPr>
        <p:spPr bwMode="auto">
          <a:xfrm rot="10800000" flipV="1">
            <a:off x="6508750" y="6394450"/>
            <a:ext cx="2382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450850" algn="ctr"/>
            <a:r>
              <a:rPr lang="ru-RU" sz="1400">
                <a:cs typeface="Times New Roman" pitchFamily="18" charset="0"/>
              </a:rPr>
              <a:t>Рис. .2. Кругооборот </a:t>
            </a:r>
            <a:r>
              <a:rPr lang="en-US" sz="1400">
                <a:cs typeface="Times New Roman" pitchFamily="18" charset="0"/>
              </a:rPr>
              <a:t>II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098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Факторы экономического роста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Природные</a:t>
            </a:r>
          </a:p>
          <a:p>
            <a:r>
              <a:rPr lang="ru-RU"/>
              <a:t>Трудовые ресурсы</a:t>
            </a:r>
            <a:endParaRPr lang="ru-RU" dirty="0"/>
          </a:p>
          <a:p>
            <a:r>
              <a:rPr lang="ru-RU" dirty="0"/>
              <a:t>Капитальные</a:t>
            </a:r>
          </a:p>
          <a:p>
            <a:r>
              <a:rPr lang="ru-RU" dirty="0"/>
              <a:t>Финансовые ресурсы</a:t>
            </a:r>
          </a:p>
          <a:p>
            <a:r>
              <a:rPr lang="ru-RU" dirty="0"/>
              <a:t>Технологические ресурсы</a:t>
            </a:r>
          </a:p>
          <a:p>
            <a:r>
              <a:rPr lang="ru-RU" dirty="0"/>
              <a:t>Предпринимательские ресурсы</a:t>
            </a:r>
          </a:p>
        </p:txBody>
      </p:sp>
    </p:spTree>
    <p:extLst>
      <p:ext uri="{BB962C8B-B14F-4D97-AF65-F5344CB8AC3E}">
        <p14:creationId xmlns:p14="http://schemas.microsoft.com/office/powerpoint/2010/main" val="2592691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</a:rPr>
              <a:t>Факторы роста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Со стороны спроса и распределения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Степень монополизации рынка</a:t>
            </a:r>
          </a:p>
          <a:p>
            <a:r>
              <a:rPr lang="ru-RU" dirty="0"/>
              <a:t>Налоговый климат в стране</a:t>
            </a:r>
          </a:p>
          <a:p>
            <a:r>
              <a:rPr lang="ru-RU" dirty="0"/>
              <a:t>Эффективность ДКП и системы</a:t>
            </a:r>
          </a:p>
          <a:p>
            <a:r>
              <a:rPr lang="ru-RU" dirty="0"/>
              <a:t>Величина потребительских, инвестиционных </a:t>
            </a:r>
            <a:r>
              <a:rPr lang="ru-RU"/>
              <a:t>и государственных </a:t>
            </a:r>
            <a:r>
              <a:rPr lang="ru-RU" dirty="0"/>
              <a:t>расходов</a:t>
            </a:r>
          </a:p>
          <a:p>
            <a:r>
              <a:rPr lang="ru-RU" dirty="0"/>
              <a:t>Степень вовлеченности в международное разделение труда</a:t>
            </a:r>
          </a:p>
          <a:p>
            <a:r>
              <a:rPr lang="ru-RU" dirty="0"/>
              <a:t>Действующая система распределения  дохода и </a:t>
            </a:r>
          </a:p>
          <a:p>
            <a:r>
              <a:rPr lang="ru-RU" dirty="0"/>
              <a:t>другие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Со стороны предложения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Количество и качество природных ресурсов</a:t>
            </a:r>
          </a:p>
          <a:p>
            <a:r>
              <a:rPr lang="ru-RU" dirty="0"/>
              <a:t>Количество и качество трудовых ресурсов</a:t>
            </a:r>
          </a:p>
          <a:p>
            <a:r>
              <a:rPr lang="ru-RU" dirty="0"/>
              <a:t>Объем основного капитала</a:t>
            </a:r>
          </a:p>
          <a:p>
            <a:r>
              <a:rPr lang="ru-RU" dirty="0"/>
              <a:t>Технологии и организация производства</a:t>
            </a:r>
          </a:p>
          <a:p>
            <a:r>
              <a:rPr lang="ru-RU" dirty="0"/>
              <a:t>Уровень развития предпринимательских способностей в обществе</a:t>
            </a:r>
          </a:p>
          <a:p>
            <a:r>
              <a:rPr lang="ru-RU" dirty="0"/>
              <a:t>и другие</a:t>
            </a:r>
          </a:p>
        </p:txBody>
      </p:sp>
    </p:spTree>
    <p:extLst>
      <p:ext uri="{BB962C8B-B14F-4D97-AF65-F5344CB8AC3E}">
        <p14:creationId xmlns:p14="http://schemas.microsoft.com/office/powerpoint/2010/main" val="2244998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траектории роста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 flipH="1">
            <a:off x="1981200" y="1600201"/>
            <a:ext cx="8229600" cy="4525963"/>
          </a:xfrm>
        </p:spPr>
        <p:txBody>
          <a:bodyPr/>
          <a:lstStyle/>
          <a:p>
            <a:pPr marL="457200" lvl="1" indent="0">
              <a:buNone/>
            </a:pPr>
            <a:r>
              <a:rPr lang="ru-RU" dirty="0"/>
              <a:t>инвестиционные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3475162" y="1916832"/>
            <a:ext cx="0" cy="345638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3503712" y="5301208"/>
            <a:ext cx="547260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19736" y="566124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Потребительские товары</a:t>
            </a:r>
          </a:p>
        </p:txBody>
      </p:sp>
      <p:sp>
        <p:nvSpPr>
          <p:cNvPr id="13" name="Дуга 12"/>
          <p:cNvSpPr/>
          <p:nvPr/>
        </p:nvSpPr>
        <p:spPr>
          <a:xfrm>
            <a:off x="3503712" y="3212976"/>
            <a:ext cx="2952328" cy="1872208"/>
          </a:xfrm>
          <a:prstGeom prst="arc">
            <a:avLst>
              <a:gd name="adj1" fmla="val 16200000"/>
              <a:gd name="adj2" fmla="val 163409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 13"/>
          <p:cNvSpPr/>
          <p:nvPr/>
        </p:nvSpPr>
        <p:spPr>
          <a:xfrm>
            <a:off x="3532263" y="3384136"/>
            <a:ext cx="2110931" cy="1914265"/>
          </a:xfrm>
          <a:custGeom>
            <a:avLst/>
            <a:gdLst>
              <a:gd name="connsiteX0" fmla="*/ 0 w 2110931"/>
              <a:gd name="connsiteY0" fmla="*/ 0 h 1914265"/>
              <a:gd name="connsiteX1" fmla="*/ 42729 w 2110931"/>
              <a:gd name="connsiteY1" fmla="*/ 17091 h 1914265"/>
              <a:gd name="connsiteX2" fmla="*/ 76912 w 2110931"/>
              <a:gd name="connsiteY2" fmla="*/ 42729 h 1914265"/>
              <a:gd name="connsiteX3" fmla="*/ 145278 w 2110931"/>
              <a:gd name="connsiteY3" fmla="*/ 59820 h 1914265"/>
              <a:gd name="connsiteX4" fmla="*/ 196553 w 2110931"/>
              <a:gd name="connsiteY4" fmla="*/ 94003 h 1914265"/>
              <a:gd name="connsiteX5" fmla="*/ 230736 w 2110931"/>
              <a:gd name="connsiteY5" fmla="*/ 102549 h 1914265"/>
              <a:gd name="connsiteX6" fmla="*/ 282011 w 2110931"/>
              <a:gd name="connsiteY6" fmla="*/ 128186 h 1914265"/>
              <a:gd name="connsiteX7" fmla="*/ 316194 w 2110931"/>
              <a:gd name="connsiteY7" fmla="*/ 136732 h 1914265"/>
              <a:gd name="connsiteX8" fmla="*/ 393106 w 2110931"/>
              <a:gd name="connsiteY8" fmla="*/ 162370 h 1914265"/>
              <a:gd name="connsiteX9" fmla="*/ 427289 w 2110931"/>
              <a:gd name="connsiteY9" fmla="*/ 179461 h 1914265"/>
              <a:gd name="connsiteX10" fmla="*/ 478564 w 2110931"/>
              <a:gd name="connsiteY10" fmla="*/ 196553 h 1914265"/>
              <a:gd name="connsiteX11" fmla="*/ 504202 w 2110931"/>
              <a:gd name="connsiteY11" fmla="*/ 205099 h 1914265"/>
              <a:gd name="connsiteX12" fmla="*/ 555476 w 2110931"/>
              <a:gd name="connsiteY12" fmla="*/ 247828 h 1914265"/>
              <a:gd name="connsiteX13" fmla="*/ 606751 w 2110931"/>
              <a:gd name="connsiteY13" fmla="*/ 282011 h 1914265"/>
              <a:gd name="connsiteX14" fmla="*/ 692209 w 2110931"/>
              <a:gd name="connsiteY14" fmla="*/ 358923 h 1914265"/>
              <a:gd name="connsiteX15" fmla="*/ 717846 w 2110931"/>
              <a:gd name="connsiteY15" fmla="*/ 376015 h 1914265"/>
              <a:gd name="connsiteX16" fmla="*/ 752030 w 2110931"/>
              <a:gd name="connsiteY16" fmla="*/ 401652 h 1914265"/>
              <a:gd name="connsiteX17" fmla="*/ 777667 w 2110931"/>
              <a:gd name="connsiteY17" fmla="*/ 427289 h 1914265"/>
              <a:gd name="connsiteX18" fmla="*/ 837488 w 2110931"/>
              <a:gd name="connsiteY18" fmla="*/ 470018 h 1914265"/>
              <a:gd name="connsiteX19" fmla="*/ 871671 w 2110931"/>
              <a:gd name="connsiteY19" fmla="*/ 487110 h 1914265"/>
              <a:gd name="connsiteX20" fmla="*/ 922945 w 2110931"/>
              <a:gd name="connsiteY20" fmla="*/ 529839 h 1914265"/>
              <a:gd name="connsiteX21" fmla="*/ 948583 w 2110931"/>
              <a:gd name="connsiteY21" fmla="*/ 538385 h 1914265"/>
              <a:gd name="connsiteX22" fmla="*/ 999858 w 2110931"/>
              <a:gd name="connsiteY22" fmla="*/ 564022 h 1914265"/>
              <a:gd name="connsiteX23" fmla="*/ 1051132 w 2110931"/>
              <a:gd name="connsiteY23" fmla="*/ 598205 h 1914265"/>
              <a:gd name="connsiteX24" fmla="*/ 1076770 w 2110931"/>
              <a:gd name="connsiteY24" fmla="*/ 623843 h 1914265"/>
              <a:gd name="connsiteX25" fmla="*/ 1136590 w 2110931"/>
              <a:gd name="connsiteY25" fmla="*/ 649480 h 1914265"/>
              <a:gd name="connsiteX26" fmla="*/ 1187865 w 2110931"/>
              <a:gd name="connsiteY26" fmla="*/ 683663 h 1914265"/>
              <a:gd name="connsiteX27" fmla="*/ 1239140 w 2110931"/>
              <a:gd name="connsiteY27" fmla="*/ 734938 h 1914265"/>
              <a:gd name="connsiteX28" fmla="*/ 1256231 w 2110931"/>
              <a:gd name="connsiteY28" fmla="*/ 760575 h 1914265"/>
              <a:gd name="connsiteX29" fmla="*/ 1273323 w 2110931"/>
              <a:gd name="connsiteY29" fmla="*/ 794758 h 1914265"/>
              <a:gd name="connsiteX30" fmla="*/ 1298960 w 2110931"/>
              <a:gd name="connsiteY30" fmla="*/ 811850 h 1914265"/>
              <a:gd name="connsiteX31" fmla="*/ 1324598 w 2110931"/>
              <a:gd name="connsiteY31" fmla="*/ 846033 h 1914265"/>
              <a:gd name="connsiteX32" fmla="*/ 1358781 w 2110931"/>
              <a:gd name="connsiteY32" fmla="*/ 905854 h 1914265"/>
              <a:gd name="connsiteX33" fmla="*/ 1392964 w 2110931"/>
              <a:gd name="connsiteY33" fmla="*/ 957129 h 1914265"/>
              <a:gd name="connsiteX34" fmla="*/ 1444239 w 2110931"/>
              <a:gd name="connsiteY34" fmla="*/ 1059678 h 1914265"/>
              <a:gd name="connsiteX35" fmla="*/ 1461331 w 2110931"/>
              <a:gd name="connsiteY35" fmla="*/ 1085315 h 1914265"/>
              <a:gd name="connsiteX36" fmla="*/ 1486968 w 2110931"/>
              <a:gd name="connsiteY36" fmla="*/ 1102407 h 1914265"/>
              <a:gd name="connsiteX37" fmla="*/ 1504059 w 2110931"/>
              <a:gd name="connsiteY37" fmla="*/ 1128044 h 1914265"/>
              <a:gd name="connsiteX38" fmla="*/ 1555334 w 2110931"/>
              <a:gd name="connsiteY38" fmla="*/ 1170773 h 1914265"/>
              <a:gd name="connsiteX39" fmla="*/ 1572426 w 2110931"/>
              <a:gd name="connsiteY39" fmla="*/ 1204957 h 1914265"/>
              <a:gd name="connsiteX40" fmla="*/ 1598063 w 2110931"/>
              <a:gd name="connsiteY40" fmla="*/ 1222048 h 1914265"/>
              <a:gd name="connsiteX41" fmla="*/ 1623701 w 2110931"/>
              <a:gd name="connsiteY41" fmla="*/ 1247686 h 1914265"/>
              <a:gd name="connsiteX42" fmla="*/ 1674975 w 2110931"/>
              <a:gd name="connsiteY42" fmla="*/ 1324598 h 1914265"/>
              <a:gd name="connsiteX43" fmla="*/ 1700613 w 2110931"/>
              <a:gd name="connsiteY43" fmla="*/ 1341689 h 1914265"/>
              <a:gd name="connsiteX44" fmla="*/ 1751888 w 2110931"/>
              <a:gd name="connsiteY44" fmla="*/ 1392964 h 1914265"/>
              <a:gd name="connsiteX45" fmla="*/ 1768979 w 2110931"/>
              <a:gd name="connsiteY45" fmla="*/ 1418601 h 1914265"/>
              <a:gd name="connsiteX46" fmla="*/ 1794617 w 2110931"/>
              <a:gd name="connsiteY46" fmla="*/ 1444239 h 1914265"/>
              <a:gd name="connsiteX47" fmla="*/ 1828800 w 2110931"/>
              <a:gd name="connsiteY47" fmla="*/ 1495514 h 1914265"/>
              <a:gd name="connsiteX48" fmla="*/ 1862983 w 2110931"/>
              <a:gd name="connsiteY48" fmla="*/ 1546788 h 1914265"/>
              <a:gd name="connsiteX49" fmla="*/ 1888620 w 2110931"/>
              <a:gd name="connsiteY49" fmla="*/ 1563880 h 1914265"/>
              <a:gd name="connsiteX50" fmla="*/ 1991170 w 2110931"/>
              <a:gd name="connsiteY50" fmla="*/ 1717704 h 1914265"/>
              <a:gd name="connsiteX51" fmla="*/ 2008261 w 2110931"/>
              <a:gd name="connsiteY51" fmla="*/ 1743342 h 1914265"/>
              <a:gd name="connsiteX52" fmla="*/ 2025353 w 2110931"/>
              <a:gd name="connsiteY52" fmla="*/ 1768979 h 1914265"/>
              <a:gd name="connsiteX53" fmla="*/ 2050990 w 2110931"/>
              <a:gd name="connsiteY53" fmla="*/ 1820254 h 1914265"/>
              <a:gd name="connsiteX54" fmla="*/ 2059536 w 2110931"/>
              <a:gd name="connsiteY54" fmla="*/ 1845891 h 1914265"/>
              <a:gd name="connsiteX55" fmla="*/ 2085174 w 2110931"/>
              <a:gd name="connsiteY55" fmla="*/ 1862983 h 1914265"/>
              <a:gd name="connsiteX56" fmla="*/ 2102265 w 2110931"/>
              <a:gd name="connsiteY56" fmla="*/ 1888620 h 1914265"/>
              <a:gd name="connsiteX57" fmla="*/ 2110811 w 2110931"/>
              <a:gd name="connsiteY57" fmla="*/ 1897166 h 1914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110931" h="1914265">
                <a:moveTo>
                  <a:pt x="0" y="0"/>
                </a:moveTo>
                <a:cubicBezTo>
                  <a:pt x="14243" y="5697"/>
                  <a:pt x="29319" y="9641"/>
                  <a:pt x="42729" y="17091"/>
                </a:cubicBezTo>
                <a:cubicBezTo>
                  <a:pt x="55180" y="24008"/>
                  <a:pt x="63897" y="36944"/>
                  <a:pt x="76912" y="42729"/>
                </a:cubicBezTo>
                <a:cubicBezTo>
                  <a:pt x="114810" y="59572"/>
                  <a:pt x="114336" y="42630"/>
                  <a:pt x="145278" y="59820"/>
                </a:cubicBezTo>
                <a:cubicBezTo>
                  <a:pt x="163235" y="69796"/>
                  <a:pt x="179461" y="82609"/>
                  <a:pt x="196553" y="94003"/>
                </a:cubicBezTo>
                <a:cubicBezTo>
                  <a:pt x="206325" y="100518"/>
                  <a:pt x="219443" y="99322"/>
                  <a:pt x="230736" y="102549"/>
                </a:cubicBezTo>
                <a:cubicBezTo>
                  <a:pt x="302758" y="123127"/>
                  <a:pt x="207103" y="96083"/>
                  <a:pt x="282011" y="128186"/>
                </a:cubicBezTo>
                <a:cubicBezTo>
                  <a:pt x="292806" y="132813"/>
                  <a:pt x="304800" y="133883"/>
                  <a:pt x="316194" y="136732"/>
                </a:cubicBezTo>
                <a:cubicBezTo>
                  <a:pt x="402107" y="179690"/>
                  <a:pt x="293716" y="129241"/>
                  <a:pt x="393106" y="162370"/>
                </a:cubicBezTo>
                <a:cubicBezTo>
                  <a:pt x="405191" y="166398"/>
                  <a:pt x="415461" y="174730"/>
                  <a:pt x="427289" y="179461"/>
                </a:cubicBezTo>
                <a:cubicBezTo>
                  <a:pt x="444017" y="186152"/>
                  <a:pt x="461472" y="190856"/>
                  <a:pt x="478564" y="196553"/>
                </a:cubicBezTo>
                <a:lnTo>
                  <a:pt x="504202" y="205099"/>
                </a:lnTo>
                <a:cubicBezTo>
                  <a:pt x="579092" y="279989"/>
                  <a:pt x="484098" y="188346"/>
                  <a:pt x="555476" y="247828"/>
                </a:cubicBezTo>
                <a:cubicBezTo>
                  <a:pt x="598151" y="283390"/>
                  <a:pt x="561698" y="266993"/>
                  <a:pt x="606751" y="282011"/>
                </a:cubicBezTo>
                <a:cubicBezTo>
                  <a:pt x="660271" y="322151"/>
                  <a:pt x="630863" y="297577"/>
                  <a:pt x="692209" y="358923"/>
                </a:cubicBezTo>
                <a:cubicBezTo>
                  <a:pt x="699472" y="366186"/>
                  <a:pt x="709488" y="370045"/>
                  <a:pt x="717846" y="376015"/>
                </a:cubicBezTo>
                <a:cubicBezTo>
                  <a:pt x="729436" y="384294"/>
                  <a:pt x="741216" y="392383"/>
                  <a:pt x="752030" y="401652"/>
                </a:cubicBezTo>
                <a:cubicBezTo>
                  <a:pt x="761206" y="409517"/>
                  <a:pt x="768491" y="419424"/>
                  <a:pt x="777667" y="427289"/>
                </a:cubicBezTo>
                <a:cubicBezTo>
                  <a:pt x="786847" y="435158"/>
                  <a:pt x="823954" y="462284"/>
                  <a:pt x="837488" y="470018"/>
                </a:cubicBezTo>
                <a:cubicBezTo>
                  <a:pt x="848549" y="476338"/>
                  <a:pt x="860610" y="480790"/>
                  <a:pt x="871671" y="487110"/>
                </a:cubicBezTo>
                <a:cubicBezTo>
                  <a:pt x="969531" y="543030"/>
                  <a:pt x="816892" y="459135"/>
                  <a:pt x="922945" y="529839"/>
                </a:cubicBezTo>
                <a:cubicBezTo>
                  <a:pt x="930440" y="534836"/>
                  <a:pt x="940526" y="534356"/>
                  <a:pt x="948583" y="538385"/>
                </a:cubicBezTo>
                <a:cubicBezTo>
                  <a:pt x="1014849" y="571517"/>
                  <a:pt x="935415" y="542541"/>
                  <a:pt x="999858" y="564022"/>
                </a:cubicBezTo>
                <a:cubicBezTo>
                  <a:pt x="1016949" y="575416"/>
                  <a:pt x="1036607" y="583680"/>
                  <a:pt x="1051132" y="598205"/>
                </a:cubicBezTo>
                <a:cubicBezTo>
                  <a:pt x="1059678" y="606751"/>
                  <a:pt x="1066935" y="616818"/>
                  <a:pt x="1076770" y="623843"/>
                </a:cubicBezTo>
                <a:cubicBezTo>
                  <a:pt x="1136667" y="666626"/>
                  <a:pt x="1086382" y="621587"/>
                  <a:pt x="1136590" y="649480"/>
                </a:cubicBezTo>
                <a:cubicBezTo>
                  <a:pt x="1154547" y="659456"/>
                  <a:pt x="1173340" y="669138"/>
                  <a:pt x="1187865" y="683663"/>
                </a:cubicBezTo>
                <a:cubicBezTo>
                  <a:pt x="1204957" y="700755"/>
                  <a:pt x="1225732" y="714826"/>
                  <a:pt x="1239140" y="734938"/>
                </a:cubicBezTo>
                <a:cubicBezTo>
                  <a:pt x="1244837" y="743484"/>
                  <a:pt x="1251135" y="751658"/>
                  <a:pt x="1256231" y="760575"/>
                </a:cubicBezTo>
                <a:cubicBezTo>
                  <a:pt x="1262551" y="771636"/>
                  <a:pt x="1265168" y="784971"/>
                  <a:pt x="1273323" y="794758"/>
                </a:cubicBezTo>
                <a:cubicBezTo>
                  <a:pt x="1279898" y="802648"/>
                  <a:pt x="1291697" y="804587"/>
                  <a:pt x="1298960" y="811850"/>
                </a:cubicBezTo>
                <a:cubicBezTo>
                  <a:pt x="1309031" y="821921"/>
                  <a:pt x="1316319" y="834443"/>
                  <a:pt x="1324598" y="846033"/>
                </a:cubicBezTo>
                <a:cubicBezTo>
                  <a:pt x="1361541" y="897753"/>
                  <a:pt x="1321237" y="843281"/>
                  <a:pt x="1358781" y="905854"/>
                </a:cubicBezTo>
                <a:cubicBezTo>
                  <a:pt x="1369350" y="923468"/>
                  <a:pt x="1386468" y="937642"/>
                  <a:pt x="1392964" y="957129"/>
                </a:cubicBezTo>
                <a:cubicBezTo>
                  <a:pt x="1416551" y="1027888"/>
                  <a:pt x="1400063" y="993415"/>
                  <a:pt x="1444239" y="1059678"/>
                </a:cubicBezTo>
                <a:cubicBezTo>
                  <a:pt x="1449936" y="1068224"/>
                  <a:pt x="1452785" y="1079618"/>
                  <a:pt x="1461331" y="1085315"/>
                </a:cubicBezTo>
                <a:lnTo>
                  <a:pt x="1486968" y="1102407"/>
                </a:lnTo>
                <a:cubicBezTo>
                  <a:pt x="1492665" y="1110953"/>
                  <a:pt x="1496797" y="1120782"/>
                  <a:pt x="1504059" y="1128044"/>
                </a:cubicBezTo>
                <a:cubicBezTo>
                  <a:pt x="1541536" y="1165521"/>
                  <a:pt x="1520336" y="1121775"/>
                  <a:pt x="1555334" y="1170773"/>
                </a:cubicBezTo>
                <a:cubicBezTo>
                  <a:pt x="1562739" y="1181140"/>
                  <a:pt x="1564270" y="1195170"/>
                  <a:pt x="1572426" y="1204957"/>
                </a:cubicBezTo>
                <a:cubicBezTo>
                  <a:pt x="1579001" y="1212847"/>
                  <a:pt x="1590173" y="1215473"/>
                  <a:pt x="1598063" y="1222048"/>
                </a:cubicBezTo>
                <a:cubicBezTo>
                  <a:pt x="1607348" y="1229785"/>
                  <a:pt x="1616281" y="1238146"/>
                  <a:pt x="1623701" y="1247686"/>
                </a:cubicBezTo>
                <a:cubicBezTo>
                  <a:pt x="1623720" y="1247710"/>
                  <a:pt x="1666421" y="1311767"/>
                  <a:pt x="1674975" y="1324598"/>
                </a:cubicBezTo>
                <a:cubicBezTo>
                  <a:pt x="1680672" y="1333144"/>
                  <a:pt x="1692936" y="1334865"/>
                  <a:pt x="1700613" y="1341689"/>
                </a:cubicBezTo>
                <a:cubicBezTo>
                  <a:pt x="1718679" y="1357747"/>
                  <a:pt x="1734796" y="1375872"/>
                  <a:pt x="1751888" y="1392964"/>
                </a:cubicBezTo>
                <a:cubicBezTo>
                  <a:pt x="1759150" y="1400226"/>
                  <a:pt x="1762404" y="1410711"/>
                  <a:pt x="1768979" y="1418601"/>
                </a:cubicBezTo>
                <a:cubicBezTo>
                  <a:pt x="1776716" y="1427886"/>
                  <a:pt x="1787197" y="1434699"/>
                  <a:pt x="1794617" y="1444239"/>
                </a:cubicBezTo>
                <a:cubicBezTo>
                  <a:pt x="1807228" y="1460454"/>
                  <a:pt x="1817406" y="1478422"/>
                  <a:pt x="1828800" y="1495514"/>
                </a:cubicBezTo>
                <a:lnTo>
                  <a:pt x="1862983" y="1546788"/>
                </a:lnTo>
                <a:cubicBezTo>
                  <a:pt x="1868680" y="1555334"/>
                  <a:pt x="1880074" y="1558183"/>
                  <a:pt x="1888620" y="1563880"/>
                </a:cubicBezTo>
                <a:lnTo>
                  <a:pt x="1991170" y="1717704"/>
                </a:lnTo>
                <a:lnTo>
                  <a:pt x="2008261" y="1743342"/>
                </a:lnTo>
                <a:cubicBezTo>
                  <a:pt x="2013958" y="1751888"/>
                  <a:pt x="2022105" y="1759235"/>
                  <a:pt x="2025353" y="1768979"/>
                </a:cubicBezTo>
                <a:cubicBezTo>
                  <a:pt x="2046833" y="1833418"/>
                  <a:pt x="2017858" y="1753989"/>
                  <a:pt x="2050990" y="1820254"/>
                </a:cubicBezTo>
                <a:cubicBezTo>
                  <a:pt x="2055018" y="1828311"/>
                  <a:pt x="2053909" y="1838857"/>
                  <a:pt x="2059536" y="1845891"/>
                </a:cubicBezTo>
                <a:cubicBezTo>
                  <a:pt x="2065952" y="1853911"/>
                  <a:pt x="2076628" y="1857286"/>
                  <a:pt x="2085174" y="1862983"/>
                </a:cubicBezTo>
                <a:cubicBezTo>
                  <a:pt x="2090871" y="1871529"/>
                  <a:pt x="2097672" y="1879434"/>
                  <a:pt x="2102265" y="1888620"/>
                </a:cubicBezTo>
                <a:cubicBezTo>
                  <a:pt x="2112613" y="1909316"/>
                  <a:pt x="2110811" y="1929810"/>
                  <a:pt x="2110811" y="18971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3515171" y="2777383"/>
            <a:ext cx="2948299" cy="2597922"/>
          </a:xfrm>
          <a:custGeom>
            <a:avLst/>
            <a:gdLst>
              <a:gd name="connsiteX0" fmla="*/ 0 w 2948299"/>
              <a:gd name="connsiteY0" fmla="*/ 0 h 2597922"/>
              <a:gd name="connsiteX1" fmla="*/ 42729 w 2948299"/>
              <a:gd name="connsiteY1" fmla="*/ 17092 h 2597922"/>
              <a:gd name="connsiteX2" fmla="*/ 94004 w 2948299"/>
              <a:gd name="connsiteY2" fmla="*/ 34183 h 2597922"/>
              <a:gd name="connsiteX3" fmla="*/ 119641 w 2948299"/>
              <a:gd name="connsiteY3" fmla="*/ 42729 h 2597922"/>
              <a:gd name="connsiteX4" fmla="*/ 162370 w 2948299"/>
              <a:gd name="connsiteY4" fmla="*/ 59821 h 2597922"/>
              <a:gd name="connsiteX5" fmla="*/ 196553 w 2948299"/>
              <a:gd name="connsiteY5" fmla="*/ 76912 h 2597922"/>
              <a:gd name="connsiteX6" fmla="*/ 247828 w 2948299"/>
              <a:gd name="connsiteY6" fmla="*/ 85458 h 2597922"/>
              <a:gd name="connsiteX7" fmla="*/ 333286 w 2948299"/>
              <a:gd name="connsiteY7" fmla="*/ 119641 h 2597922"/>
              <a:gd name="connsiteX8" fmla="*/ 358923 w 2948299"/>
              <a:gd name="connsiteY8" fmla="*/ 128187 h 2597922"/>
              <a:gd name="connsiteX9" fmla="*/ 384561 w 2948299"/>
              <a:gd name="connsiteY9" fmla="*/ 145279 h 2597922"/>
              <a:gd name="connsiteX10" fmla="*/ 435836 w 2948299"/>
              <a:gd name="connsiteY10" fmla="*/ 153824 h 2597922"/>
              <a:gd name="connsiteX11" fmla="*/ 470019 w 2948299"/>
              <a:gd name="connsiteY11" fmla="*/ 170916 h 2597922"/>
              <a:gd name="connsiteX12" fmla="*/ 564023 w 2948299"/>
              <a:gd name="connsiteY12" fmla="*/ 205099 h 2597922"/>
              <a:gd name="connsiteX13" fmla="*/ 640935 w 2948299"/>
              <a:gd name="connsiteY13" fmla="*/ 222191 h 2597922"/>
              <a:gd name="connsiteX14" fmla="*/ 717847 w 2948299"/>
              <a:gd name="connsiteY14" fmla="*/ 247828 h 2597922"/>
              <a:gd name="connsiteX15" fmla="*/ 786213 w 2948299"/>
              <a:gd name="connsiteY15" fmla="*/ 273466 h 2597922"/>
              <a:gd name="connsiteX16" fmla="*/ 811851 w 2948299"/>
              <a:gd name="connsiteY16" fmla="*/ 290557 h 2597922"/>
              <a:gd name="connsiteX17" fmla="*/ 871671 w 2948299"/>
              <a:gd name="connsiteY17" fmla="*/ 307649 h 2597922"/>
              <a:gd name="connsiteX18" fmla="*/ 922946 w 2948299"/>
              <a:gd name="connsiteY18" fmla="*/ 333286 h 2597922"/>
              <a:gd name="connsiteX19" fmla="*/ 957129 w 2948299"/>
              <a:gd name="connsiteY19" fmla="*/ 350378 h 2597922"/>
              <a:gd name="connsiteX20" fmla="*/ 982766 w 2948299"/>
              <a:gd name="connsiteY20" fmla="*/ 367469 h 2597922"/>
              <a:gd name="connsiteX21" fmla="*/ 1016950 w 2948299"/>
              <a:gd name="connsiteY21" fmla="*/ 376015 h 2597922"/>
              <a:gd name="connsiteX22" fmla="*/ 1076770 w 2948299"/>
              <a:gd name="connsiteY22" fmla="*/ 410198 h 2597922"/>
              <a:gd name="connsiteX23" fmla="*/ 1128045 w 2948299"/>
              <a:gd name="connsiteY23" fmla="*/ 435836 h 2597922"/>
              <a:gd name="connsiteX24" fmla="*/ 1153682 w 2948299"/>
              <a:gd name="connsiteY24" fmla="*/ 461473 h 2597922"/>
              <a:gd name="connsiteX25" fmla="*/ 1204957 w 2948299"/>
              <a:gd name="connsiteY25" fmla="*/ 487110 h 2597922"/>
              <a:gd name="connsiteX26" fmla="*/ 1230594 w 2948299"/>
              <a:gd name="connsiteY26" fmla="*/ 512748 h 2597922"/>
              <a:gd name="connsiteX27" fmla="*/ 1256232 w 2948299"/>
              <a:gd name="connsiteY27" fmla="*/ 521294 h 2597922"/>
              <a:gd name="connsiteX28" fmla="*/ 1281869 w 2948299"/>
              <a:gd name="connsiteY28" fmla="*/ 538385 h 2597922"/>
              <a:gd name="connsiteX29" fmla="*/ 1316052 w 2948299"/>
              <a:gd name="connsiteY29" fmla="*/ 555477 h 2597922"/>
              <a:gd name="connsiteX30" fmla="*/ 1341690 w 2948299"/>
              <a:gd name="connsiteY30" fmla="*/ 572568 h 2597922"/>
              <a:gd name="connsiteX31" fmla="*/ 1427148 w 2948299"/>
              <a:gd name="connsiteY31" fmla="*/ 623843 h 2597922"/>
              <a:gd name="connsiteX32" fmla="*/ 1461331 w 2948299"/>
              <a:gd name="connsiteY32" fmla="*/ 640935 h 2597922"/>
              <a:gd name="connsiteX33" fmla="*/ 1486968 w 2948299"/>
              <a:gd name="connsiteY33" fmla="*/ 666572 h 2597922"/>
              <a:gd name="connsiteX34" fmla="*/ 1538243 w 2948299"/>
              <a:gd name="connsiteY34" fmla="*/ 700755 h 2597922"/>
              <a:gd name="connsiteX35" fmla="*/ 1589518 w 2948299"/>
              <a:gd name="connsiteY35" fmla="*/ 752030 h 2597922"/>
              <a:gd name="connsiteX36" fmla="*/ 1640793 w 2948299"/>
              <a:gd name="connsiteY36" fmla="*/ 803305 h 2597922"/>
              <a:gd name="connsiteX37" fmla="*/ 1700613 w 2948299"/>
              <a:gd name="connsiteY37" fmla="*/ 863125 h 2597922"/>
              <a:gd name="connsiteX38" fmla="*/ 1768980 w 2948299"/>
              <a:gd name="connsiteY38" fmla="*/ 940038 h 2597922"/>
              <a:gd name="connsiteX39" fmla="*/ 1803163 w 2948299"/>
              <a:gd name="connsiteY39" fmla="*/ 991312 h 2597922"/>
              <a:gd name="connsiteX40" fmla="*/ 1828800 w 2948299"/>
              <a:gd name="connsiteY40" fmla="*/ 1034041 h 2597922"/>
              <a:gd name="connsiteX41" fmla="*/ 1845892 w 2948299"/>
              <a:gd name="connsiteY41" fmla="*/ 1068224 h 2597922"/>
              <a:gd name="connsiteX42" fmla="*/ 1880075 w 2948299"/>
              <a:gd name="connsiteY42" fmla="*/ 1119499 h 2597922"/>
              <a:gd name="connsiteX43" fmla="*/ 1948441 w 2948299"/>
              <a:gd name="connsiteY43" fmla="*/ 1222049 h 2597922"/>
              <a:gd name="connsiteX44" fmla="*/ 1974079 w 2948299"/>
              <a:gd name="connsiteY44" fmla="*/ 1247686 h 2597922"/>
              <a:gd name="connsiteX45" fmla="*/ 2025353 w 2948299"/>
              <a:gd name="connsiteY45" fmla="*/ 1324598 h 2597922"/>
              <a:gd name="connsiteX46" fmla="*/ 2076628 w 2948299"/>
              <a:gd name="connsiteY46" fmla="*/ 1375873 h 2597922"/>
              <a:gd name="connsiteX47" fmla="*/ 2119357 w 2948299"/>
              <a:gd name="connsiteY47" fmla="*/ 1418602 h 2597922"/>
              <a:gd name="connsiteX48" fmla="*/ 2136449 w 2948299"/>
              <a:gd name="connsiteY48" fmla="*/ 1444239 h 2597922"/>
              <a:gd name="connsiteX49" fmla="*/ 2187723 w 2948299"/>
              <a:gd name="connsiteY49" fmla="*/ 1495514 h 2597922"/>
              <a:gd name="connsiteX50" fmla="*/ 2238998 w 2948299"/>
              <a:gd name="connsiteY50" fmla="*/ 1546789 h 2597922"/>
              <a:gd name="connsiteX51" fmla="*/ 2264636 w 2948299"/>
              <a:gd name="connsiteY51" fmla="*/ 1580972 h 2597922"/>
              <a:gd name="connsiteX52" fmla="*/ 2315910 w 2948299"/>
              <a:gd name="connsiteY52" fmla="*/ 1623701 h 2597922"/>
              <a:gd name="connsiteX53" fmla="*/ 2333002 w 2948299"/>
              <a:gd name="connsiteY53" fmla="*/ 1649338 h 2597922"/>
              <a:gd name="connsiteX54" fmla="*/ 2350094 w 2948299"/>
              <a:gd name="connsiteY54" fmla="*/ 1683522 h 2597922"/>
              <a:gd name="connsiteX55" fmla="*/ 2375731 w 2948299"/>
              <a:gd name="connsiteY55" fmla="*/ 1700613 h 2597922"/>
              <a:gd name="connsiteX56" fmla="*/ 2384277 w 2948299"/>
              <a:gd name="connsiteY56" fmla="*/ 1726251 h 2597922"/>
              <a:gd name="connsiteX57" fmla="*/ 2427006 w 2948299"/>
              <a:gd name="connsiteY57" fmla="*/ 1777525 h 2597922"/>
              <a:gd name="connsiteX58" fmla="*/ 2461189 w 2948299"/>
              <a:gd name="connsiteY58" fmla="*/ 1845892 h 2597922"/>
              <a:gd name="connsiteX59" fmla="*/ 2486826 w 2948299"/>
              <a:gd name="connsiteY59" fmla="*/ 1880075 h 2597922"/>
              <a:gd name="connsiteX60" fmla="*/ 2538101 w 2948299"/>
              <a:gd name="connsiteY60" fmla="*/ 1956987 h 2597922"/>
              <a:gd name="connsiteX61" fmla="*/ 2563738 w 2948299"/>
              <a:gd name="connsiteY61" fmla="*/ 1991170 h 2597922"/>
              <a:gd name="connsiteX62" fmla="*/ 2580830 w 2948299"/>
              <a:gd name="connsiteY62" fmla="*/ 2025353 h 2597922"/>
              <a:gd name="connsiteX63" fmla="*/ 2640651 w 2948299"/>
              <a:gd name="connsiteY63" fmla="*/ 2110811 h 2597922"/>
              <a:gd name="connsiteX64" fmla="*/ 2683380 w 2948299"/>
              <a:gd name="connsiteY64" fmla="*/ 2162086 h 2597922"/>
              <a:gd name="connsiteX65" fmla="*/ 2717563 w 2948299"/>
              <a:gd name="connsiteY65" fmla="*/ 2213361 h 2597922"/>
              <a:gd name="connsiteX66" fmla="*/ 2726109 w 2948299"/>
              <a:gd name="connsiteY66" fmla="*/ 2238998 h 2597922"/>
              <a:gd name="connsiteX67" fmla="*/ 2760292 w 2948299"/>
              <a:gd name="connsiteY67" fmla="*/ 2290273 h 2597922"/>
              <a:gd name="connsiteX68" fmla="*/ 2794475 w 2948299"/>
              <a:gd name="connsiteY68" fmla="*/ 2341548 h 2597922"/>
              <a:gd name="connsiteX69" fmla="*/ 2828658 w 2948299"/>
              <a:gd name="connsiteY69" fmla="*/ 2392823 h 2597922"/>
              <a:gd name="connsiteX70" fmla="*/ 2837204 w 2948299"/>
              <a:gd name="connsiteY70" fmla="*/ 2418460 h 2597922"/>
              <a:gd name="connsiteX71" fmla="*/ 2862841 w 2948299"/>
              <a:gd name="connsiteY71" fmla="*/ 2444097 h 2597922"/>
              <a:gd name="connsiteX72" fmla="*/ 2888479 w 2948299"/>
              <a:gd name="connsiteY72" fmla="*/ 2503918 h 2597922"/>
              <a:gd name="connsiteX73" fmla="*/ 2905570 w 2948299"/>
              <a:gd name="connsiteY73" fmla="*/ 2529555 h 2597922"/>
              <a:gd name="connsiteX74" fmla="*/ 2922662 w 2948299"/>
              <a:gd name="connsiteY74" fmla="*/ 2580830 h 2597922"/>
              <a:gd name="connsiteX75" fmla="*/ 2948299 w 2948299"/>
              <a:gd name="connsiteY75" fmla="*/ 2597922 h 259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948299" h="2597922">
                <a:moveTo>
                  <a:pt x="0" y="0"/>
                </a:moveTo>
                <a:cubicBezTo>
                  <a:pt x="14243" y="5697"/>
                  <a:pt x="28312" y="11850"/>
                  <a:pt x="42729" y="17092"/>
                </a:cubicBezTo>
                <a:cubicBezTo>
                  <a:pt x="59660" y="23249"/>
                  <a:pt x="76912" y="28486"/>
                  <a:pt x="94004" y="34183"/>
                </a:cubicBezTo>
                <a:cubicBezTo>
                  <a:pt x="102550" y="37032"/>
                  <a:pt x="111277" y="39383"/>
                  <a:pt x="119641" y="42729"/>
                </a:cubicBezTo>
                <a:cubicBezTo>
                  <a:pt x="133884" y="48426"/>
                  <a:pt x="148352" y="53591"/>
                  <a:pt x="162370" y="59821"/>
                </a:cubicBezTo>
                <a:cubicBezTo>
                  <a:pt x="174011" y="64995"/>
                  <a:pt x="184351" y="73251"/>
                  <a:pt x="196553" y="76912"/>
                </a:cubicBezTo>
                <a:cubicBezTo>
                  <a:pt x="213150" y="81891"/>
                  <a:pt x="230736" y="82609"/>
                  <a:pt x="247828" y="85458"/>
                </a:cubicBezTo>
                <a:cubicBezTo>
                  <a:pt x="276314" y="96852"/>
                  <a:pt x="304180" y="109939"/>
                  <a:pt x="333286" y="119641"/>
                </a:cubicBezTo>
                <a:cubicBezTo>
                  <a:pt x="341832" y="122490"/>
                  <a:pt x="350866" y="124158"/>
                  <a:pt x="358923" y="128187"/>
                </a:cubicBezTo>
                <a:cubicBezTo>
                  <a:pt x="368110" y="132780"/>
                  <a:pt x="374817" y="142031"/>
                  <a:pt x="384561" y="145279"/>
                </a:cubicBezTo>
                <a:cubicBezTo>
                  <a:pt x="400999" y="150758"/>
                  <a:pt x="418744" y="150976"/>
                  <a:pt x="435836" y="153824"/>
                </a:cubicBezTo>
                <a:cubicBezTo>
                  <a:pt x="447230" y="159521"/>
                  <a:pt x="458378" y="165742"/>
                  <a:pt x="470019" y="170916"/>
                </a:cubicBezTo>
                <a:cubicBezTo>
                  <a:pt x="505697" y="186773"/>
                  <a:pt x="526121" y="192466"/>
                  <a:pt x="564023" y="205099"/>
                </a:cubicBezTo>
                <a:cubicBezTo>
                  <a:pt x="612741" y="221338"/>
                  <a:pt x="597129" y="205764"/>
                  <a:pt x="640935" y="222191"/>
                </a:cubicBezTo>
                <a:cubicBezTo>
                  <a:pt x="754665" y="264839"/>
                  <a:pt x="586741" y="215051"/>
                  <a:pt x="717847" y="247828"/>
                </a:cubicBezTo>
                <a:cubicBezTo>
                  <a:pt x="732639" y="251526"/>
                  <a:pt x="778372" y="269546"/>
                  <a:pt x="786213" y="273466"/>
                </a:cubicBezTo>
                <a:cubicBezTo>
                  <a:pt x="795400" y="278059"/>
                  <a:pt x="802664" y="285964"/>
                  <a:pt x="811851" y="290557"/>
                </a:cubicBezTo>
                <a:cubicBezTo>
                  <a:pt x="824112" y="296688"/>
                  <a:pt x="860717" y="304910"/>
                  <a:pt x="871671" y="307649"/>
                </a:cubicBezTo>
                <a:cubicBezTo>
                  <a:pt x="920944" y="340496"/>
                  <a:pt x="873410" y="312055"/>
                  <a:pt x="922946" y="333286"/>
                </a:cubicBezTo>
                <a:cubicBezTo>
                  <a:pt x="934655" y="338304"/>
                  <a:pt x="946068" y="344058"/>
                  <a:pt x="957129" y="350378"/>
                </a:cubicBezTo>
                <a:cubicBezTo>
                  <a:pt x="966046" y="355474"/>
                  <a:pt x="973326" y="363423"/>
                  <a:pt x="982766" y="367469"/>
                </a:cubicBezTo>
                <a:cubicBezTo>
                  <a:pt x="993562" y="372096"/>
                  <a:pt x="1005555" y="373166"/>
                  <a:pt x="1016950" y="376015"/>
                </a:cubicBezTo>
                <a:cubicBezTo>
                  <a:pt x="1079405" y="417653"/>
                  <a:pt x="1000881" y="366834"/>
                  <a:pt x="1076770" y="410198"/>
                </a:cubicBezTo>
                <a:cubicBezTo>
                  <a:pt x="1123158" y="436705"/>
                  <a:pt x="1081039" y="420167"/>
                  <a:pt x="1128045" y="435836"/>
                </a:cubicBezTo>
                <a:cubicBezTo>
                  <a:pt x="1136591" y="444382"/>
                  <a:pt x="1143626" y="454769"/>
                  <a:pt x="1153682" y="461473"/>
                </a:cubicBezTo>
                <a:cubicBezTo>
                  <a:pt x="1230755" y="512855"/>
                  <a:pt x="1124291" y="419887"/>
                  <a:pt x="1204957" y="487110"/>
                </a:cubicBezTo>
                <a:cubicBezTo>
                  <a:pt x="1214241" y="494847"/>
                  <a:pt x="1220538" y="506044"/>
                  <a:pt x="1230594" y="512748"/>
                </a:cubicBezTo>
                <a:cubicBezTo>
                  <a:pt x="1238089" y="517745"/>
                  <a:pt x="1248175" y="517265"/>
                  <a:pt x="1256232" y="521294"/>
                </a:cubicBezTo>
                <a:cubicBezTo>
                  <a:pt x="1265418" y="525887"/>
                  <a:pt x="1272952" y="533289"/>
                  <a:pt x="1281869" y="538385"/>
                </a:cubicBezTo>
                <a:cubicBezTo>
                  <a:pt x="1292930" y="544705"/>
                  <a:pt x="1304991" y="549157"/>
                  <a:pt x="1316052" y="555477"/>
                </a:cubicBezTo>
                <a:cubicBezTo>
                  <a:pt x="1324970" y="560573"/>
                  <a:pt x="1332772" y="567472"/>
                  <a:pt x="1341690" y="572568"/>
                </a:cubicBezTo>
                <a:cubicBezTo>
                  <a:pt x="1433650" y="625116"/>
                  <a:pt x="1301735" y="540235"/>
                  <a:pt x="1427148" y="623843"/>
                </a:cubicBezTo>
                <a:cubicBezTo>
                  <a:pt x="1437748" y="630909"/>
                  <a:pt x="1450965" y="633530"/>
                  <a:pt x="1461331" y="640935"/>
                </a:cubicBezTo>
                <a:cubicBezTo>
                  <a:pt x="1471165" y="647960"/>
                  <a:pt x="1477428" y="659152"/>
                  <a:pt x="1486968" y="666572"/>
                </a:cubicBezTo>
                <a:cubicBezTo>
                  <a:pt x="1503183" y="679183"/>
                  <a:pt x="1521151" y="689361"/>
                  <a:pt x="1538243" y="700755"/>
                </a:cubicBezTo>
                <a:cubicBezTo>
                  <a:pt x="1558355" y="714163"/>
                  <a:pt x="1572426" y="734938"/>
                  <a:pt x="1589518" y="752030"/>
                </a:cubicBezTo>
                <a:lnTo>
                  <a:pt x="1640793" y="803305"/>
                </a:lnTo>
                <a:cubicBezTo>
                  <a:pt x="1720553" y="883065"/>
                  <a:pt x="1609458" y="794760"/>
                  <a:pt x="1700613" y="863125"/>
                </a:cubicBezTo>
                <a:cubicBezTo>
                  <a:pt x="1731113" y="908875"/>
                  <a:pt x="1710442" y="881500"/>
                  <a:pt x="1768980" y="940038"/>
                </a:cubicBezTo>
                <a:cubicBezTo>
                  <a:pt x="1783505" y="954563"/>
                  <a:pt x="1792595" y="973698"/>
                  <a:pt x="1803163" y="991312"/>
                </a:cubicBezTo>
                <a:cubicBezTo>
                  <a:pt x="1811709" y="1005555"/>
                  <a:pt x="1820733" y="1019521"/>
                  <a:pt x="1828800" y="1034041"/>
                </a:cubicBezTo>
                <a:cubicBezTo>
                  <a:pt x="1834987" y="1045177"/>
                  <a:pt x="1839338" y="1057300"/>
                  <a:pt x="1845892" y="1068224"/>
                </a:cubicBezTo>
                <a:cubicBezTo>
                  <a:pt x="1856461" y="1085838"/>
                  <a:pt x="1868681" y="1102407"/>
                  <a:pt x="1880075" y="1119499"/>
                </a:cubicBezTo>
                <a:lnTo>
                  <a:pt x="1948441" y="1222049"/>
                </a:lnTo>
                <a:cubicBezTo>
                  <a:pt x="1955145" y="1232105"/>
                  <a:pt x="1966659" y="1238146"/>
                  <a:pt x="1974079" y="1247686"/>
                </a:cubicBezTo>
                <a:cubicBezTo>
                  <a:pt x="1974082" y="1247689"/>
                  <a:pt x="2016806" y="1311777"/>
                  <a:pt x="2025353" y="1324598"/>
                </a:cubicBezTo>
                <a:cubicBezTo>
                  <a:pt x="2038761" y="1344710"/>
                  <a:pt x="2063220" y="1355762"/>
                  <a:pt x="2076628" y="1375873"/>
                </a:cubicBezTo>
                <a:cubicBezTo>
                  <a:pt x="2099417" y="1410056"/>
                  <a:pt x="2085174" y="1395813"/>
                  <a:pt x="2119357" y="1418602"/>
                </a:cubicBezTo>
                <a:cubicBezTo>
                  <a:pt x="2125054" y="1427148"/>
                  <a:pt x="2129626" y="1436563"/>
                  <a:pt x="2136449" y="1444239"/>
                </a:cubicBezTo>
                <a:cubicBezTo>
                  <a:pt x="2152507" y="1462305"/>
                  <a:pt x="2170632" y="1478422"/>
                  <a:pt x="2187723" y="1495514"/>
                </a:cubicBezTo>
                <a:lnTo>
                  <a:pt x="2238998" y="1546789"/>
                </a:lnTo>
                <a:cubicBezTo>
                  <a:pt x="2249069" y="1556860"/>
                  <a:pt x="2255367" y="1570158"/>
                  <a:pt x="2264636" y="1580972"/>
                </a:cubicBezTo>
                <a:cubicBezTo>
                  <a:pt x="2286572" y="1606564"/>
                  <a:pt x="2289534" y="1606117"/>
                  <a:pt x="2315910" y="1623701"/>
                </a:cubicBezTo>
                <a:cubicBezTo>
                  <a:pt x="2321607" y="1632247"/>
                  <a:pt x="2327906" y="1640421"/>
                  <a:pt x="2333002" y="1649338"/>
                </a:cubicBezTo>
                <a:cubicBezTo>
                  <a:pt x="2339323" y="1660399"/>
                  <a:pt x="2341938" y="1673735"/>
                  <a:pt x="2350094" y="1683522"/>
                </a:cubicBezTo>
                <a:cubicBezTo>
                  <a:pt x="2356669" y="1691412"/>
                  <a:pt x="2367185" y="1694916"/>
                  <a:pt x="2375731" y="1700613"/>
                </a:cubicBezTo>
                <a:cubicBezTo>
                  <a:pt x="2378580" y="1709159"/>
                  <a:pt x="2380248" y="1718194"/>
                  <a:pt x="2384277" y="1726251"/>
                </a:cubicBezTo>
                <a:cubicBezTo>
                  <a:pt x="2396175" y="1750048"/>
                  <a:pt x="2408105" y="1758624"/>
                  <a:pt x="2427006" y="1777525"/>
                </a:cubicBezTo>
                <a:lnTo>
                  <a:pt x="2461189" y="1845892"/>
                </a:lnTo>
                <a:cubicBezTo>
                  <a:pt x="2467559" y="1858631"/>
                  <a:pt x="2478658" y="1868407"/>
                  <a:pt x="2486826" y="1880075"/>
                </a:cubicBezTo>
                <a:cubicBezTo>
                  <a:pt x="2504496" y="1905318"/>
                  <a:pt x="2521009" y="1931350"/>
                  <a:pt x="2538101" y="1956987"/>
                </a:cubicBezTo>
                <a:cubicBezTo>
                  <a:pt x="2546002" y="1968838"/>
                  <a:pt x="2556189" y="1979092"/>
                  <a:pt x="2563738" y="1991170"/>
                </a:cubicBezTo>
                <a:cubicBezTo>
                  <a:pt x="2570490" y="2001973"/>
                  <a:pt x="2574276" y="2014429"/>
                  <a:pt x="2580830" y="2025353"/>
                </a:cubicBezTo>
                <a:cubicBezTo>
                  <a:pt x="2610312" y="2074489"/>
                  <a:pt x="2611426" y="2069895"/>
                  <a:pt x="2640651" y="2110811"/>
                </a:cubicBezTo>
                <a:cubicBezTo>
                  <a:pt x="2670398" y="2152457"/>
                  <a:pt x="2643475" y="2122182"/>
                  <a:pt x="2683380" y="2162086"/>
                </a:cubicBezTo>
                <a:cubicBezTo>
                  <a:pt x="2703696" y="2223042"/>
                  <a:pt x="2674889" y="2149353"/>
                  <a:pt x="2717563" y="2213361"/>
                </a:cubicBezTo>
                <a:cubicBezTo>
                  <a:pt x="2722560" y="2220856"/>
                  <a:pt x="2721734" y="2231124"/>
                  <a:pt x="2726109" y="2238998"/>
                </a:cubicBezTo>
                <a:cubicBezTo>
                  <a:pt x="2736085" y="2256955"/>
                  <a:pt x="2760292" y="2290273"/>
                  <a:pt x="2760292" y="2290273"/>
                </a:cubicBezTo>
                <a:cubicBezTo>
                  <a:pt x="2776634" y="2339303"/>
                  <a:pt x="2757134" y="2293537"/>
                  <a:pt x="2794475" y="2341548"/>
                </a:cubicBezTo>
                <a:cubicBezTo>
                  <a:pt x="2807086" y="2357763"/>
                  <a:pt x="2822162" y="2373336"/>
                  <a:pt x="2828658" y="2392823"/>
                </a:cubicBezTo>
                <a:cubicBezTo>
                  <a:pt x="2831507" y="2401369"/>
                  <a:pt x="2832207" y="2410965"/>
                  <a:pt x="2837204" y="2418460"/>
                </a:cubicBezTo>
                <a:cubicBezTo>
                  <a:pt x="2843908" y="2428516"/>
                  <a:pt x="2854295" y="2435551"/>
                  <a:pt x="2862841" y="2444097"/>
                </a:cubicBezTo>
                <a:cubicBezTo>
                  <a:pt x="2872429" y="2472862"/>
                  <a:pt x="2871582" y="2474348"/>
                  <a:pt x="2888479" y="2503918"/>
                </a:cubicBezTo>
                <a:cubicBezTo>
                  <a:pt x="2893575" y="2512835"/>
                  <a:pt x="2901399" y="2520170"/>
                  <a:pt x="2905570" y="2529555"/>
                </a:cubicBezTo>
                <a:cubicBezTo>
                  <a:pt x="2912887" y="2546018"/>
                  <a:pt x="2916965" y="2563738"/>
                  <a:pt x="2922662" y="2580830"/>
                </a:cubicBezTo>
                <a:cubicBezTo>
                  <a:pt x="2925910" y="2590574"/>
                  <a:pt x="2948299" y="2597922"/>
                  <a:pt x="2948299" y="259792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3719736" y="422108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КПВ</a:t>
            </a:r>
          </a:p>
        </p:txBody>
      </p:sp>
      <p:cxnSp>
        <p:nvCxnSpPr>
          <p:cNvPr id="20" name="Прямая со стрелкой 19"/>
          <p:cNvCxnSpPr/>
          <p:nvPr/>
        </p:nvCxnSpPr>
        <p:spPr>
          <a:xfrm flipV="1">
            <a:off x="3515170" y="4149080"/>
            <a:ext cx="3660950" cy="11493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20136" y="4005064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Выбор в пользу потребления в настоящем</a:t>
            </a:r>
          </a:p>
        </p:txBody>
      </p:sp>
      <p:cxnSp>
        <p:nvCxnSpPr>
          <p:cNvPr id="23" name="Прямая со стрелкой 22"/>
          <p:cNvCxnSpPr/>
          <p:nvPr/>
        </p:nvCxnSpPr>
        <p:spPr>
          <a:xfrm flipV="1">
            <a:off x="3532262" y="2852936"/>
            <a:ext cx="3427834" cy="244546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76120" y="2420889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Сбалансированный рост</a:t>
            </a:r>
          </a:p>
        </p:txBody>
      </p:sp>
      <p:cxnSp>
        <p:nvCxnSpPr>
          <p:cNvPr id="26" name="Прямая со стрелкой 25"/>
          <p:cNvCxnSpPr/>
          <p:nvPr/>
        </p:nvCxnSpPr>
        <p:spPr>
          <a:xfrm flipV="1">
            <a:off x="3532263" y="2636912"/>
            <a:ext cx="1457057" cy="26614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59896" y="2420889"/>
            <a:ext cx="1512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Выбор в пользу потребления в будущем</a:t>
            </a:r>
          </a:p>
        </p:txBody>
      </p:sp>
      <p:sp>
        <p:nvSpPr>
          <p:cNvPr id="28" name="Блок-схема: узел 27"/>
          <p:cNvSpPr/>
          <p:nvPr/>
        </p:nvSpPr>
        <p:spPr>
          <a:xfrm>
            <a:off x="4260792" y="3717032"/>
            <a:ext cx="13476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Блок-схема: узел 28"/>
          <p:cNvSpPr/>
          <p:nvPr/>
        </p:nvSpPr>
        <p:spPr>
          <a:xfrm>
            <a:off x="4871865" y="4221088"/>
            <a:ext cx="117454" cy="1846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Блок-схема: узел 29"/>
          <p:cNvSpPr/>
          <p:nvPr/>
        </p:nvSpPr>
        <p:spPr>
          <a:xfrm>
            <a:off x="5275038" y="4775423"/>
            <a:ext cx="157752" cy="516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Дуга 3"/>
          <p:cNvSpPr/>
          <p:nvPr/>
        </p:nvSpPr>
        <p:spPr>
          <a:xfrm>
            <a:off x="4162425" y="4827106"/>
            <a:ext cx="399963" cy="471294"/>
          </a:xfrm>
          <a:prstGeom prst="arc">
            <a:avLst>
              <a:gd name="adj1" fmla="val 14943352"/>
              <a:gd name="adj2" fmla="val 27450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454762" y="4662429"/>
            <a:ext cx="563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45⁰</a:t>
            </a:r>
          </a:p>
        </p:txBody>
      </p:sp>
    </p:spTree>
    <p:extLst>
      <p:ext uri="{BB962C8B-B14F-4D97-AF65-F5344CB8AC3E}">
        <p14:creationId xmlns:p14="http://schemas.microsoft.com/office/powerpoint/2010/main" val="37053680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Экономический рос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332656"/>
            <a:ext cx="8880921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6202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Кумулятивный эффект роста </a:t>
            </a:r>
            <a:br>
              <a:rPr lang="ru-RU" b="1" dirty="0"/>
            </a:br>
            <a:r>
              <a:rPr lang="ru-RU" b="1" dirty="0"/>
              <a:t>за ряд лет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820472" cy="4525963"/>
          </a:xfrm>
        </p:spPr>
        <p:txBody>
          <a:bodyPr>
            <a:noAutofit/>
          </a:bodyPr>
          <a:lstStyle/>
          <a:p>
            <a:pPr algn="just"/>
            <a:r>
              <a:rPr lang="ru-RU" sz="1800" dirty="0"/>
              <a:t>Даже небольшие различия в темпах роста могут привести к громадным различиям в уровне дохода и выпуска между странами по прошествии ряда лет. Это происходит благодаря накапливаемому росту (</a:t>
            </a:r>
            <a:r>
              <a:rPr lang="ru-RU" sz="1800" dirty="0" err="1"/>
              <a:t>сompound</a:t>
            </a:r>
            <a:r>
              <a:rPr lang="ru-RU" sz="1800" dirty="0"/>
              <a:t> </a:t>
            </a:r>
            <a:r>
              <a:rPr lang="ru-RU" sz="1800" dirty="0" err="1"/>
              <a:t>growth</a:t>
            </a:r>
            <a:r>
              <a:rPr lang="ru-RU" sz="1800" dirty="0"/>
              <a:t>), т.е. кумулятивному эффекту. Кумулятивный эффект подсчитывается по формуле «сложного процента», когда учитывается процент на ранее полученный процент. </a:t>
            </a:r>
          </a:p>
          <a:p>
            <a:pPr algn="just"/>
            <a:r>
              <a:rPr lang="ru-RU" sz="1800" dirty="0"/>
              <a:t>Так, если величина ВВП в стране составляет 100 млрд. долл. и среднегодовой темп роста ВВП составляет 10%, то величина ВНП в конце первого года составит 110 млрд. долл. (100+100 х 0.1=110), в конце второго года 121 </a:t>
            </a:r>
            <a:r>
              <a:rPr lang="ru-RU" sz="1800" dirty="0" err="1"/>
              <a:t>млрд.долл</a:t>
            </a:r>
            <a:r>
              <a:rPr lang="ru-RU" sz="1800" dirty="0"/>
              <a:t>. (100+100 х 0.1+ (100+100 х 0.1) х 0.1=121), в конце третьего года 133.1 </a:t>
            </a:r>
            <a:r>
              <a:rPr lang="ru-RU" sz="1800" dirty="0" err="1"/>
              <a:t>млрд.долл</a:t>
            </a:r>
            <a:r>
              <a:rPr lang="ru-RU" sz="1800" dirty="0"/>
              <a:t>. (100+100 х 0.1+ (100+100 х 0.1) х 0.1+ [(100+100 х 0.1) х 0.1] х 0.1)=133.1) и т.д. Итак, если известен среднегодовой темп прироста ВНП ( </a:t>
            </a:r>
            <a:r>
              <a:rPr lang="ru-RU" sz="1800" dirty="0" err="1"/>
              <a:t>annual</a:t>
            </a:r>
            <a:r>
              <a:rPr lang="ru-RU" sz="1800" dirty="0"/>
              <a:t> </a:t>
            </a:r>
            <a:r>
              <a:rPr lang="ru-RU" sz="1800" dirty="0" err="1"/>
              <a:t>growth</a:t>
            </a:r>
            <a:r>
              <a:rPr lang="ru-RU" sz="1800" dirty="0"/>
              <a:t> </a:t>
            </a:r>
            <a:r>
              <a:rPr lang="ru-RU" sz="1800" dirty="0" err="1"/>
              <a:t>rate</a:t>
            </a:r>
            <a:r>
              <a:rPr lang="ru-RU" sz="1800" dirty="0"/>
              <a:t>), то, зная исходный уровень ВВП (Y</a:t>
            </a:r>
            <a:r>
              <a:rPr lang="ru-RU" sz="1100" dirty="0"/>
              <a:t>0</a:t>
            </a:r>
            <a:r>
              <a:rPr lang="ru-RU" sz="1800" dirty="0"/>
              <a:t>) и используя формулу сложного процента, можно рассчитать величину ВВП через t лет (</a:t>
            </a:r>
            <a:r>
              <a:rPr lang="ru-RU" sz="1800" dirty="0" err="1"/>
              <a:t>Yt</a:t>
            </a:r>
            <a:r>
              <a:rPr lang="ru-RU" sz="1800" dirty="0"/>
              <a:t> ):</a:t>
            </a:r>
          </a:p>
          <a:p>
            <a:pPr marL="0" indent="0" algn="ctr">
              <a:buNone/>
            </a:pPr>
            <a:r>
              <a:rPr lang="ru-RU" sz="1800" b="1" dirty="0" err="1"/>
              <a:t>Y</a:t>
            </a:r>
            <a:r>
              <a:rPr lang="ru-RU" sz="1800" b="1" baseline="-25000" dirty="0" err="1"/>
              <a:t>t</a:t>
            </a:r>
            <a:r>
              <a:rPr lang="ru-RU" sz="1800" b="1" dirty="0"/>
              <a:t>=Y</a:t>
            </a:r>
            <a:r>
              <a:rPr lang="ru-RU" sz="1800" b="1" baseline="-25000" dirty="0"/>
              <a:t>0</a:t>
            </a:r>
            <a:r>
              <a:rPr lang="ru-RU" sz="1800" b="1" dirty="0"/>
              <a:t>(1+g</a:t>
            </a:r>
            <a:r>
              <a:rPr lang="ru-RU" sz="1800" b="1" baseline="-25000" dirty="0"/>
              <a:t>a</a:t>
            </a:r>
            <a:r>
              <a:rPr lang="ru-RU" sz="1800" b="1" dirty="0"/>
              <a:t>)</a:t>
            </a:r>
            <a:r>
              <a:rPr lang="ru-RU" sz="1800" b="1" baseline="30000" dirty="0"/>
              <a:t>t</a:t>
            </a:r>
            <a:r>
              <a:rPr lang="ru-RU" sz="1800" b="1" dirty="0"/>
              <a:t>,</a:t>
            </a:r>
          </a:p>
          <a:p>
            <a:r>
              <a:rPr lang="ru-RU" sz="1800" dirty="0"/>
              <a:t>из чего следует, что среднегодовой темп прироста ВВП равен:</a:t>
            </a:r>
          </a:p>
          <a:p>
            <a:pPr marL="0" indent="0">
              <a:buNone/>
            </a:pPr>
            <a:r>
              <a:rPr lang="ru-RU" sz="1800" dirty="0"/>
              <a:t/>
            </a:r>
            <a:br>
              <a:rPr lang="ru-RU" sz="1800" dirty="0"/>
            </a:b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5269592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реднегодовой темп прироста ВВП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76673"/>
            <a:ext cx="8636364" cy="460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2038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g</a:t>
            </a:r>
            <a:r>
              <a:rPr lang="en-US" sz="3200" dirty="0"/>
              <a:t>a – </a:t>
            </a:r>
            <a:r>
              <a:rPr lang="ru-RU" sz="3200" dirty="0"/>
              <a:t>среднегодовой темп прироста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среднегодовой темп прироста ВВП представляет собой </a:t>
            </a:r>
            <a:r>
              <a:rPr lang="ru-RU" b="1" dirty="0"/>
              <a:t>среднюю геометрическую темпов прироста</a:t>
            </a:r>
            <a:r>
              <a:rPr lang="ru-RU" dirty="0"/>
              <a:t> за определенное количество лет.</a:t>
            </a:r>
          </a:p>
        </p:txBody>
      </p:sp>
    </p:spTree>
    <p:extLst>
      <p:ext uri="{BB962C8B-B14F-4D97-AF65-F5344CB8AC3E}">
        <p14:creationId xmlns:p14="http://schemas.microsoft.com/office/powerpoint/2010/main" val="1754003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ПРАВИЛО 70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ru-RU" dirty="0"/>
              <a:t>Для облегчения расчетов обычно используется «</a:t>
            </a:r>
            <a:r>
              <a:rPr lang="ru-RU" b="1" dirty="0">
                <a:solidFill>
                  <a:srgbClr val="FF0000"/>
                </a:solidFill>
              </a:rPr>
              <a:t>правило 70</a:t>
            </a:r>
            <a:r>
              <a:rPr lang="ru-RU" dirty="0"/>
              <a:t>», которое утверждает, что если какая-то переменная растет темпом х % а год, то ее величина удвоится приблизительно через 70/х лет. Если ВНП на душу населения ежегодно растет на 1% , то его величина удвоится через 70 лет (70/1). Если ВВП на душу населения растет на 4% в год, то его величина удвоится примерно через 17,5 лет (70/4). Так, каждое поколение американцев считает своей целью оставить после себя удвоенный ВВП для будущего поколения. Для этого экономика должна иметь средние темпы роста, примерно равные </a:t>
            </a:r>
            <a:r>
              <a:rPr lang="ru-RU" dirty="0">
                <a:solidFill>
                  <a:srgbClr val="FF0000"/>
                </a:solidFill>
              </a:rPr>
              <a:t>3%</a:t>
            </a:r>
            <a:r>
              <a:rPr lang="ru-RU" dirty="0"/>
              <a:t> в год.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6228209" y="1406303"/>
            <a:ext cx="4608512" cy="4929411"/>
          </a:xfrm>
        </p:spPr>
        <p:txBody>
          <a:bodyPr>
            <a:noAutofit/>
          </a:bodyPr>
          <a:lstStyle/>
          <a:p>
            <a:r>
              <a:rPr lang="ru-RU" sz="1400" dirty="0"/>
              <a:t>Однако из «правила 70» следует, что по прошествии ряда лет быстро растущая экономика применяет процентную величину темпа экономического роста к большей первоначальной величине ВВП, и </a:t>
            </a:r>
            <a:r>
              <a:rPr lang="ru-RU" sz="1400" dirty="0">
                <a:solidFill>
                  <a:srgbClr val="FF0000"/>
                </a:solidFill>
              </a:rPr>
              <a:t>общий выпуск увеличивается быстрее в более медленно растущих экономиках. </a:t>
            </a:r>
          </a:p>
          <a:p>
            <a:pPr algn="just"/>
            <a:r>
              <a:rPr lang="ru-RU" sz="1400" dirty="0"/>
              <a:t>Как мы видели, экономика, которая растет с темпом 1% удвоит свой ВВП через примерно 70 лет, а в экономике с 4%-</a:t>
            </a:r>
            <a:r>
              <a:rPr lang="ru-RU" sz="1400" dirty="0" err="1"/>
              <a:t>ным</a:t>
            </a:r>
            <a:r>
              <a:rPr lang="ru-RU" sz="1400" dirty="0"/>
              <a:t> темпом роста, удвоение ВВП будет происходить каждые 17.5 лет. Через 70 лет экономика с 4%-</a:t>
            </a:r>
            <a:r>
              <a:rPr lang="ru-RU" sz="1400" dirty="0" err="1"/>
              <a:t>ным</a:t>
            </a:r>
            <a:r>
              <a:rPr lang="ru-RU" sz="1400" dirty="0"/>
              <a:t> ростом увеличит свой ВВП в 16 раз по сравнению с исходным уровнем (24), в то время как экономика с 1%-</a:t>
            </a:r>
            <a:r>
              <a:rPr lang="ru-RU" sz="1400" dirty="0" err="1"/>
              <a:t>ным</a:t>
            </a:r>
            <a:r>
              <a:rPr lang="ru-RU" sz="1400" dirty="0"/>
              <a:t> ростом только удвоит исходную величину ВВП (21). Если обе экономики первоначально имеют одинаковый уровень ВВП, то экономика с 4%-</a:t>
            </a:r>
            <a:r>
              <a:rPr lang="ru-RU" sz="1400" dirty="0" err="1"/>
              <a:t>ным</a:t>
            </a:r>
            <a:r>
              <a:rPr lang="ru-RU" sz="1400" dirty="0"/>
              <a:t> темпом роста через 70 лет будет иметь ВВП в 8 раз больший, благодаря кумулятивному эффекту, чем экономика с 1%-</a:t>
            </a:r>
            <a:r>
              <a:rPr lang="ru-RU" sz="1400" dirty="0" err="1"/>
              <a:t>ным</a:t>
            </a:r>
            <a:r>
              <a:rPr lang="ru-RU" sz="1400" dirty="0"/>
              <a:t> ростом. </a:t>
            </a:r>
          </a:p>
          <a:p>
            <a:pPr algn="just"/>
            <a:r>
              <a:rPr lang="ru-RU" sz="1400" dirty="0"/>
              <a:t>Это явление, когда более бедная страна начинает развиваться более быстрыми темпами, чем более богатая страна, поскольку она имеет первоначально более низкий производственный потенциал и уровень ВВП, получило название эффекта </a:t>
            </a:r>
            <a:r>
              <a:rPr lang="ru-RU" sz="1400" dirty="0">
                <a:solidFill>
                  <a:srgbClr val="FF0000"/>
                </a:solidFill>
              </a:rPr>
              <a:t>«быстрого старта» («</a:t>
            </a:r>
            <a:r>
              <a:rPr lang="ru-RU" sz="1400" dirty="0" err="1">
                <a:solidFill>
                  <a:srgbClr val="FF0000"/>
                </a:solidFill>
              </a:rPr>
              <a:t>catch-up</a:t>
            </a:r>
            <a:r>
              <a:rPr lang="ru-RU" sz="1400" dirty="0">
                <a:solidFill>
                  <a:srgbClr val="FF0000"/>
                </a:solidFill>
              </a:rPr>
              <a:t> </a:t>
            </a:r>
            <a:r>
              <a:rPr lang="ru-RU" sz="1400" dirty="0" err="1">
                <a:solidFill>
                  <a:srgbClr val="FF0000"/>
                </a:solidFill>
              </a:rPr>
              <a:t>effect</a:t>
            </a:r>
            <a:r>
              <a:rPr lang="ru-RU" sz="1400" dirty="0">
                <a:solidFill>
                  <a:srgbClr val="FF0000"/>
                </a:solidFill>
              </a:rPr>
              <a:t>»)</a:t>
            </a:r>
          </a:p>
        </p:txBody>
      </p:sp>
    </p:spTree>
    <p:extLst>
      <p:ext uri="{BB962C8B-B14F-4D97-AF65-F5344CB8AC3E}">
        <p14:creationId xmlns:p14="http://schemas.microsoft.com/office/powerpoint/2010/main" val="23995784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Инновационное развитие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Близко к понятию «интенсивный тип роста»</a:t>
            </a:r>
          </a:p>
          <a:p>
            <a:r>
              <a:rPr lang="ru-RU" dirty="0"/>
              <a:t>Оно предполагает вклад научного сектора в экономическое развитие</a:t>
            </a:r>
          </a:p>
          <a:p>
            <a:r>
              <a:rPr lang="ru-RU" dirty="0"/>
              <a:t>Предполагает изменение организационной структуры взаимодействия </a:t>
            </a:r>
          </a:p>
          <a:p>
            <a:pPr marL="0" indent="0">
              <a:buNone/>
            </a:pPr>
            <a:r>
              <a:rPr lang="ru-RU" dirty="0"/>
              <a:t>Производство                           Наука</a:t>
            </a:r>
          </a:p>
          <a:p>
            <a:pPr marL="0" indent="0">
              <a:buNone/>
            </a:pP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3790950" y="4371975"/>
            <a:ext cx="523876" cy="190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войная стрелка влево/вправо 6"/>
          <p:cNvSpPr/>
          <p:nvPr/>
        </p:nvSpPr>
        <p:spPr>
          <a:xfrm>
            <a:off x="3648075" y="4143375"/>
            <a:ext cx="1200150" cy="3714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5405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Факторы инновационного развития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Расширение финансирования науки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Создание новых организационных форм взаимодействия в системе наука- бизнес через появление страт-</a:t>
            </a:r>
            <a:r>
              <a:rPr lang="ru-RU" dirty="0" err="1"/>
              <a:t>апов</a:t>
            </a:r>
            <a:r>
              <a:rPr lang="ru-RU" dirty="0"/>
              <a:t>, венчурных фондов.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Создание новых высокотехнологичных секторов экономики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Создание и финансирование инновационного бизнеса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Развитие системы подготовки научных кадров</a:t>
            </a:r>
          </a:p>
        </p:txBody>
      </p:sp>
    </p:spTree>
    <p:extLst>
      <p:ext uri="{BB962C8B-B14F-4D97-AF65-F5344CB8AC3E}">
        <p14:creationId xmlns:p14="http://schemas.microsoft.com/office/powerpoint/2010/main" val="1641635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Тождество 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/>
              <a:t>Y = C + I</a:t>
            </a:r>
            <a:endParaRPr lang="ru-RU" sz="6600" b="1" dirty="0"/>
          </a:p>
        </p:txBody>
      </p:sp>
    </p:spTree>
    <p:extLst>
      <p:ext uri="{BB962C8B-B14F-4D97-AF65-F5344CB8AC3E}">
        <p14:creationId xmlns:p14="http://schemas.microsoft.com/office/powerpoint/2010/main" val="42122972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 стрелкой 4"/>
          <p:cNvCxnSpPr/>
          <p:nvPr/>
        </p:nvCxnSpPr>
        <p:spPr>
          <a:xfrm flipV="1">
            <a:off x="3719736" y="1916832"/>
            <a:ext cx="72008" cy="30963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3719736" y="5013176"/>
            <a:ext cx="50405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4079776" y="2420888"/>
            <a:ext cx="2952328" cy="2088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4223792" y="2348880"/>
            <a:ext cx="3384376" cy="2088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447928" y="2276872"/>
            <a:ext cx="2520280" cy="15841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V="1">
            <a:off x="5447928" y="2780928"/>
            <a:ext cx="3168352" cy="18722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5915980" y="3465004"/>
            <a:ext cx="1260140" cy="1080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47928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76120" y="306896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400256" y="53012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ВВП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95600" y="1916833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Уровень цен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5663952" y="3573016"/>
            <a:ext cx="72008" cy="14401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7320136" y="3519010"/>
            <a:ext cx="0" cy="14941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31904" y="53012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96000" y="5229200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&lt;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32104" y="53012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Е1</a:t>
            </a:r>
          </a:p>
        </p:txBody>
      </p:sp>
    </p:spTree>
    <p:extLst>
      <p:ext uri="{BB962C8B-B14F-4D97-AF65-F5344CB8AC3E}">
        <p14:creationId xmlns:p14="http://schemas.microsoft.com/office/powerpoint/2010/main" val="39385236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Дополнительные факторы  роста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 стороны спроса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Снижение подоходного налога на потребителей</a:t>
            </a:r>
          </a:p>
          <a:p>
            <a:r>
              <a:rPr lang="ru-RU" dirty="0"/>
              <a:t> рост потребления</a:t>
            </a:r>
          </a:p>
          <a:p>
            <a:r>
              <a:rPr lang="ru-RU" dirty="0"/>
              <a:t>Рост доходов населения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Со стороны предложения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Создание условий для инвесторов(облегчение административных процедур по созданию бизнеса)</a:t>
            </a:r>
          </a:p>
          <a:p>
            <a:r>
              <a:rPr lang="ru-RU" dirty="0"/>
              <a:t>Снижение налога на прибыль</a:t>
            </a:r>
          </a:p>
          <a:p>
            <a:r>
              <a:rPr lang="ru-RU" dirty="0"/>
              <a:t>Стимулирование сбережений</a:t>
            </a:r>
          </a:p>
        </p:txBody>
      </p:sp>
    </p:spTree>
    <p:extLst>
      <p:ext uri="{BB962C8B-B14F-4D97-AF65-F5344CB8AC3E}">
        <p14:creationId xmlns:p14="http://schemas.microsoft.com/office/powerpoint/2010/main" val="41627134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6600" dirty="0" smtClean="0"/>
              <a:t>3.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17668048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Фазы цикла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2783632" y="1988840"/>
            <a:ext cx="72008" cy="32403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2711624" y="5229200"/>
            <a:ext cx="489654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40216" y="537321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ВНП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0" y="2060848"/>
            <a:ext cx="1115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годы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V="1">
            <a:off x="2999656" y="1628800"/>
            <a:ext cx="4464496" cy="33123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олилиния 15"/>
          <p:cNvSpPr/>
          <p:nvPr/>
        </p:nvSpPr>
        <p:spPr>
          <a:xfrm>
            <a:off x="3029527" y="1397000"/>
            <a:ext cx="4722092" cy="3424382"/>
          </a:xfrm>
          <a:custGeom>
            <a:avLst/>
            <a:gdLst>
              <a:gd name="connsiteX0" fmla="*/ 46182 w 4722092"/>
              <a:gd name="connsiteY0" fmla="*/ 3424382 h 3424382"/>
              <a:gd name="connsiteX1" fmla="*/ 350982 w 4722092"/>
              <a:gd name="connsiteY1" fmla="*/ 2205182 h 3424382"/>
              <a:gd name="connsiteX2" fmla="*/ 2152073 w 4722092"/>
              <a:gd name="connsiteY2" fmla="*/ 2385291 h 3424382"/>
              <a:gd name="connsiteX3" fmla="*/ 2817091 w 4722092"/>
              <a:gd name="connsiteY3" fmla="*/ 2191327 h 3424382"/>
              <a:gd name="connsiteX4" fmla="*/ 3135746 w 4722092"/>
              <a:gd name="connsiteY4" fmla="*/ 307109 h 3424382"/>
              <a:gd name="connsiteX5" fmla="*/ 4479637 w 4722092"/>
              <a:gd name="connsiteY5" fmla="*/ 348673 h 3424382"/>
              <a:gd name="connsiteX6" fmla="*/ 4590473 w 4722092"/>
              <a:gd name="connsiteY6" fmla="*/ 487218 h 3424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22092" h="3424382">
                <a:moveTo>
                  <a:pt x="46182" y="3424382"/>
                </a:moveTo>
                <a:cubicBezTo>
                  <a:pt x="23091" y="2901373"/>
                  <a:pt x="0" y="2378364"/>
                  <a:pt x="350982" y="2205182"/>
                </a:cubicBezTo>
                <a:cubicBezTo>
                  <a:pt x="701964" y="2032000"/>
                  <a:pt x="1741055" y="2387600"/>
                  <a:pt x="2152073" y="2385291"/>
                </a:cubicBezTo>
                <a:cubicBezTo>
                  <a:pt x="2563091" y="2382982"/>
                  <a:pt x="2653145" y="2537691"/>
                  <a:pt x="2817091" y="2191327"/>
                </a:cubicBezTo>
                <a:cubicBezTo>
                  <a:pt x="2981037" y="1844963"/>
                  <a:pt x="2858655" y="614218"/>
                  <a:pt x="3135746" y="307109"/>
                </a:cubicBezTo>
                <a:cubicBezTo>
                  <a:pt x="3412837" y="0"/>
                  <a:pt x="4237182" y="318655"/>
                  <a:pt x="4479637" y="348673"/>
                </a:cubicBezTo>
                <a:cubicBezTo>
                  <a:pt x="4722092" y="378691"/>
                  <a:pt x="4656282" y="432954"/>
                  <a:pt x="4590473" y="487218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2927648" y="3212977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пик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35760" y="3356993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спад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79976" y="342900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дно</a:t>
            </a:r>
          </a:p>
        </p:txBody>
      </p:sp>
      <p:sp>
        <p:nvSpPr>
          <p:cNvPr id="21" name="TextBox 20"/>
          <p:cNvSpPr txBox="1"/>
          <p:nvPr/>
        </p:nvSpPr>
        <p:spPr>
          <a:xfrm rot="1852605">
            <a:off x="5218446" y="1900856"/>
            <a:ext cx="492443" cy="18519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sz="2000" dirty="0"/>
              <a:t>оживление</a:t>
            </a:r>
          </a:p>
        </p:txBody>
      </p:sp>
    </p:spTree>
    <p:extLst>
      <p:ext uri="{BB962C8B-B14F-4D97-AF65-F5344CB8AC3E}">
        <p14:creationId xmlns:p14="http://schemas.microsoft.com/office/powerpoint/2010/main" val="33643172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теория кризисов гласит: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Кризисы неизбежны и повсеместны;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Кризисы прогрессивны;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Кризисы многостадийны;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Кризисы многообразны и неповторимы, но поддаются классификации;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Кризисы взаимодействуют, углубляя друг друга, проявляя резонансный эффект;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Кризисы конечны.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4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кризисов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1101196"/>
              </p:ext>
            </p:extLst>
          </p:nvPr>
        </p:nvGraphicFramePr>
        <p:xfrm>
          <a:off x="162370" y="1556794"/>
          <a:ext cx="11947020" cy="579199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982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2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2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6478">
                <a:tc>
                  <a:txBody>
                    <a:bodyPr/>
                    <a:lstStyle/>
                    <a:p>
                      <a:r>
                        <a:rPr lang="ru-RU" dirty="0" smtClean="0"/>
                        <a:t>По объектам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 длительности и глубине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 масштабам распространения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478">
                <a:tc>
                  <a:txBody>
                    <a:bodyPr/>
                    <a:lstStyle/>
                    <a:p>
                      <a:r>
                        <a:rPr lang="ru-RU" dirty="0" smtClean="0"/>
                        <a:t>способа производства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Краткосрочные («волны </a:t>
                      </a:r>
                      <a:r>
                        <a:rPr lang="ru-RU" dirty="0" err="1" smtClean="0"/>
                        <a:t>Китчена</a:t>
                      </a:r>
                      <a:r>
                        <a:rPr lang="ru-RU" dirty="0" smtClean="0"/>
                        <a:t>») 4-5 лет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Индивидуальные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478">
                <a:tc>
                  <a:txBody>
                    <a:bodyPr/>
                    <a:lstStyle/>
                    <a:p>
                      <a:r>
                        <a:rPr lang="ru-RU" dirty="0" smtClean="0"/>
                        <a:t>Производительных сил:</a:t>
                      </a:r>
                    </a:p>
                    <a:p>
                      <a:r>
                        <a:rPr lang="ru-RU" dirty="0" smtClean="0"/>
                        <a:t>А.рабочей силы</a:t>
                      </a:r>
                    </a:p>
                    <a:p>
                      <a:r>
                        <a:rPr lang="ru-RU" dirty="0" smtClean="0"/>
                        <a:t>Б.средств производства</a:t>
                      </a:r>
                    </a:p>
                    <a:p>
                      <a:r>
                        <a:rPr lang="ru-RU" dirty="0" smtClean="0"/>
                        <a:t>В.энергетической базы</a:t>
                      </a:r>
                    </a:p>
                    <a:p>
                      <a:r>
                        <a:rPr lang="ru-RU" dirty="0" smtClean="0"/>
                        <a:t>Г.форм организации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Среднесрочные («волны </a:t>
                      </a:r>
                      <a:r>
                        <a:rPr lang="ru-RU" dirty="0" err="1" smtClean="0"/>
                        <a:t>Жугляра</a:t>
                      </a:r>
                      <a:r>
                        <a:rPr lang="ru-RU" dirty="0" smtClean="0"/>
                        <a:t>») 8-10 лет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Локальные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478">
                <a:tc>
                  <a:txBody>
                    <a:bodyPr/>
                    <a:lstStyle/>
                    <a:p>
                      <a:r>
                        <a:rPr lang="ru-RU" dirty="0" smtClean="0"/>
                        <a:t>производственных отношений:</a:t>
                      </a:r>
                    </a:p>
                    <a:p>
                      <a:r>
                        <a:rPr lang="ru-RU" dirty="0" smtClean="0"/>
                        <a:t>А.собственности</a:t>
                      </a:r>
                    </a:p>
                    <a:p>
                      <a:r>
                        <a:rPr lang="ru-RU" dirty="0" smtClean="0"/>
                        <a:t>Б. обмена</a:t>
                      </a:r>
                    </a:p>
                    <a:p>
                      <a:r>
                        <a:rPr lang="ru-RU" dirty="0" smtClean="0"/>
                        <a:t>В.распределения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Инвестиционные (раз в 20 лет)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Национальные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6478">
                <a:tc>
                  <a:txBody>
                    <a:bodyPr/>
                    <a:lstStyle/>
                    <a:p>
                      <a:r>
                        <a:rPr lang="ru-RU" dirty="0" smtClean="0"/>
                        <a:t>структуры воспроизводства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Долгосрочные («Волны </a:t>
                      </a:r>
                      <a:r>
                        <a:rPr lang="ru-RU" dirty="0" err="1" smtClean="0"/>
                        <a:t>Кондратьева-Шумпетера</a:t>
                      </a:r>
                      <a:r>
                        <a:rPr lang="ru-RU" dirty="0" smtClean="0"/>
                        <a:t>») 40-60 лет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Региональные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6478">
                <a:tc>
                  <a:txBody>
                    <a:bodyPr/>
                    <a:lstStyle/>
                    <a:p>
                      <a:r>
                        <a:rPr lang="ru-RU" dirty="0" smtClean="0"/>
                        <a:t>отдельных сфер производства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Кризисы способа производства (раз в несколько столетий)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Мировые(глобальные)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01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916832"/>
            <a:ext cx="9144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4"/>
          <p:cNvSpPr>
            <a:spLocks noGrp="1"/>
          </p:cNvSpPr>
          <p:nvPr>
            <p:ph type="title" idx="4294967295"/>
          </p:nvPr>
        </p:nvSpPr>
        <p:spPr>
          <a:xfrm>
            <a:off x="15240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Смена технологических укладов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685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Волны </a:t>
            </a:r>
            <a:r>
              <a:rPr lang="ru-RU" dirty="0" err="1" smtClean="0"/>
              <a:t>Кондратьева-Шумпетера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2063552" y="4941168"/>
            <a:ext cx="8424936" cy="720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олилиния 6"/>
          <p:cNvSpPr/>
          <p:nvPr/>
        </p:nvSpPr>
        <p:spPr>
          <a:xfrm>
            <a:off x="1565565" y="4431146"/>
            <a:ext cx="1290076" cy="879764"/>
          </a:xfrm>
          <a:custGeom>
            <a:avLst/>
            <a:gdLst>
              <a:gd name="connsiteX0" fmla="*/ 0 w 1814945"/>
              <a:gd name="connsiteY0" fmla="*/ 764309 h 879764"/>
              <a:gd name="connsiteX1" fmla="*/ 692727 w 1814945"/>
              <a:gd name="connsiteY1" fmla="*/ 113145 h 879764"/>
              <a:gd name="connsiteX2" fmla="*/ 1052945 w 1814945"/>
              <a:gd name="connsiteY2" fmla="*/ 85436 h 879764"/>
              <a:gd name="connsiteX3" fmla="*/ 1136072 w 1814945"/>
              <a:gd name="connsiteY3" fmla="*/ 140854 h 879764"/>
              <a:gd name="connsiteX4" fmla="*/ 1136072 w 1814945"/>
              <a:gd name="connsiteY4" fmla="*/ 140854 h 879764"/>
              <a:gd name="connsiteX5" fmla="*/ 1648691 w 1814945"/>
              <a:gd name="connsiteY5" fmla="*/ 764309 h 879764"/>
              <a:gd name="connsiteX6" fmla="*/ 1814945 w 1814945"/>
              <a:gd name="connsiteY6" fmla="*/ 833581 h 87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4945" h="879764">
                <a:moveTo>
                  <a:pt x="0" y="764309"/>
                </a:moveTo>
                <a:cubicBezTo>
                  <a:pt x="258618" y="495299"/>
                  <a:pt x="517236" y="226290"/>
                  <a:pt x="692727" y="113145"/>
                </a:cubicBezTo>
                <a:cubicBezTo>
                  <a:pt x="868218" y="0"/>
                  <a:pt x="979054" y="80818"/>
                  <a:pt x="1052945" y="85436"/>
                </a:cubicBezTo>
                <a:cubicBezTo>
                  <a:pt x="1126836" y="90054"/>
                  <a:pt x="1136072" y="140854"/>
                  <a:pt x="1136072" y="140854"/>
                </a:cubicBezTo>
                <a:lnTo>
                  <a:pt x="1136072" y="140854"/>
                </a:lnTo>
                <a:cubicBezTo>
                  <a:pt x="1221508" y="244763"/>
                  <a:pt x="1535545" y="648854"/>
                  <a:pt x="1648691" y="764309"/>
                </a:cubicBezTo>
                <a:cubicBezTo>
                  <a:pt x="1761837" y="879764"/>
                  <a:pt x="1788391" y="856672"/>
                  <a:pt x="1814945" y="83358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 8"/>
          <p:cNvSpPr/>
          <p:nvPr/>
        </p:nvSpPr>
        <p:spPr>
          <a:xfrm>
            <a:off x="2495600" y="4223327"/>
            <a:ext cx="1440160" cy="1154546"/>
          </a:xfrm>
          <a:custGeom>
            <a:avLst/>
            <a:gdLst>
              <a:gd name="connsiteX0" fmla="*/ 0 w 1958110"/>
              <a:gd name="connsiteY0" fmla="*/ 1082964 h 1154546"/>
              <a:gd name="connsiteX1" fmla="*/ 443346 w 1958110"/>
              <a:gd name="connsiteY1" fmla="*/ 320964 h 1154546"/>
              <a:gd name="connsiteX2" fmla="*/ 734291 w 1958110"/>
              <a:gd name="connsiteY2" fmla="*/ 30018 h 1154546"/>
              <a:gd name="connsiteX3" fmla="*/ 734291 w 1958110"/>
              <a:gd name="connsiteY3" fmla="*/ 30018 h 1154546"/>
              <a:gd name="connsiteX4" fmla="*/ 886691 w 1958110"/>
              <a:gd name="connsiteY4" fmla="*/ 16164 h 1154546"/>
              <a:gd name="connsiteX5" fmla="*/ 1163782 w 1958110"/>
              <a:gd name="connsiteY5" fmla="*/ 127000 h 1154546"/>
              <a:gd name="connsiteX6" fmla="*/ 1163782 w 1958110"/>
              <a:gd name="connsiteY6" fmla="*/ 196273 h 1154546"/>
              <a:gd name="connsiteX7" fmla="*/ 1842655 w 1958110"/>
              <a:gd name="connsiteY7" fmla="*/ 1013691 h 1154546"/>
              <a:gd name="connsiteX8" fmla="*/ 1856509 w 1958110"/>
              <a:gd name="connsiteY8" fmla="*/ 1041400 h 1154546"/>
              <a:gd name="connsiteX9" fmla="*/ 1870364 w 1958110"/>
              <a:gd name="connsiteY9" fmla="*/ 1082964 h 115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58110" h="1154546">
                <a:moveTo>
                  <a:pt x="0" y="1082964"/>
                </a:moveTo>
                <a:cubicBezTo>
                  <a:pt x="160482" y="789709"/>
                  <a:pt x="320964" y="496455"/>
                  <a:pt x="443346" y="320964"/>
                </a:cubicBezTo>
                <a:cubicBezTo>
                  <a:pt x="565728" y="145473"/>
                  <a:pt x="734291" y="30018"/>
                  <a:pt x="734291" y="30018"/>
                </a:cubicBezTo>
                <a:lnTo>
                  <a:pt x="734291" y="30018"/>
                </a:lnTo>
                <a:cubicBezTo>
                  <a:pt x="759691" y="27709"/>
                  <a:pt x="815109" y="0"/>
                  <a:pt x="886691" y="16164"/>
                </a:cubicBezTo>
                <a:cubicBezTo>
                  <a:pt x="958273" y="32328"/>
                  <a:pt x="1117600" y="96982"/>
                  <a:pt x="1163782" y="127000"/>
                </a:cubicBezTo>
                <a:cubicBezTo>
                  <a:pt x="1209964" y="157018"/>
                  <a:pt x="1050637" y="48491"/>
                  <a:pt x="1163782" y="196273"/>
                </a:cubicBezTo>
                <a:cubicBezTo>
                  <a:pt x="1276927" y="344055"/>
                  <a:pt x="1727200" y="872836"/>
                  <a:pt x="1842655" y="1013691"/>
                </a:cubicBezTo>
                <a:cubicBezTo>
                  <a:pt x="1958110" y="1154546"/>
                  <a:pt x="1851891" y="1029855"/>
                  <a:pt x="1856509" y="1041400"/>
                </a:cubicBezTo>
                <a:cubicBezTo>
                  <a:pt x="1861127" y="1052946"/>
                  <a:pt x="1865745" y="1067955"/>
                  <a:pt x="1870364" y="1082964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лилиния 10"/>
          <p:cNvSpPr/>
          <p:nvPr/>
        </p:nvSpPr>
        <p:spPr>
          <a:xfrm>
            <a:off x="3359696" y="3770748"/>
            <a:ext cx="2088232" cy="1540163"/>
          </a:xfrm>
          <a:custGeom>
            <a:avLst/>
            <a:gdLst>
              <a:gd name="connsiteX0" fmla="*/ 0 w 2646218"/>
              <a:gd name="connsiteY0" fmla="*/ 1540163 h 1540163"/>
              <a:gd name="connsiteX1" fmla="*/ 277091 w 2646218"/>
              <a:gd name="connsiteY1" fmla="*/ 1207654 h 1540163"/>
              <a:gd name="connsiteX2" fmla="*/ 277091 w 2646218"/>
              <a:gd name="connsiteY2" fmla="*/ 1207654 h 1540163"/>
              <a:gd name="connsiteX3" fmla="*/ 512618 w 2646218"/>
              <a:gd name="connsiteY3" fmla="*/ 639617 h 1540163"/>
              <a:gd name="connsiteX4" fmla="*/ 817418 w 2646218"/>
              <a:gd name="connsiteY4" fmla="*/ 196272 h 1540163"/>
              <a:gd name="connsiteX5" fmla="*/ 1025237 w 2646218"/>
              <a:gd name="connsiteY5" fmla="*/ 57726 h 1540163"/>
              <a:gd name="connsiteX6" fmla="*/ 1274618 w 2646218"/>
              <a:gd name="connsiteY6" fmla="*/ 85436 h 1540163"/>
              <a:gd name="connsiteX7" fmla="*/ 1620982 w 2646218"/>
              <a:gd name="connsiteY7" fmla="*/ 570345 h 1540163"/>
              <a:gd name="connsiteX8" fmla="*/ 1634837 w 2646218"/>
              <a:gd name="connsiteY8" fmla="*/ 667326 h 1540163"/>
              <a:gd name="connsiteX9" fmla="*/ 1787237 w 2646218"/>
              <a:gd name="connsiteY9" fmla="*/ 792017 h 1540163"/>
              <a:gd name="connsiteX10" fmla="*/ 1842655 w 2646218"/>
              <a:gd name="connsiteY10" fmla="*/ 847436 h 1540163"/>
              <a:gd name="connsiteX11" fmla="*/ 2341418 w 2646218"/>
              <a:gd name="connsiteY11" fmla="*/ 1443181 h 1540163"/>
              <a:gd name="connsiteX12" fmla="*/ 2341418 w 2646218"/>
              <a:gd name="connsiteY12" fmla="*/ 1443181 h 1540163"/>
              <a:gd name="connsiteX13" fmla="*/ 2646218 w 2646218"/>
              <a:gd name="connsiteY13" fmla="*/ 1484745 h 1540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46218" h="1540163">
                <a:moveTo>
                  <a:pt x="0" y="1540163"/>
                </a:moveTo>
                <a:lnTo>
                  <a:pt x="277091" y="1207654"/>
                </a:lnTo>
                <a:lnTo>
                  <a:pt x="277091" y="1207654"/>
                </a:lnTo>
                <a:cubicBezTo>
                  <a:pt x="316345" y="1112981"/>
                  <a:pt x="422564" y="808181"/>
                  <a:pt x="512618" y="639617"/>
                </a:cubicBezTo>
                <a:cubicBezTo>
                  <a:pt x="602672" y="471053"/>
                  <a:pt x="731982" y="293254"/>
                  <a:pt x="817418" y="196272"/>
                </a:cubicBezTo>
                <a:cubicBezTo>
                  <a:pt x="902854" y="99290"/>
                  <a:pt x="949037" y="76199"/>
                  <a:pt x="1025237" y="57726"/>
                </a:cubicBezTo>
                <a:cubicBezTo>
                  <a:pt x="1101437" y="39253"/>
                  <a:pt x="1175327" y="0"/>
                  <a:pt x="1274618" y="85436"/>
                </a:cubicBezTo>
                <a:cubicBezTo>
                  <a:pt x="1373909" y="170873"/>
                  <a:pt x="1560946" y="473363"/>
                  <a:pt x="1620982" y="570345"/>
                </a:cubicBezTo>
                <a:cubicBezTo>
                  <a:pt x="1681019" y="667327"/>
                  <a:pt x="1607128" y="630381"/>
                  <a:pt x="1634837" y="667326"/>
                </a:cubicBezTo>
                <a:cubicBezTo>
                  <a:pt x="1662546" y="704271"/>
                  <a:pt x="1752601" y="761999"/>
                  <a:pt x="1787237" y="792017"/>
                </a:cubicBezTo>
                <a:cubicBezTo>
                  <a:pt x="1821873" y="822035"/>
                  <a:pt x="1750292" y="738909"/>
                  <a:pt x="1842655" y="847436"/>
                </a:cubicBezTo>
                <a:cubicBezTo>
                  <a:pt x="1935018" y="955963"/>
                  <a:pt x="2341418" y="1443181"/>
                  <a:pt x="2341418" y="1443181"/>
                </a:cubicBezTo>
                <a:lnTo>
                  <a:pt x="2341418" y="1443181"/>
                </a:lnTo>
                <a:lnTo>
                  <a:pt x="2646218" y="1484745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олилиния 11"/>
          <p:cNvSpPr/>
          <p:nvPr/>
        </p:nvSpPr>
        <p:spPr>
          <a:xfrm>
            <a:off x="4403813" y="3117274"/>
            <a:ext cx="2556284" cy="2193636"/>
          </a:xfrm>
          <a:custGeom>
            <a:avLst/>
            <a:gdLst>
              <a:gd name="connsiteX0" fmla="*/ 0 w 2881746"/>
              <a:gd name="connsiteY0" fmla="*/ 2193636 h 2193636"/>
              <a:gd name="connsiteX1" fmla="*/ 484910 w 2881746"/>
              <a:gd name="connsiteY1" fmla="*/ 1639454 h 2193636"/>
              <a:gd name="connsiteX2" fmla="*/ 484910 w 2881746"/>
              <a:gd name="connsiteY2" fmla="*/ 1625600 h 2193636"/>
              <a:gd name="connsiteX3" fmla="*/ 734291 w 2881746"/>
              <a:gd name="connsiteY3" fmla="*/ 1085272 h 2193636"/>
              <a:gd name="connsiteX4" fmla="*/ 858982 w 2881746"/>
              <a:gd name="connsiteY4" fmla="*/ 822036 h 2193636"/>
              <a:gd name="connsiteX5" fmla="*/ 1205346 w 2881746"/>
              <a:gd name="connsiteY5" fmla="*/ 267854 h 2193636"/>
              <a:gd name="connsiteX6" fmla="*/ 1565564 w 2881746"/>
              <a:gd name="connsiteY6" fmla="*/ 4618 h 2193636"/>
              <a:gd name="connsiteX7" fmla="*/ 1828800 w 2881746"/>
              <a:gd name="connsiteY7" fmla="*/ 240145 h 2193636"/>
              <a:gd name="connsiteX8" fmla="*/ 2105891 w 2881746"/>
              <a:gd name="connsiteY8" fmla="*/ 780472 h 2193636"/>
              <a:gd name="connsiteX9" fmla="*/ 2189019 w 2881746"/>
              <a:gd name="connsiteY9" fmla="*/ 1085272 h 2193636"/>
              <a:gd name="connsiteX10" fmla="*/ 2770910 w 2881746"/>
              <a:gd name="connsiteY10" fmla="*/ 1944254 h 2193636"/>
              <a:gd name="connsiteX11" fmla="*/ 2854037 w 2881746"/>
              <a:gd name="connsiteY11" fmla="*/ 2068945 h 2193636"/>
              <a:gd name="connsiteX12" fmla="*/ 2867891 w 2881746"/>
              <a:gd name="connsiteY12" fmla="*/ 2096654 h 219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81746" h="2193636">
                <a:moveTo>
                  <a:pt x="0" y="2193636"/>
                </a:moveTo>
                <a:lnTo>
                  <a:pt x="484910" y="1639454"/>
                </a:lnTo>
                <a:cubicBezTo>
                  <a:pt x="565728" y="1544781"/>
                  <a:pt x="443347" y="1717964"/>
                  <a:pt x="484910" y="1625600"/>
                </a:cubicBezTo>
                <a:cubicBezTo>
                  <a:pt x="526473" y="1533236"/>
                  <a:pt x="671946" y="1219199"/>
                  <a:pt x="734291" y="1085272"/>
                </a:cubicBezTo>
                <a:cubicBezTo>
                  <a:pt x="796636" y="951345"/>
                  <a:pt x="780473" y="958272"/>
                  <a:pt x="858982" y="822036"/>
                </a:cubicBezTo>
                <a:cubicBezTo>
                  <a:pt x="937491" y="685800"/>
                  <a:pt x="1087582" y="404090"/>
                  <a:pt x="1205346" y="267854"/>
                </a:cubicBezTo>
                <a:cubicBezTo>
                  <a:pt x="1323110" y="131618"/>
                  <a:pt x="1461655" y="9236"/>
                  <a:pt x="1565564" y="4618"/>
                </a:cubicBezTo>
                <a:cubicBezTo>
                  <a:pt x="1669473" y="0"/>
                  <a:pt x="1738746" y="110836"/>
                  <a:pt x="1828800" y="240145"/>
                </a:cubicBezTo>
                <a:cubicBezTo>
                  <a:pt x="1918854" y="369454"/>
                  <a:pt x="2045855" y="639618"/>
                  <a:pt x="2105891" y="780472"/>
                </a:cubicBezTo>
                <a:cubicBezTo>
                  <a:pt x="2165927" y="921326"/>
                  <a:pt x="2078183" y="891308"/>
                  <a:pt x="2189019" y="1085272"/>
                </a:cubicBezTo>
                <a:cubicBezTo>
                  <a:pt x="2299855" y="1279236"/>
                  <a:pt x="2660074" y="1780309"/>
                  <a:pt x="2770910" y="1944254"/>
                </a:cubicBezTo>
                <a:cubicBezTo>
                  <a:pt x="2881746" y="2108199"/>
                  <a:pt x="2837874" y="2043545"/>
                  <a:pt x="2854037" y="2068945"/>
                </a:cubicBezTo>
                <a:cubicBezTo>
                  <a:pt x="2870200" y="2094345"/>
                  <a:pt x="2869045" y="2095499"/>
                  <a:pt x="2867891" y="2096654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лилиния 15"/>
          <p:cNvSpPr/>
          <p:nvPr/>
        </p:nvSpPr>
        <p:spPr>
          <a:xfrm>
            <a:off x="5879976" y="2572328"/>
            <a:ext cx="3312368" cy="3211945"/>
          </a:xfrm>
          <a:custGeom>
            <a:avLst/>
            <a:gdLst>
              <a:gd name="connsiteX0" fmla="*/ 0 w 2927928"/>
              <a:gd name="connsiteY0" fmla="*/ 2747818 h 3211945"/>
              <a:gd name="connsiteX1" fmla="*/ 457200 w 2927928"/>
              <a:gd name="connsiteY1" fmla="*/ 2359891 h 3211945"/>
              <a:gd name="connsiteX2" fmla="*/ 720437 w 2927928"/>
              <a:gd name="connsiteY2" fmla="*/ 1514764 h 3211945"/>
              <a:gd name="connsiteX3" fmla="*/ 1025237 w 2927928"/>
              <a:gd name="connsiteY3" fmla="*/ 544946 h 3211945"/>
              <a:gd name="connsiteX4" fmla="*/ 1205346 w 2927928"/>
              <a:gd name="connsiteY4" fmla="*/ 295564 h 3211945"/>
              <a:gd name="connsiteX5" fmla="*/ 1662546 w 2927928"/>
              <a:gd name="connsiteY5" fmla="*/ 73891 h 3211945"/>
              <a:gd name="connsiteX6" fmla="*/ 1856509 w 2927928"/>
              <a:gd name="connsiteY6" fmla="*/ 129309 h 3211945"/>
              <a:gd name="connsiteX7" fmla="*/ 2133600 w 2927928"/>
              <a:gd name="connsiteY7" fmla="*/ 447964 h 3211945"/>
              <a:gd name="connsiteX8" fmla="*/ 2784764 w 2927928"/>
              <a:gd name="connsiteY8" fmla="*/ 2817091 h 3211945"/>
              <a:gd name="connsiteX9" fmla="*/ 2909455 w 2927928"/>
              <a:gd name="connsiteY9" fmla="*/ 2817091 h 3211945"/>
              <a:gd name="connsiteX10" fmla="*/ 2895600 w 2927928"/>
              <a:gd name="connsiteY10" fmla="*/ 2775528 h 3211945"/>
              <a:gd name="connsiteX11" fmla="*/ 2895600 w 2927928"/>
              <a:gd name="connsiteY11" fmla="*/ 2775528 h 321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27928" h="3211945">
                <a:moveTo>
                  <a:pt x="0" y="2747818"/>
                </a:moveTo>
                <a:cubicBezTo>
                  <a:pt x="168563" y="2656609"/>
                  <a:pt x="337127" y="2565400"/>
                  <a:pt x="457200" y="2359891"/>
                </a:cubicBezTo>
                <a:cubicBezTo>
                  <a:pt x="577273" y="2154382"/>
                  <a:pt x="625764" y="1817255"/>
                  <a:pt x="720437" y="1514764"/>
                </a:cubicBezTo>
                <a:cubicBezTo>
                  <a:pt x="815110" y="1212273"/>
                  <a:pt x="944419" y="748146"/>
                  <a:pt x="1025237" y="544946"/>
                </a:cubicBezTo>
                <a:cubicBezTo>
                  <a:pt x="1106055" y="341746"/>
                  <a:pt x="1099128" y="374073"/>
                  <a:pt x="1205346" y="295564"/>
                </a:cubicBezTo>
                <a:cubicBezTo>
                  <a:pt x="1311564" y="217055"/>
                  <a:pt x="1554019" y="101600"/>
                  <a:pt x="1662546" y="73891"/>
                </a:cubicBezTo>
                <a:cubicBezTo>
                  <a:pt x="1771073" y="46182"/>
                  <a:pt x="1778000" y="66964"/>
                  <a:pt x="1856509" y="129309"/>
                </a:cubicBezTo>
                <a:cubicBezTo>
                  <a:pt x="1935018" y="191654"/>
                  <a:pt x="1978891" y="0"/>
                  <a:pt x="2133600" y="447964"/>
                </a:cubicBezTo>
                <a:cubicBezTo>
                  <a:pt x="2288309" y="895928"/>
                  <a:pt x="2655455" y="2422237"/>
                  <a:pt x="2784764" y="2817091"/>
                </a:cubicBezTo>
                <a:cubicBezTo>
                  <a:pt x="2914073" y="3211945"/>
                  <a:pt x="2890982" y="2824018"/>
                  <a:pt x="2909455" y="2817091"/>
                </a:cubicBezTo>
                <a:cubicBezTo>
                  <a:pt x="2927928" y="2810164"/>
                  <a:pt x="2895600" y="2775528"/>
                  <a:pt x="2895600" y="2775528"/>
                </a:cubicBezTo>
                <a:lnTo>
                  <a:pt x="2895600" y="2775528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1524000" y="5733256"/>
            <a:ext cx="82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1780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51584" y="566124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1830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15680" y="55804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1880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51784" y="57332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1930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35960" y="57332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1980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12224" y="58052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2030</a:t>
            </a:r>
          </a:p>
        </p:txBody>
      </p:sp>
      <p:sp>
        <p:nvSpPr>
          <p:cNvPr id="2" name="Полилиния 1"/>
          <p:cNvSpPr/>
          <p:nvPr/>
        </p:nvSpPr>
        <p:spPr>
          <a:xfrm>
            <a:off x="8240994" y="2016742"/>
            <a:ext cx="2416752" cy="3563662"/>
          </a:xfrm>
          <a:custGeom>
            <a:avLst/>
            <a:gdLst>
              <a:gd name="connsiteX0" fmla="*/ 0 w 2416752"/>
              <a:gd name="connsiteY0" fmla="*/ 3563662 h 3563662"/>
              <a:gd name="connsiteX1" fmla="*/ 922946 w 2416752"/>
              <a:gd name="connsiteY1" fmla="*/ 1922869 h 3563662"/>
              <a:gd name="connsiteX2" fmla="*/ 880217 w 2416752"/>
              <a:gd name="connsiteY2" fmla="*/ 1922869 h 3563662"/>
              <a:gd name="connsiteX3" fmla="*/ 1555335 w 2416752"/>
              <a:gd name="connsiteY3" fmla="*/ 128252 h 3563662"/>
              <a:gd name="connsiteX4" fmla="*/ 2341548 w 2416752"/>
              <a:gd name="connsiteY4" fmla="*/ 162436 h 3563662"/>
              <a:gd name="connsiteX5" fmla="*/ 2392823 w 2416752"/>
              <a:gd name="connsiteY5" fmla="*/ 307714 h 3563662"/>
              <a:gd name="connsiteX6" fmla="*/ 2409914 w 2416752"/>
              <a:gd name="connsiteY6" fmla="*/ 205165 h 356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6752" h="3563662">
                <a:moveTo>
                  <a:pt x="0" y="3563662"/>
                </a:moveTo>
                <a:cubicBezTo>
                  <a:pt x="388121" y="2879998"/>
                  <a:pt x="776243" y="2196334"/>
                  <a:pt x="922946" y="1922869"/>
                </a:cubicBezTo>
                <a:cubicBezTo>
                  <a:pt x="1069649" y="1649404"/>
                  <a:pt x="774819" y="2221972"/>
                  <a:pt x="880217" y="1922869"/>
                </a:cubicBezTo>
                <a:cubicBezTo>
                  <a:pt x="985615" y="1623766"/>
                  <a:pt x="1311780" y="421657"/>
                  <a:pt x="1555335" y="128252"/>
                </a:cubicBezTo>
                <a:cubicBezTo>
                  <a:pt x="1798890" y="-165153"/>
                  <a:pt x="2201967" y="132526"/>
                  <a:pt x="2341548" y="162436"/>
                </a:cubicBezTo>
                <a:cubicBezTo>
                  <a:pt x="2481129" y="192346"/>
                  <a:pt x="2381429" y="300593"/>
                  <a:pt x="2392823" y="307714"/>
                </a:cubicBezTo>
                <a:cubicBezTo>
                  <a:pt x="2404217" y="314835"/>
                  <a:pt x="2407065" y="260000"/>
                  <a:pt x="2409914" y="20516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3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1790 - Новые технологии в текстильной промышленности. Использование угля и пара</a:t>
            </a:r>
          </a:p>
          <a:p>
            <a:r>
              <a:rPr lang="ru-RU" dirty="0" smtClean="0"/>
              <a:t>1840 –Железнодорожный	 транспорт. Механизация производства</a:t>
            </a:r>
          </a:p>
          <a:p>
            <a:r>
              <a:rPr lang="ru-RU" dirty="0" smtClean="0"/>
              <a:t>1890 – Электроэнергия. Двигатель внутреннего сгорания. Химические технологии.</a:t>
            </a:r>
          </a:p>
          <a:p>
            <a:r>
              <a:rPr lang="ru-RU" dirty="0" smtClean="0"/>
              <a:t>1940 – Электроника</a:t>
            </a:r>
          </a:p>
          <a:p>
            <a:r>
              <a:rPr lang="ru-RU" dirty="0" smtClean="0"/>
              <a:t>1990 – Биотехнологии. Новые поколения компьютерной техники и информационные технологии</a:t>
            </a:r>
          </a:p>
          <a:p>
            <a:r>
              <a:rPr lang="ru-RU" dirty="0" smtClean="0"/>
              <a:t>2040-……..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5765001"/>
      </p:ext>
    </p:extLst>
  </p:cSld>
  <p:clrMapOvr>
    <a:masterClrMapping/>
  </p:clrMapOvr>
  <p:transition spd="slow" advTm="0">
    <p:wipe dir="d"/>
    <p:sndAc>
      <p:stSnd>
        <p:snd r:embed="rId2" name="whoo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Причины больших циклов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Кондратьев объяснял длительностью функционирования различных хозяйственных благ</a:t>
            </a:r>
          </a:p>
          <a:p>
            <a:r>
              <a:rPr lang="ru-RU" dirty="0" smtClean="0"/>
              <a:t>Для их создания требуются различные средства и время</a:t>
            </a:r>
          </a:p>
          <a:p>
            <a:pPr>
              <a:buNone/>
            </a:pPr>
            <a:r>
              <a:rPr lang="ru-RU" dirty="0" smtClean="0"/>
              <a:t>Наиболее длительный период функционирования у мостов, дорог, зданий и другой инфраструктуры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7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128964" y="-290513"/>
            <a:ext cx="860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ru-RU" sz="1400">
                <a:cs typeface="Times New Roman" pitchFamily="18" charset="0"/>
              </a:rPr>
              <a:t>Схема 3.</a:t>
            </a:r>
            <a:endParaRPr lang="ru-RU" sz="1100"/>
          </a:p>
          <a:p>
            <a:pPr eaLnBrk="0" hangingPunct="0"/>
            <a:endParaRPr lang="ru-RU"/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524000" y="-68262"/>
          <a:ext cx="9144000" cy="688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Visio" r:id="rId3" imgW="6701760" imgH="7449120" progId="Visio.Drawing.11">
                  <p:embed/>
                </p:oleObj>
              </mc:Choice>
              <mc:Fallback>
                <p:oleObj name="Visio" r:id="rId3" imgW="6701760" imgH="7449120" progId="Visio.Drawing.11">
                  <p:embed/>
                  <p:pic>
                    <p:nvPicPr>
                      <p:cNvPr id="112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-68262"/>
                        <a:ext cx="9144000" cy="688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128964" y="6561138"/>
            <a:ext cx="14684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ru-RU" sz="1000">
                <a:cs typeface="Times New Roman" pitchFamily="18" charset="0"/>
              </a:rPr>
              <a:t>Рис. 3. Кругооборот </a:t>
            </a:r>
            <a:r>
              <a:rPr lang="en-US" sz="1000">
                <a:cs typeface="Times New Roman" pitchFamily="18" charset="0"/>
              </a:rPr>
              <a:t>III</a:t>
            </a:r>
            <a:r>
              <a:rPr lang="ru-RU" sz="1100"/>
              <a:t> </a:t>
            </a:r>
            <a:endParaRPr lang="ru-RU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V="1">
            <a:off x="5807968" y="836712"/>
            <a:ext cx="72008" cy="1080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6600056" y="836712"/>
            <a:ext cx="0" cy="1080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79976" y="1005704"/>
            <a:ext cx="720080" cy="5770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050" dirty="0"/>
              <a:t>Государственные закупки</a:t>
            </a:r>
          </a:p>
        </p:txBody>
      </p:sp>
    </p:spTree>
    <p:extLst>
      <p:ext uri="{BB962C8B-B14F-4D97-AF65-F5344CB8AC3E}">
        <p14:creationId xmlns:p14="http://schemas.microsoft.com/office/powerpoint/2010/main" val="9159909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«Понижательная волна»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dirty="0" smtClean="0"/>
              <a:t>   Понижение темпов экономической жизни, вызванное накапливающейся совокупностью факторов  отрицательного характера, обусловливает  усиление поисков в области создания современной техники и сосредоточение капитала в руках промышленно-финансовых групп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783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«Повышательная волна»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dirty="0" smtClean="0"/>
              <a:t>   Начало подъема совпадает с моментом, когда накопление достигает такого состояния ,когда становится возможным рентабельное инвестирование для создания новых производственных активов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199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Другая интерпретация цикла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3359696" y="1772816"/>
            <a:ext cx="144016" cy="37444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3359696" y="5445224"/>
            <a:ext cx="4896544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олилиния 10"/>
          <p:cNvSpPr/>
          <p:nvPr/>
        </p:nvSpPr>
        <p:spPr>
          <a:xfrm>
            <a:off x="3920836" y="2992583"/>
            <a:ext cx="1383146" cy="1570181"/>
          </a:xfrm>
          <a:custGeom>
            <a:avLst/>
            <a:gdLst>
              <a:gd name="connsiteX0" fmla="*/ 0 w 1383146"/>
              <a:gd name="connsiteY0" fmla="*/ 0 h 1570181"/>
              <a:gd name="connsiteX1" fmla="*/ 914400 w 1383146"/>
              <a:gd name="connsiteY1" fmla="*/ 581891 h 1570181"/>
              <a:gd name="connsiteX2" fmla="*/ 1316182 w 1383146"/>
              <a:gd name="connsiteY2" fmla="*/ 1413163 h 1570181"/>
              <a:gd name="connsiteX3" fmla="*/ 1316182 w 1383146"/>
              <a:gd name="connsiteY3" fmla="*/ 1524000 h 157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3146" h="1570181">
                <a:moveTo>
                  <a:pt x="0" y="0"/>
                </a:moveTo>
                <a:cubicBezTo>
                  <a:pt x="347518" y="173182"/>
                  <a:pt x="695036" y="346364"/>
                  <a:pt x="914400" y="581891"/>
                </a:cubicBezTo>
                <a:cubicBezTo>
                  <a:pt x="1133764" y="817418"/>
                  <a:pt x="1249218" y="1256145"/>
                  <a:pt x="1316182" y="1413163"/>
                </a:cubicBezTo>
                <a:cubicBezTo>
                  <a:pt x="1383146" y="1570181"/>
                  <a:pt x="1349664" y="1547090"/>
                  <a:pt x="1316182" y="15240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 12"/>
          <p:cNvSpPr/>
          <p:nvPr/>
        </p:nvSpPr>
        <p:spPr>
          <a:xfrm>
            <a:off x="5292437" y="2604656"/>
            <a:ext cx="3408219" cy="2466109"/>
          </a:xfrm>
          <a:custGeom>
            <a:avLst/>
            <a:gdLst>
              <a:gd name="connsiteX0" fmla="*/ 0 w 3408219"/>
              <a:gd name="connsiteY0" fmla="*/ 1925781 h 2466109"/>
              <a:gd name="connsiteX1" fmla="*/ 1371600 w 3408219"/>
              <a:gd name="connsiteY1" fmla="*/ 2466109 h 2466109"/>
              <a:gd name="connsiteX2" fmla="*/ 1371600 w 3408219"/>
              <a:gd name="connsiteY2" fmla="*/ 2466109 h 2466109"/>
              <a:gd name="connsiteX3" fmla="*/ 2396837 w 3408219"/>
              <a:gd name="connsiteY3" fmla="*/ 1482436 h 2466109"/>
              <a:gd name="connsiteX4" fmla="*/ 2396837 w 3408219"/>
              <a:gd name="connsiteY4" fmla="*/ 1482436 h 2466109"/>
              <a:gd name="connsiteX5" fmla="*/ 3311237 w 3408219"/>
              <a:gd name="connsiteY5" fmla="*/ 180109 h 2466109"/>
              <a:gd name="connsiteX6" fmla="*/ 3311237 w 3408219"/>
              <a:gd name="connsiteY6" fmla="*/ 180109 h 2466109"/>
              <a:gd name="connsiteX7" fmla="*/ 3408219 w 3408219"/>
              <a:gd name="connsiteY7" fmla="*/ 0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08219" h="2466109">
                <a:moveTo>
                  <a:pt x="0" y="1925781"/>
                </a:moveTo>
                <a:lnTo>
                  <a:pt x="1371600" y="2466109"/>
                </a:lnTo>
                <a:lnTo>
                  <a:pt x="1371600" y="2466109"/>
                </a:lnTo>
                <a:lnTo>
                  <a:pt x="2396837" y="1482436"/>
                </a:lnTo>
                <a:lnTo>
                  <a:pt x="2396837" y="1482436"/>
                </a:lnTo>
                <a:lnTo>
                  <a:pt x="3311237" y="180109"/>
                </a:lnTo>
                <a:lnTo>
                  <a:pt x="3311237" y="180109"/>
                </a:lnTo>
                <a:lnTo>
                  <a:pt x="3408219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 13"/>
          <p:cNvSpPr/>
          <p:nvPr/>
        </p:nvSpPr>
        <p:spPr>
          <a:xfrm>
            <a:off x="8700655" y="2424545"/>
            <a:ext cx="1191490" cy="235528"/>
          </a:xfrm>
          <a:custGeom>
            <a:avLst/>
            <a:gdLst>
              <a:gd name="connsiteX0" fmla="*/ 0 w 1191490"/>
              <a:gd name="connsiteY0" fmla="*/ 235528 h 235528"/>
              <a:gd name="connsiteX1" fmla="*/ 1191490 w 1191490"/>
              <a:gd name="connsiteY1" fmla="*/ 0 h 235528"/>
              <a:gd name="connsiteX2" fmla="*/ 1191490 w 1191490"/>
              <a:gd name="connsiteY2" fmla="*/ 0 h 23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1490" h="235528">
                <a:moveTo>
                  <a:pt x="0" y="235528"/>
                </a:moveTo>
                <a:lnTo>
                  <a:pt x="1191490" y="0"/>
                </a:lnTo>
                <a:lnTo>
                  <a:pt x="119149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4583832" y="3068960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Кризис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83832" y="5085185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депрессия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68208" y="4221089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оживление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52184" y="2132857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подъем</a:t>
            </a:r>
          </a:p>
        </p:txBody>
      </p:sp>
    </p:spTree>
    <p:extLst>
      <p:ext uri="{BB962C8B-B14F-4D97-AF65-F5344CB8AC3E}">
        <p14:creationId xmlns:p14="http://schemas.microsoft.com/office/powerpoint/2010/main" val="18853964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теория кризисов гласит: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Кризисы неизбежны и повсеместны;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Кризисы прогрессивны;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Кризисы многостадийны;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Кризисы многообразны и неповторимы, но поддаются классификации;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Кризисы взаимодействуют, углубляя друг друга, проявляя резонансный эффект;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Кризисы конечны.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25406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ru-RU" dirty="0"/>
              <a:t>                                   </a:t>
            </a:r>
            <a:r>
              <a:rPr lang="en-US" sz="8000" dirty="0"/>
              <a:t>4</a:t>
            </a:r>
            <a:r>
              <a:rPr lang="ru-RU" sz="6000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14690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Безработица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- это ситуация, когда индивид может работать активно ищет работу, но не может найти любую работу.</a:t>
            </a:r>
          </a:p>
        </p:txBody>
      </p:sp>
    </p:spTree>
    <p:extLst>
      <p:ext uri="{BB962C8B-B14F-4D97-AF65-F5344CB8AC3E}">
        <p14:creationId xmlns:p14="http://schemas.microsoft.com/office/powerpoint/2010/main" val="1637139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Уровень безработицы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pPr>
              <a:buNone/>
            </a:pPr>
            <a:r>
              <a:rPr lang="ru-RU" dirty="0"/>
              <a:t>=   число зарегистрированных безработных : общее число рабочей силы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Из числа рабочей силы исключаются дети до 16 лет, отбывающие срок заключения в тюрьмах и </a:t>
            </a:r>
            <a:r>
              <a:rPr lang="ru-RU" dirty="0" err="1"/>
              <a:t>спецлечебницах</a:t>
            </a:r>
            <a:endParaRPr lang="ru-RU" dirty="0"/>
          </a:p>
          <a:p>
            <a:r>
              <a:rPr lang="ru-RU" dirty="0"/>
              <a:t>Студенты дневного обучения, пенсионеры, домохозяйки </a:t>
            </a:r>
          </a:p>
        </p:txBody>
      </p:sp>
    </p:spTree>
    <p:extLst>
      <p:ext uri="{BB962C8B-B14F-4D97-AF65-F5344CB8AC3E}">
        <p14:creationId xmlns:p14="http://schemas.microsoft.com/office/powerpoint/2010/main" val="3449955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безработицы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ctr">
              <a:buFont typeface="+mj-lt"/>
              <a:buAutoNum type="arabicPeriod"/>
            </a:pPr>
            <a:r>
              <a:rPr lang="ru-RU" dirty="0"/>
              <a:t>Фрикционная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ru-RU" dirty="0"/>
              <a:t>Структурная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ru-RU" dirty="0"/>
              <a:t>Циклическая</a:t>
            </a:r>
          </a:p>
        </p:txBody>
      </p:sp>
    </p:spTree>
    <p:extLst>
      <p:ext uri="{BB962C8B-B14F-4D97-AF65-F5344CB8AC3E}">
        <p14:creationId xmlns:p14="http://schemas.microsoft.com/office/powerpoint/2010/main" val="36197565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Инфляция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сампоподдерживающийся</a:t>
            </a:r>
            <a:r>
              <a:rPr lang="ru-RU" dirty="0"/>
              <a:t> рост среднего уровня цен на все товары и услуги</a:t>
            </a:r>
          </a:p>
          <a:p>
            <a:r>
              <a:rPr lang="ru-RU" dirty="0"/>
              <a:t>разбалансированность между спросом и предложением на большинстве рынков</a:t>
            </a:r>
          </a:p>
          <a:p>
            <a:r>
              <a:rPr lang="ru-RU" dirty="0"/>
              <a:t>обесценение денег</a:t>
            </a:r>
          </a:p>
        </p:txBody>
      </p:sp>
    </p:spTree>
    <p:extLst>
      <p:ext uri="{BB962C8B-B14F-4D97-AF65-F5344CB8AC3E}">
        <p14:creationId xmlns:p14="http://schemas.microsoft.com/office/powerpoint/2010/main" val="14305534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idx="4294967295"/>
          </p:nvPr>
        </p:nvSpPr>
        <p:spPr>
          <a:xfrm>
            <a:off x="1524000" y="274638"/>
            <a:ext cx="8229600" cy="1143000"/>
          </a:xfrm>
        </p:spPr>
        <p:txBody>
          <a:bodyPr/>
          <a:lstStyle/>
          <a:p>
            <a:r>
              <a:rPr lang="ru-RU" dirty="0"/>
              <a:t>Инфляция со стороны спроса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</p:spPr>
        <p:txBody>
          <a:bodyPr/>
          <a:lstStyle/>
          <a:p>
            <a:r>
              <a:rPr lang="ru-RU" dirty="0"/>
              <a:t>Инфляция, вызванная повышением цен со стороны хозяйственных агентов в ответ на возросший спрос </a:t>
            </a:r>
          </a:p>
        </p:txBody>
      </p:sp>
    </p:spTree>
    <p:extLst>
      <p:ext uri="{BB962C8B-B14F-4D97-AF65-F5344CB8AC3E}">
        <p14:creationId xmlns:p14="http://schemas.microsoft.com/office/powerpoint/2010/main" val="289601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Тождество 3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6600" b="1" dirty="0"/>
              <a:t>     </a:t>
            </a:r>
            <a:r>
              <a:rPr lang="en-US" sz="6600" b="1" dirty="0"/>
              <a:t>Y = C + I + G</a:t>
            </a:r>
            <a:endParaRPr lang="ru-RU" sz="6600" b="1" dirty="0"/>
          </a:p>
        </p:txBody>
      </p:sp>
    </p:spTree>
    <p:extLst>
      <p:ext uri="{BB962C8B-B14F-4D97-AF65-F5344CB8AC3E}">
        <p14:creationId xmlns:p14="http://schemas.microsoft.com/office/powerpoint/2010/main" val="30285324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Рисунок 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2707569" y="-1183567"/>
            <a:ext cx="6309320" cy="8676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506237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Инфляция со стороны предложения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Инфляция , вызванная повышением цен хозяйственными агентами  на покрытие более высоких затрат;</a:t>
            </a:r>
          </a:p>
          <a:p>
            <a:r>
              <a:rPr lang="ru-RU" dirty="0"/>
              <a:t>Сдвиг кривой </a:t>
            </a:r>
            <a:r>
              <a:rPr lang="en-US" dirty="0"/>
              <a:t>AS</a:t>
            </a:r>
            <a:r>
              <a:rPr lang="ru-RU" dirty="0"/>
              <a:t> , при котором кривая </a:t>
            </a:r>
            <a:r>
              <a:rPr lang="en-US" dirty="0"/>
              <a:t>AD</a:t>
            </a:r>
            <a:r>
              <a:rPr lang="ru-RU" dirty="0"/>
              <a:t> остается в фиксированном положении или перемещается  вверх менее резко  </a:t>
            </a:r>
          </a:p>
        </p:txBody>
      </p:sp>
    </p:spTree>
    <p:extLst>
      <p:ext uri="{BB962C8B-B14F-4D97-AF65-F5344CB8AC3E}">
        <p14:creationId xmlns:p14="http://schemas.microsoft.com/office/powerpoint/2010/main" val="173143661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524001" y="193676"/>
            <a:ext cx="9144000" cy="6670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05678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b="1" dirty="0"/>
              <a:t>Положительные </a:t>
            </a:r>
            <a:r>
              <a:rPr lang="ru-RU" dirty="0"/>
              <a:t>последствия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ru-RU" dirty="0"/>
              <a:t>Инфляция способствует росту налоговых доходов государства, что означает уменьшение гос. задолженности в случае наличия таковой (в </a:t>
            </a:r>
            <a:r>
              <a:rPr lang="ru-RU"/>
              <a:t>краткосрочном периоде)</a:t>
            </a:r>
            <a:endParaRPr lang="ru-RU" dirty="0"/>
          </a:p>
          <a:p>
            <a:pPr fontAlgn="base"/>
            <a:r>
              <a:rPr lang="ru-RU" dirty="0"/>
              <a:t>Стимулирование деловой активности и экономической деятельности, что содействует возможному экономическому росту(гос. программы)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483936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Социально экономические последствия инфляц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3140968"/>
            <a:ext cx="9036496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Механизм инфляции</a:t>
            </a:r>
          </a:p>
        </p:txBody>
      </p:sp>
    </p:spTree>
    <p:extLst>
      <p:ext uri="{BB962C8B-B14F-4D97-AF65-F5344CB8AC3E}">
        <p14:creationId xmlns:p14="http://schemas.microsoft.com/office/powerpoint/2010/main" val="29460164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b="1" dirty="0"/>
              <a:t>Негативные </a:t>
            </a:r>
            <a:r>
              <a:rPr lang="ru-RU" dirty="0"/>
              <a:t>последствия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/>
              <a:t>Падение занятости населения.</a:t>
            </a:r>
          </a:p>
          <a:p>
            <a:pPr fontAlgn="base"/>
            <a:r>
              <a:rPr lang="ru-RU" dirty="0"/>
              <a:t>Обесценивание ценных бумаг, накоплений, кредитов.</a:t>
            </a:r>
          </a:p>
          <a:p>
            <a:pPr fontAlgn="base"/>
            <a:r>
              <a:rPr lang="ru-RU" dirty="0"/>
              <a:t>Обострение спекуляции.</a:t>
            </a:r>
          </a:p>
          <a:p>
            <a:pPr fontAlgn="base"/>
            <a:r>
              <a:rPr lang="ru-RU" dirty="0"/>
              <a:t>Снижение спроса на товары и услуги из-за сокращения готовности потребителей приобретать. Далее – ухудшение уровня жизни.</a:t>
            </a:r>
          </a:p>
          <a:p>
            <a:pPr fontAlgn="base"/>
            <a:r>
              <a:rPr lang="ru-RU" dirty="0"/>
              <a:t>Деньги прекращают выполнять свои функции.</a:t>
            </a:r>
          </a:p>
          <a:p>
            <a:pPr fontAlgn="base"/>
            <a:r>
              <a:rPr lang="ru-RU" dirty="0"/>
              <a:t>Нарушение установления цен.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860452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Инфляция может оказывать различное влияние на экономику страны: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она отвлекает капиталы из сферы производства в сферу обращения, где они быстрее оборачиваются и приносят огромные прибыли; </a:t>
            </a:r>
            <a:endParaRPr lang="en-US" dirty="0"/>
          </a:p>
          <a:p>
            <a:r>
              <a:rPr lang="ru-RU" dirty="0"/>
              <a:t>приводит в расстройство товарооборот страны в связи с нарушением закона денежного обращения; ведет к деформации потребительского спроса, к «бегству от денег»; </a:t>
            </a:r>
            <a:endParaRPr lang="en-US" dirty="0"/>
          </a:p>
          <a:p>
            <a:r>
              <a:rPr lang="ru-RU" dirty="0"/>
              <a:t>искажает нормальную структуру соотношения спроса и предложения; </a:t>
            </a:r>
            <a:endParaRPr lang="en-US" dirty="0"/>
          </a:p>
          <a:p>
            <a:r>
              <a:rPr lang="ru-RU" dirty="0"/>
              <a:t>усиливает спекулятивную торговлю; </a:t>
            </a:r>
            <a:endParaRPr lang="en-US" dirty="0"/>
          </a:p>
          <a:p>
            <a:r>
              <a:rPr lang="ru-RU" dirty="0"/>
              <a:t>отрицательно влияет на кредит и кредитную систему; </a:t>
            </a:r>
            <a:endParaRPr lang="en-US" dirty="0"/>
          </a:p>
          <a:p>
            <a:r>
              <a:rPr lang="ru-RU" dirty="0"/>
              <a:t>вызывает глубокое расстройство денежной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3634232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Государство осуществляет</a:t>
            </a:r>
            <a:r>
              <a:rPr lang="ru-RU" b="1" dirty="0"/>
              <a:t> антиинфляционную политику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 fontAlgn="base">
              <a:buFont typeface="+mj-lt"/>
              <a:buAutoNum type="arabicPeriod"/>
            </a:pPr>
            <a:r>
              <a:rPr lang="ru-RU" dirty="0"/>
              <a:t>Приспособление к экономическому положению в стране: регулирование роста цен, повышение доходов населения пропорционально инфляции .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ru-RU" dirty="0"/>
              <a:t>Принятие мер по ликвидации инфляции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ru-RU" dirty="0"/>
              <a:t>Проведение реформ касательно денежной системы в стране. Деноминация – замена денежных знаков, как правило, путем их укрупнения.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00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128964" y="-1289050"/>
            <a:ext cx="13112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450850"/>
            <a:r>
              <a:rPr lang="ru-RU" sz="1400">
                <a:cs typeface="Times New Roman" pitchFamily="18" charset="0"/>
              </a:rPr>
              <a:t>Схема 4.</a:t>
            </a:r>
            <a:endParaRPr lang="ru-RU" sz="1100"/>
          </a:p>
          <a:p>
            <a:pPr indent="450850" eaLnBrk="0" hangingPunct="0"/>
            <a:endParaRPr lang="ru-RU"/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524000" y="-709613"/>
          <a:ext cx="9144000" cy="8324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Visio" r:id="rId3" imgW="6765120" imgH="9482400" progId="Visio.Drawing.11">
                  <p:embed/>
                </p:oleObj>
              </mc:Choice>
              <mc:Fallback>
                <p:oleObj name="Visio" r:id="rId3" imgW="6765120" imgH="9482400" progId="Visio.Drawing.11">
                  <p:embed/>
                  <p:pic>
                    <p:nvPicPr>
                      <p:cNvPr id="133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-709613"/>
                        <a:ext cx="9144000" cy="8324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128964" y="7615238"/>
            <a:ext cx="26114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bIns="0" anchor="ctr">
            <a:spAutoFit/>
          </a:bodyPr>
          <a:lstStyle/>
          <a:p>
            <a:pPr indent="450850"/>
            <a:r>
              <a:rPr lang="ru-RU" sz="1400">
                <a:latin typeface="Times New Roman" pitchFamily="18" charset="0"/>
                <a:cs typeface="Times New Roman" pitchFamily="18" charset="0"/>
              </a:rPr>
              <a:t>Рис. 1.4.4 Кругооборот 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IV</a:t>
            </a:r>
            <a:endParaRPr lang="ru-RU" sz="1400">
              <a:latin typeface="Times New Roman" pitchFamily="18" charset="0"/>
              <a:cs typeface="Times New Roman" pitchFamily="18" charset="0"/>
            </a:endParaRPr>
          </a:p>
          <a:p>
            <a:pPr indent="450850" eaLnBrk="0" hangingPunct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1581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2979</TotalTime>
  <Words>2883</Words>
  <Application>Microsoft Office PowerPoint</Application>
  <PresentationFormat>Широкоэкранный</PresentationFormat>
  <Paragraphs>436</Paragraphs>
  <Slides>87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87</vt:i4>
      </vt:variant>
    </vt:vector>
  </HeadingPairs>
  <TitlesOfParts>
    <vt:vector size="96" baseType="lpstr">
      <vt:lpstr>Arial</vt:lpstr>
      <vt:lpstr>Calibri</vt:lpstr>
      <vt:lpstr>Calibri Light</vt:lpstr>
      <vt:lpstr>Cambria Math</vt:lpstr>
      <vt:lpstr>Palatino Linotype</vt:lpstr>
      <vt:lpstr>Times New Roman</vt:lpstr>
      <vt:lpstr>Wingdings</vt:lpstr>
      <vt:lpstr>Тема Office</vt:lpstr>
      <vt:lpstr>Visio</vt:lpstr>
      <vt:lpstr>Тема2 </vt:lpstr>
      <vt:lpstr>Вопросы</vt:lpstr>
      <vt:lpstr>Презентация PowerPoint</vt:lpstr>
      <vt:lpstr>Тождество 1</vt:lpstr>
      <vt:lpstr>Презентация PowerPoint</vt:lpstr>
      <vt:lpstr>Тождество 2</vt:lpstr>
      <vt:lpstr>Презентация PowerPoint</vt:lpstr>
      <vt:lpstr>Тождество 3</vt:lpstr>
      <vt:lpstr>Презентация PowerPoint</vt:lpstr>
      <vt:lpstr>Тождество 4</vt:lpstr>
      <vt:lpstr>ВНП(ВНД)</vt:lpstr>
      <vt:lpstr>Два подхода к расчету ВНП  =ВНП=</vt:lpstr>
      <vt:lpstr>ВНП по расходу</vt:lpstr>
      <vt:lpstr>ВНП по доходам</vt:lpstr>
      <vt:lpstr>Презентация PowerPoint</vt:lpstr>
      <vt:lpstr>Презентация PowerPoint</vt:lpstr>
      <vt:lpstr>Номинальный ВВП</vt:lpstr>
      <vt:lpstr>ВВП, млн рублей (2011-2015 гг. - с учетом деноминации 2016 г.). </vt:lpstr>
      <vt:lpstr>Валовой внутренний продукт на душу населения по паритету </vt:lpstr>
      <vt:lpstr>Презентация PowerPoint</vt:lpstr>
      <vt:lpstr>Величина реального ВНП в текущем году</vt:lpstr>
      <vt:lpstr>Индекс цен в данном году</vt:lpstr>
      <vt:lpstr>Индекс потребительских цен</vt:lpstr>
      <vt:lpstr>Дефлятор ВНП</vt:lpstr>
      <vt:lpstr>Различия между этими показателями</vt:lpstr>
      <vt:lpstr>Совокупный спрос, его кривая и факторы его определяющие</vt:lpstr>
      <vt:lpstr>Совокупный спрос (C+I+G+Xn)</vt:lpstr>
      <vt:lpstr>График AD – кривая совокупного спроса</vt:lpstr>
      <vt:lpstr>Причины отрицательного наклона кривой AD</vt:lpstr>
      <vt:lpstr>Презентация PowerPoint</vt:lpstr>
      <vt:lpstr>Наряду с ценовыми на совокупный спрос оказывают влияние неценовые факторы, которые  приводит к смещению кривой AD вправо или влево.. </vt:lpstr>
      <vt:lpstr>Презентация PowerPoint</vt:lpstr>
      <vt:lpstr>Совокупное предложение</vt:lpstr>
      <vt:lpstr>Кривая совокупного предложения - AS</vt:lpstr>
      <vt:lpstr>Т.О. конечная кривая совокупного предложения</vt:lpstr>
      <vt:lpstr>Неценовые факторы, сдвигающие кривую AS влево или вправо:</vt:lpstr>
      <vt:lpstr> Макроэкономическое равновесие</vt:lpstr>
      <vt:lpstr>Презентация PowerPoint</vt:lpstr>
      <vt:lpstr>Презентация PowerPoint</vt:lpstr>
      <vt:lpstr> </vt:lpstr>
      <vt:lpstr>Причины шока предложения:</vt:lpstr>
      <vt:lpstr>Презентация PowerPoint</vt:lpstr>
      <vt:lpstr>Экономический рост</vt:lpstr>
      <vt:lpstr>Взаимосвязи экономического роста </vt:lpstr>
      <vt:lpstr>Экономический рост</vt:lpstr>
      <vt:lpstr>Государственная политика стимулирования экономического роста</vt:lpstr>
      <vt:lpstr>Экономический рост</vt:lpstr>
      <vt:lpstr>Критерий выделения типа экономического роста</vt:lpstr>
      <vt:lpstr>Типы экономического роста</vt:lpstr>
      <vt:lpstr>Факторы экономического роста</vt:lpstr>
      <vt:lpstr>Факторы роста</vt:lpstr>
      <vt:lpstr>Выбор траектории роста</vt:lpstr>
      <vt:lpstr>Презентация PowerPoint</vt:lpstr>
      <vt:lpstr>Кумулятивный эффект роста  за ряд лет</vt:lpstr>
      <vt:lpstr>Презентация PowerPoint</vt:lpstr>
      <vt:lpstr>ga – среднегодовой темп прироста</vt:lpstr>
      <vt:lpstr>ПРАВИЛО 70</vt:lpstr>
      <vt:lpstr>Инновационное развитие</vt:lpstr>
      <vt:lpstr>Факторы инновационного развития</vt:lpstr>
      <vt:lpstr>Презентация PowerPoint</vt:lpstr>
      <vt:lpstr>Дополнительные факторы  роста</vt:lpstr>
      <vt:lpstr>Презентация PowerPoint</vt:lpstr>
      <vt:lpstr>Фазы цикла</vt:lpstr>
      <vt:lpstr>Общая теория кризисов гласит:</vt:lpstr>
      <vt:lpstr>Классификация кризисов</vt:lpstr>
      <vt:lpstr>Смена технологических укладов</vt:lpstr>
      <vt:lpstr>Волны Кондратьева-Шумпетера</vt:lpstr>
      <vt:lpstr>Характеристика </vt:lpstr>
      <vt:lpstr>Причины больших циклов</vt:lpstr>
      <vt:lpstr>«Понижательная волна»</vt:lpstr>
      <vt:lpstr>«Повышательная волна»</vt:lpstr>
      <vt:lpstr>Другая интерпретация цикла</vt:lpstr>
      <vt:lpstr>Общая теория кризисов гласит:</vt:lpstr>
      <vt:lpstr>Презентация PowerPoint</vt:lpstr>
      <vt:lpstr>Безработица</vt:lpstr>
      <vt:lpstr>Уровень безработицы</vt:lpstr>
      <vt:lpstr>Виды безработицы</vt:lpstr>
      <vt:lpstr>Инфляция</vt:lpstr>
      <vt:lpstr>Инфляция со стороны спроса</vt:lpstr>
      <vt:lpstr>Презентация PowerPoint</vt:lpstr>
      <vt:lpstr>Инфляция со стороны предложения</vt:lpstr>
      <vt:lpstr>Презентация PowerPoint</vt:lpstr>
      <vt:lpstr>Положительные последствия</vt:lpstr>
      <vt:lpstr>Механизм инфляции</vt:lpstr>
      <vt:lpstr>Негативные последствия</vt:lpstr>
      <vt:lpstr>Инфляция может оказывать различное влияние на экономику страны:</vt:lpstr>
      <vt:lpstr>Государство осуществляет антиинфляционную политику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Тема2</dc:title>
  <dc:creator>Irina</dc:creator>
  <cp:lastModifiedBy>User</cp:lastModifiedBy>
  <cp:revision>15</cp:revision>
  <dcterms:created xsi:type="dcterms:W3CDTF">2023-08-16T09:20:44Z</dcterms:created>
  <dcterms:modified xsi:type="dcterms:W3CDTF">2024-04-03T15:01:22Z</dcterms:modified>
</cp:coreProperties>
</file>