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1" r:id="rId7"/>
    <p:sldId id="262" r:id="rId8"/>
    <p:sldId id="263" r:id="rId9"/>
    <p:sldId id="260" r:id="rId10"/>
    <p:sldId id="265" r:id="rId11"/>
    <p:sldId id="267" r:id="rId12"/>
    <p:sldId id="266" r:id="rId13"/>
    <p:sldId id="268" r:id="rId14"/>
    <p:sldId id="269" r:id="rId15"/>
    <p:sldId id="270" r:id="rId16"/>
    <p:sldId id="271" r:id="rId17"/>
    <p:sldId id="273" r:id="rId18"/>
    <p:sldId id="272" r:id="rId19"/>
    <p:sldId id="275" r:id="rId20"/>
    <p:sldId id="276" r:id="rId21"/>
    <p:sldId id="277" r:id="rId22"/>
    <p:sldId id="278" r:id="rId23"/>
    <p:sldId id="291" r:id="rId24"/>
    <p:sldId id="315" r:id="rId25"/>
    <p:sldId id="316" r:id="rId26"/>
    <p:sldId id="301" r:id="rId27"/>
    <p:sldId id="317" r:id="rId28"/>
    <p:sldId id="318" r:id="rId29"/>
    <p:sldId id="319" r:id="rId30"/>
    <p:sldId id="320" r:id="rId31"/>
    <p:sldId id="321" r:id="rId32"/>
    <p:sldId id="303" r:id="rId33"/>
    <p:sldId id="357" r:id="rId34"/>
    <p:sldId id="358" r:id="rId35"/>
    <p:sldId id="359" r:id="rId36"/>
    <p:sldId id="304" r:id="rId37"/>
    <p:sldId id="302" r:id="rId38"/>
    <p:sldId id="305" r:id="rId39"/>
    <p:sldId id="323" r:id="rId40"/>
    <p:sldId id="324" r:id="rId41"/>
    <p:sldId id="307" r:id="rId42"/>
    <p:sldId id="325" r:id="rId43"/>
    <p:sldId id="326" r:id="rId44"/>
    <p:sldId id="327" r:id="rId45"/>
    <p:sldId id="328" r:id="rId46"/>
    <p:sldId id="329" r:id="rId47"/>
    <p:sldId id="330" r:id="rId48"/>
    <p:sldId id="331" r:id="rId49"/>
    <p:sldId id="332" r:id="rId50"/>
    <p:sldId id="333" r:id="rId51"/>
    <p:sldId id="334" r:id="rId52"/>
    <p:sldId id="336" r:id="rId53"/>
    <p:sldId id="337" r:id="rId54"/>
    <p:sldId id="338" r:id="rId55"/>
    <p:sldId id="339" r:id="rId56"/>
    <p:sldId id="340" r:id="rId57"/>
    <p:sldId id="341" r:id="rId58"/>
    <p:sldId id="342" r:id="rId59"/>
    <p:sldId id="343" r:id="rId60"/>
    <p:sldId id="344" r:id="rId61"/>
    <p:sldId id="345" r:id="rId62"/>
    <p:sldId id="354" r:id="rId63"/>
    <p:sldId id="346" r:id="rId64"/>
    <p:sldId id="347" r:id="rId65"/>
    <p:sldId id="348" r:id="rId66"/>
    <p:sldId id="349" r:id="rId67"/>
    <p:sldId id="351" r:id="rId68"/>
    <p:sldId id="352" r:id="rId69"/>
    <p:sldId id="353" r:id="rId70"/>
    <p:sldId id="350" r:id="rId71"/>
    <p:sldId id="355" r:id="rId72"/>
    <p:sldId id="356" r:id="rId7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A62329-FF62-BA80-6105-BCDDFEFDB81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6F03673-2B38-7FF7-AAC2-71B5B0B52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DEC4C02-5223-2A60-EC79-06A7065D1ACA}"/>
              </a:ext>
            </a:extLst>
          </p:cNvPr>
          <p:cNvSpPr>
            <a:spLocks noGrp="1"/>
          </p:cNvSpPr>
          <p:nvPr>
            <p:ph type="dt" sz="half" idx="10"/>
          </p:nvPr>
        </p:nvSpPr>
        <p:spPr/>
        <p:txBody>
          <a:bodyPr/>
          <a:lstStyle/>
          <a:p>
            <a:fld id="{26BF7EAC-988C-46E6-9F28-6058D93923F4}"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835CF97E-AFD5-ED14-74D1-CA8584D9C0C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9D7D64E-D6E4-6E83-9060-35D2454DAADF}"/>
              </a:ext>
            </a:extLst>
          </p:cNvPr>
          <p:cNvSpPr>
            <a:spLocks noGrp="1"/>
          </p:cNvSpPr>
          <p:nvPr>
            <p:ph type="sldNum" sz="quarter" idx="12"/>
          </p:nvPr>
        </p:nvSpPr>
        <p:spPr/>
        <p:txBody>
          <a:bodyPr/>
          <a:lstStyle/>
          <a:p>
            <a:fld id="{7D93D301-B9C9-45CE-B380-50FE6EF10C92}" type="slidenum">
              <a:rPr lang="ru-RU" smtClean="0"/>
              <a:t>‹#›</a:t>
            </a:fld>
            <a:endParaRPr lang="ru-RU"/>
          </a:p>
        </p:txBody>
      </p:sp>
    </p:spTree>
    <p:extLst>
      <p:ext uri="{BB962C8B-B14F-4D97-AF65-F5344CB8AC3E}">
        <p14:creationId xmlns:p14="http://schemas.microsoft.com/office/powerpoint/2010/main" val="295447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CB6ECC-EEF7-FADF-5990-AB3BA4258E2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E4369A7-B40B-FAF1-8B3C-198957325AE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443D501-C8BE-E907-5D68-B9490EE54A1B}"/>
              </a:ext>
            </a:extLst>
          </p:cNvPr>
          <p:cNvSpPr>
            <a:spLocks noGrp="1"/>
          </p:cNvSpPr>
          <p:nvPr>
            <p:ph type="dt" sz="half" idx="10"/>
          </p:nvPr>
        </p:nvSpPr>
        <p:spPr/>
        <p:txBody>
          <a:bodyPr/>
          <a:lstStyle/>
          <a:p>
            <a:fld id="{26BF7EAC-988C-46E6-9F28-6058D93923F4}"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36974A4D-DE0C-113F-282B-44B0B741E55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6BB74BF-A981-0E36-002D-65C8FC5AFB3A}"/>
              </a:ext>
            </a:extLst>
          </p:cNvPr>
          <p:cNvSpPr>
            <a:spLocks noGrp="1"/>
          </p:cNvSpPr>
          <p:nvPr>
            <p:ph type="sldNum" sz="quarter" idx="12"/>
          </p:nvPr>
        </p:nvSpPr>
        <p:spPr/>
        <p:txBody>
          <a:bodyPr/>
          <a:lstStyle/>
          <a:p>
            <a:fld id="{7D93D301-B9C9-45CE-B380-50FE6EF10C92}" type="slidenum">
              <a:rPr lang="ru-RU" smtClean="0"/>
              <a:t>‹#›</a:t>
            </a:fld>
            <a:endParaRPr lang="ru-RU"/>
          </a:p>
        </p:txBody>
      </p:sp>
    </p:spTree>
    <p:extLst>
      <p:ext uri="{BB962C8B-B14F-4D97-AF65-F5344CB8AC3E}">
        <p14:creationId xmlns:p14="http://schemas.microsoft.com/office/powerpoint/2010/main" val="120075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E8E41F1-9B09-0EC7-DB93-4F77DFA50F7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87690A9-44EA-D47D-7DFC-9FE8922A805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E1669EE-2DC2-A5DF-CF5A-069384E5C3A5}"/>
              </a:ext>
            </a:extLst>
          </p:cNvPr>
          <p:cNvSpPr>
            <a:spLocks noGrp="1"/>
          </p:cNvSpPr>
          <p:nvPr>
            <p:ph type="dt" sz="half" idx="10"/>
          </p:nvPr>
        </p:nvSpPr>
        <p:spPr/>
        <p:txBody>
          <a:bodyPr/>
          <a:lstStyle/>
          <a:p>
            <a:fld id="{26BF7EAC-988C-46E6-9F28-6058D93923F4}"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59D505C5-5CA1-0EA8-BE69-528CD243DC1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4D546A7-82A0-A6DC-F683-76E95989952F}"/>
              </a:ext>
            </a:extLst>
          </p:cNvPr>
          <p:cNvSpPr>
            <a:spLocks noGrp="1"/>
          </p:cNvSpPr>
          <p:nvPr>
            <p:ph type="sldNum" sz="quarter" idx="12"/>
          </p:nvPr>
        </p:nvSpPr>
        <p:spPr/>
        <p:txBody>
          <a:bodyPr/>
          <a:lstStyle/>
          <a:p>
            <a:fld id="{7D93D301-B9C9-45CE-B380-50FE6EF10C92}" type="slidenum">
              <a:rPr lang="ru-RU" smtClean="0"/>
              <a:t>‹#›</a:t>
            </a:fld>
            <a:endParaRPr lang="ru-RU"/>
          </a:p>
        </p:txBody>
      </p:sp>
    </p:spTree>
    <p:extLst>
      <p:ext uri="{BB962C8B-B14F-4D97-AF65-F5344CB8AC3E}">
        <p14:creationId xmlns:p14="http://schemas.microsoft.com/office/powerpoint/2010/main" val="17966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3EC987-E091-7A7E-E419-5829FA1F301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B0C6A1A-E345-290D-333C-05B80F9EDEA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7B28664-5A62-A776-91B0-3C455A82BFD7}"/>
              </a:ext>
            </a:extLst>
          </p:cNvPr>
          <p:cNvSpPr>
            <a:spLocks noGrp="1"/>
          </p:cNvSpPr>
          <p:nvPr>
            <p:ph type="dt" sz="half" idx="10"/>
          </p:nvPr>
        </p:nvSpPr>
        <p:spPr/>
        <p:txBody>
          <a:bodyPr/>
          <a:lstStyle/>
          <a:p>
            <a:fld id="{26BF7EAC-988C-46E6-9F28-6058D93923F4}"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9138BD99-7B8C-140B-A171-06D150124CF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B1E6F5B-1A92-9563-0CF9-BED7AAE26A9A}"/>
              </a:ext>
            </a:extLst>
          </p:cNvPr>
          <p:cNvSpPr>
            <a:spLocks noGrp="1"/>
          </p:cNvSpPr>
          <p:nvPr>
            <p:ph type="sldNum" sz="quarter" idx="12"/>
          </p:nvPr>
        </p:nvSpPr>
        <p:spPr/>
        <p:txBody>
          <a:bodyPr/>
          <a:lstStyle/>
          <a:p>
            <a:fld id="{7D93D301-B9C9-45CE-B380-50FE6EF10C92}" type="slidenum">
              <a:rPr lang="ru-RU" smtClean="0"/>
              <a:t>‹#›</a:t>
            </a:fld>
            <a:endParaRPr lang="ru-RU"/>
          </a:p>
        </p:txBody>
      </p:sp>
    </p:spTree>
    <p:extLst>
      <p:ext uri="{BB962C8B-B14F-4D97-AF65-F5344CB8AC3E}">
        <p14:creationId xmlns:p14="http://schemas.microsoft.com/office/powerpoint/2010/main" val="295558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90C8E-C71F-292F-B9A0-B9D56A7E16F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DA2B274-CF70-97CA-D7F9-FBCF8AD28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56E5684-FE45-6E74-3012-13EC6258A1D6}"/>
              </a:ext>
            </a:extLst>
          </p:cNvPr>
          <p:cNvSpPr>
            <a:spLocks noGrp="1"/>
          </p:cNvSpPr>
          <p:nvPr>
            <p:ph type="dt" sz="half" idx="10"/>
          </p:nvPr>
        </p:nvSpPr>
        <p:spPr/>
        <p:txBody>
          <a:bodyPr/>
          <a:lstStyle/>
          <a:p>
            <a:fld id="{26BF7EAC-988C-46E6-9F28-6058D93923F4}"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F302308C-EDE5-BD60-49BC-4F42EFF3CFA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C63EC03-A7F3-B3E1-14E0-B86491E13ED8}"/>
              </a:ext>
            </a:extLst>
          </p:cNvPr>
          <p:cNvSpPr>
            <a:spLocks noGrp="1"/>
          </p:cNvSpPr>
          <p:nvPr>
            <p:ph type="sldNum" sz="quarter" idx="12"/>
          </p:nvPr>
        </p:nvSpPr>
        <p:spPr/>
        <p:txBody>
          <a:bodyPr/>
          <a:lstStyle/>
          <a:p>
            <a:fld id="{7D93D301-B9C9-45CE-B380-50FE6EF10C92}" type="slidenum">
              <a:rPr lang="ru-RU" smtClean="0"/>
              <a:t>‹#›</a:t>
            </a:fld>
            <a:endParaRPr lang="ru-RU"/>
          </a:p>
        </p:txBody>
      </p:sp>
    </p:spTree>
    <p:extLst>
      <p:ext uri="{BB962C8B-B14F-4D97-AF65-F5344CB8AC3E}">
        <p14:creationId xmlns:p14="http://schemas.microsoft.com/office/powerpoint/2010/main" val="170373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39DF74-12A7-0742-E4E8-BCB0F45BB8B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F1B25FF-6C16-231D-F67A-0B272B6C508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978D684-48BE-5991-72E1-3C9156777FC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BBC8B0A-FFA0-DB15-14DC-46D4CDAA46B3}"/>
              </a:ext>
            </a:extLst>
          </p:cNvPr>
          <p:cNvSpPr>
            <a:spLocks noGrp="1"/>
          </p:cNvSpPr>
          <p:nvPr>
            <p:ph type="dt" sz="half" idx="10"/>
          </p:nvPr>
        </p:nvSpPr>
        <p:spPr/>
        <p:txBody>
          <a:bodyPr/>
          <a:lstStyle/>
          <a:p>
            <a:fld id="{26BF7EAC-988C-46E6-9F28-6058D93923F4}"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84B9DDBC-59F7-ED5E-190D-21FD1EE913E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F77EE5C-D4B6-FA48-C52E-1E40C9C58769}"/>
              </a:ext>
            </a:extLst>
          </p:cNvPr>
          <p:cNvSpPr>
            <a:spLocks noGrp="1"/>
          </p:cNvSpPr>
          <p:nvPr>
            <p:ph type="sldNum" sz="quarter" idx="12"/>
          </p:nvPr>
        </p:nvSpPr>
        <p:spPr/>
        <p:txBody>
          <a:bodyPr/>
          <a:lstStyle/>
          <a:p>
            <a:fld id="{7D93D301-B9C9-45CE-B380-50FE6EF10C92}" type="slidenum">
              <a:rPr lang="ru-RU" smtClean="0"/>
              <a:t>‹#›</a:t>
            </a:fld>
            <a:endParaRPr lang="ru-RU"/>
          </a:p>
        </p:txBody>
      </p:sp>
    </p:spTree>
    <p:extLst>
      <p:ext uri="{BB962C8B-B14F-4D97-AF65-F5344CB8AC3E}">
        <p14:creationId xmlns:p14="http://schemas.microsoft.com/office/powerpoint/2010/main" val="123568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4A215C-24A7-084C-60E7-A2B6B7492F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493AADD-8BF0-7493-96F7-49D7A15694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D6845C9-816E-7FCF-4C19-F2813F5E0F7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4BD1ED9-E264-760C-EDF8-E474230D3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670E21A-7A29-785F-7A0F-CE8F63F234D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44C349F-C7A3-FD04-DF52-63F308612E6F}"/>
              </a:ext>
            </a:extLst>
          </p:cNvPr>
          <p:cNvSpPr>
            <a:spLocks noGrp="1"/>
          </p:cNvSpPr>
          <p:nvPr>
            <p:ph type="dt" sz="half" idx="10"/>
          </p:nvPr>
        </p:nvSpPr>
        <p:spPr/>
        <p:txBody>
          <a:bodyPr/>
          <a:lstStyle/>
          <a:p>
            <a:fld id="{26BF7EAC-988C-46E6-9F28-6058D93923F4}" type="datetimeFigureOut">
              <a:rPr lang="ru-RU" smtClean="0"/>
              <a:t>28.02.2024</a:t>
            </a:fld>
            <a:endParaRPr lang="ru-RU"/>
          </a:p>
        </p:txBody>
      </p:sp>
      <p:sp>
        <p:nvSpPr>
          <p:cNvPr id="8" name="Нижний колонтитул 7">
            <a:extLst>
              <a:ext uri="{FF2B5EF4-FFF2-40B4-BE49-F238E27FC236}">
                <a16:creationId xmlns:a16="http://schemas.microsoft.com/office/drawing/2014/main" id="{480FAE43-DD01-8693-B4B0-7A4AD61D0A3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B8E0A263-18DD-A824-8F04-8DB9D3BF83AA}"/>
              </a:ext>
            </a:extLst>
          </p:cNvPr>
          <p:cNvSpPr>
            <a:spLocks noGrp="1"/>
          </p:cNvSpPr>
          <p:nvPr>
            <p:ph type="sldNum" sz="quarter" idx="12"/>
          </p:nvPr>
        </p:nvSpPr>
        <p:spPr/>
        <p:txBody>
          <a:bodyPr/>
          <a:lstStyle/>
          <a:p>
            <a:fld id="{7D93D301-B9C9-45CE-B380-50FE6EF10C92}" type="slidenum">
              <a:rPr lang="ru-RU" smtClean="0"/>
              <a:t>‹#›</a:t>
            </a:fld>
            <a:endParaRPr lang="ru-RU"/>
          </a:p>
        </p:txBody>
      </p:sp>
    </p:spTree>
    <p:extLst>
      <p:ext uri="{BB962C8B-B14F-4D97-AF65-F5344CB8AC3E}">
        <p14:creationId xmlns:p14="http://schemas.microsoft.com/office/powerpoint/2010/main" val="279788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B15744-1BDE-2D08-5C4A-86520471A1A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8AF4354-06A2-60FF-0FF9-956F065C6747}"/>
              </a:ext>
            </a:extLst>
          </p:cNvPr>
          <p:cNvSpPr>
            <a:spLocks noGrp="1"/>
          </p:cNvSpPr>
          <p:nvPr>
            <p:ph type="dt" sz="half" idx="10"/>
          </p:nvPr>
        </p:nvSpPr>
        <p:spPr/>
        <p:txBody>
          <a:bodyPr/>
          <a:lstStyle/>
          <a:p>
            <a:fld id="{26BF7EAC-988C-46E6-9F28-6058D93923F4}" type="datetimeFigureOut">
              <a:rPr lang="ru-RU" smtClean="0"/>
              <a:t>28.02.2024</a:t>
            </a:fld>
            <a:endParaRPr lang="ru-RU"/>
          </a:p>
        </p:txBody>
      </p:sp>
      <p:sp>
        <p:nvSpPr>
          <p:cNvPr id="4" name="Нижний колонтитул 3">
            <a:extLst>
              <a:ext uri="{FF2B5EF4-FFF2-40B4-BE49-F238E27FC236}">
                <a16:creationId xmlns:a16="http://schemas.microsoft.com/office/drawing/2014/main" id="{01AB7933-024C-EA3A-1E53-6295995B28D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0506621-69AE-2256-28FB-AB2F2D7A79EA}"/>
              </a:ext>
            </a:extLst>
          </p:cNvPr>
          <p:cNvSpPr>
            <a:spLocks noGrp="1"/>
          </p:cNvSpPr>
          <p:nvPr>
            <p:ph type="sldNum" sz="quarter" idx="12"/>
          </p:nvPr>
        </p:nvSpPr>
        <p:spPr/>
        <p:txBody>
          <a:bodyPr/>
          <a:lstStyle/>
          <a:p>
            <a:fld id="{7D93D301-B9C9-45CE-B380-50FE6EF10C92}" type="slidenum">
              <a:rPr lang="ru-RU" smtClean="0"/>
              <a:t>‹#›</a:t>
            </a:fld>
            <a:endParaRPr lang="ru-RU"/>
          </a:p>
        </p:txBody>
      </p:sp>
    </p:spTree>
    <p:extLst>
      <p:ext uri="{BB962C8B-B14F-4D97-AF65-F5344CB8AC3E}">
        <p14:creationId xmlns:p14="http://schemas.microsoft.com/office/powerpoint/2010/main" val="18157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5D21BB2-7E93-45BF-91A6-D15FE4F04F21}"/>
              </a:ext>
            </a:extLst>
          </p:cNvPr>
          <p:cNvSpPr>
            <a:spLocks noGrp="1"/>
          </p:cNvSpPr>
          <p:nvPr>
            <p:ph type="dt" sz="half" idx="10"/>
          </p:nvPr>
        </p:nvSpPr>
        <p:spPr/>
        <p:txBody>
          <a:bodyPr/>
          <a:lstStyle/>
          <a:p>
            <a:fld id="{26BF7EAC-988C-46E6-9F28-6058D93923F4}" type="datetimeFigureOut">
              <a:rPr lang="ru-RU" smtClean="0"/>
              <a:t>28.02.2024</a:t>
            </a:fld>
            <a:endParaRPr lang="ru-RU"/>
          </a:p>
        </p:txBody>
      </p:sp>
      <p:sp>
        <p:nvSpPr>
          <p:cNvPr id="3" name="Нижний колонтитул 2">
            <a:extLst>
              <a:ext uri="{FF2B5EF4-FFF2-40B4-BE49-F238E27FC236}">
                <a16:creationId xmlns:a16="http://schemas.microsoft.com/office/drawing/2014/main" id="{57EE4216-62DD-9EB1-7C9B-A63D41D34C6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8897363-5321-1F80-777A-6A644B4DF2F6}"/>
              </a:ext>
            </a:extLst>
          </p:cNvPr>
          <p:cNvSpPr>
            <a:spLocks noGrp="1"/>
          </p:cNvSpPr>
          <p:nvPr>
            <p:ph type="sldNum" sz="quarter" idx="12"/>
          </p:nvPr>
        </p:nvSpPr>
        <p:spPr/>
        <p:txBody>
          <a:bodyPr/>
          <a:lstStyle/>
          <a:p>
            <a:fld id="{7D93D301-B9C9-45CE-B380-50FE6EF10C92}" type="slidenum">
              <a:rPr lang="ru-RU" smtClean="0"/>
              <a:t>‹#›</a:t>
            </a:fld>
            <a:endParaRPr lang="ru-RU"/>
          </a:p>
        </p:txBody>
      </p:sp>
    </p:spTree>
    <p:extLst>
      <p:ext uri="{BB962C8B-B14F-4D97-AF65-F5344CB8AC3E}">
        <p14:creationId xmlns:p14="http://schemas.microsoft.com/office/powerpoint/2010/main" val="390984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A4EA1-AFD5-293E-EB51-5AEEA9B98D9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4BC375E-F205-CDCE-8A18-8FAB4EF915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59054AE-D0CD-4968-F119-DDAD25EE5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10B9F44-4DB5-8D1A-F81B-29C4AF31D080}"/>
              </a:ext>
            </a:extLst>
          </p:cNvPr>
          <p:cNvSpPr>
            <a:spLocks noGrp="1"/>
          </p:cNvSpPr>
          <p:nvPr>
            <p:ph type="dt" sz="half" idx="10"/>
          </p:nvPr>
        </p:nvSpPr>
        <p:spPr/>
        <p:txBody>
          <a:bodyPr/>
          <a:lstStyle/>
          <a:p>
            <a:fld id="{26BF7EAC-988C-46E6-9F28-6058D93923F4}"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A24AA9FA-A8FB-0140-3418-D230584155F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1CFACA0-9364-A6F3-E249-6B031A9E8255}"/>
              </a:ext>
            </a:extLst>
          </p:cNvPr>
          <p:cNvSpPr>
            <a:spLocks noGrp="1"/>
          </p:cNvSpPr>
          <p:nvPr>
            <p:ph type="sldNum" sz="quarter" idx="12"/>
          </p:nvPr>
        </p:nvSpPr>
        <p:spPr/>
        <p:txBody>
          <a:bodyPr/>
          <a:lstStyle/>
          <a:p>
            <a:fld id="{7D93D301-B9C9-45CE-B380-50FE6EF10C92}" type="slidenum">
              <a:rPr lang="ru-RU" smtClean="0"/>
              <a:t>‹#›</a:t>
            </a:fld>
            <a:endParaRPr lang="ru-RU"/>
          </a:p>
        </p:txBody>
      </p:sp>
    </p:spTree>
    <p:extLst>
      <p:ext uri="{BB962C8B-B14F-4D97-AF65-F5344CB8AC3E}">
        <p14:creationId xmlns:p14="http://schemas.microsoft.com/office/powerpoint/2010/main" val="423528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B39A1E-9D7E-1A04-D70B-B3525B9B74B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1C4FB78-29AA-CAFC-E3BC-EF0F224C1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F237B70-1F69-1139-3424-6BC8CD32F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208EEF5-9D3F-E52A-7B1A-BD38F814DFF3}"/>
              </a:ext>
            </a:extLst>
          </p:cNvPr>
          <p:cNvSpPr>
            <a:spLocks noGrp="1"/>
          </p:cNvSpPr>
          <p:nvPr>
            <p:ph type="dt" sz="half" idx="10"/>
          </p:nvPr>
        </p:nvSpPr>
        <p:spPr/>
        <p:txBody>
          <a:bodyPr/>
          <a:lstStyle/>
          <a:p>
            <a:fld id="{26BF7EAC-988C-46E6-9F28-6058D93923F4}"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B65B4124-FF02-F207-624A-C8FD9DAB0F7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7F7350-D6FA-0868-BA56-6BB35DE9E35A}"/>
              </a:ext>
            </a:extLst>
          </p:cNvPr>
          <p:cNvSpPr>
            <a:spLocks noGrp="1"/>
          </p:cNvSpPr>
          <p:nvPr>
            <p:ph type="sldNum" sz="quarter" idx="12"/>
          </p:nvPr>
        </p:nvSpPr>
        <p:spPr/>
        <p:txBody>
          <a:bodyPr/>
          <a:lstStyle/>
          <a:p>
            <a:fld id="{7D93D301-B9C9-45CE-B380-50FE6EF10C92}" type="slidenum">
              <a:rPr lang="ru-RU" smtClean="0"/>
              <a:t>‹#›</a:t>
            </a:fld>
            <a:endParaRPr lang="ru-RU"/>
          </a:p>
        </p:txBody>
      </p:sp>
    </p:spTree>
    <p:extLst>
      <p:ext uri="{BB962C8B-B14F-4D97-AF65-F5344CB8AC3E}">
        <p14:creationId xmlns:p14="http://schemas.microsoft.com/office/powerpoint/2010/main" val="407086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1303CD-333B-2F54-8A3E-06DBA48F6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390897DB-27D1-F881-E72E-2809859B3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1E1E928-2520-F01B-1538-D5020788DD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F7EAC-988C-46E6-9F28-6058D93923F4}"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5A79EB74-9E33-7554-6B72-812AC077BD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F0AEDC8-0972-ABA5-00BA-EF6A2FD77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3D301-B9C9-45CE-B380-50FE6EF10C92}" type="slidenum">
              <a:rPr lang="ru-RU" smtClean="0"/>
              <a:t>‹#›</a:t>
            </a:fld>
            <a:endParaRPr lang="ru-RU"/>
          </a:p>
        </p:txBody>
      </p:sp>
    </p:spTree>
    <p:extLst>
      <p:ext uri="{BB962C8B-B14F-4D97-AF65-F5344CB8AC3E}">
        <p14:creationId xmlns:p14="http://schemas.microsoft.com/office/powerpoint/2010/main" val="100602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D150A1-91DE-F5E6-0B26-62E2F0DF9D59}"/>
              </a:ext>
            </a:extLst>
          </p:cNvPr>
          <p:cNvSpPr>
            <a:spLocks noGrp="1"/>
          </p:cNvSpPr>
          <p:nvPr>
            <p:ph type="ctrTitle"/>
          </p:nvPr>
        </p:nvSpPr>
        <p:spPr/>
        <p:txBody>
          <a:bodyPr>
            <a:normAutofit fontScale="90000"/>
          </a:bodyPr>
          <a:lstStyle/>
          <a:p>
            <a:r>
              <a:rPr lang="ru-RU" sz="4400" dirty="0"/>
              <a:t/>
            </a:r>
            <a:br>
              <a:rPr lang="ru-RU" sz="4400" dirty="0"/>
            </a:br>
            <a:r>
              <a:rPr lang="ru-RU" sz="4400" b="1" i="1" dirty="0" smtClean="0"/>
              <a:t>Тема 2. </a:t>
            </a:r>
            <a:r>
              <a:rPr lang="ru-RU" sz="4400" dirty="0" smtClean="0"/>
              <a:t>Базовые </a:t>
            </a:r>
            <a:r>
              <a:rPr lang="ru-RU" sz="4400" dirty="0"/>
              <a:t>понятия политической экономии, экономические законы и категории </a:t>
            </a:r>
          </a:p>
        </p:txBody>
      </p:sp>
      <p:sp>
        <p:nvSpPr>
          <p:cNvPr id="3" name="Подзаголовок 2">
            <a:extLst>
              <a:ext uri="{FF2B5EF4-FFF2-40B4-BE49-F238E27FC236}">
                <a16:creationId xmlns:a16="http://schemas.microsoft.com/office/drawing/2014/main" id="{44A65814-9D37-61E0-A803-E8A36EF08BE6}"/>
              </a:ext>
            </a:extLst>
          </p:cNvPr>
          <p:cNvSpPr>
            <a:spLocks noGrp="1"/>
          </p:cNvSpPr>
          <p:nvPr>
            <p:ph type="subTitle" idx="1"/>
          </p:nvPr>
        </p:nvSpPr>
        <p:spPr/>
        <p:txBody>
          <a:bodyPr>
            <a:normAutofit fontScale="70000" lnSpcReduction="20000"/>
          </a:bodyPr>
          <a:lstStyle/>
          <a:p>
            <a:r>
              <a:rPr lang="ru-RU" sz="4000" b="1" i="1" dirty="0" smtClean="0"/>
              <a:t>Лекция 1</a:t>
            </a:r>
          </a:p>
          <a:p>
            <a:r>
              <a:rPr lang="ru-RU" sz="4000" dirty="0" smtClean="0"/>
              <a:t>Фазы воспроизводства. Кругооборот и оборот капитала</a:t>
            </a:r>
            <a:endParaRPr lang="ru-RU" sz="4000" dirty="0" smtClean="0"/>
          </a:p>
          <a:p>
            <a:r>
              <a:rPr lang="ru-RU" sz="4000" dirty="0" smtClean="0"/>
              <a:t> </a:t>
            </a:r>
            <a:endParaRPr lang="ru-RU" sz="4000" dirty="0"/>
          </a:p>
        </p:txBody>
      </p:sp>
    </p:spTree>
    <p:extLst>
      <p:ext uri="{BB962C8B-B14F-4D97-AF65-F5344CB8AC3E}">
        <p14:creationId xmlns:p14="http://schemas.microsoft.com/office/powerpoint/2010/main" val="278836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8F442AB-2719-2668-2E74-42AD591489B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F0EED15-0C64-A7B8-110A-D2EDB760E7B1}"/>
              </a:ext>
            </a:extLst>
          </p:cNvPr>
          <p:cNvSpPr>
            <a:spLocks noGrp="1"/>
          </p:cNvSpPr>
          <p:nvPr>
            <p:ph idx="1"/>
          </p:nvPr>
        </p:nvSpPr>
        <p:spPr/>
        <p:txBody>
          <a:bodyPr>
            <a:normAutofit/>
          </a:bodyPr>
          <a:lstStyle/>
          <a:p>
            <a:pPr marL="0" indent="0" algn="ctr">
              <a:buNone/>
            </a:pPr>
            <a:r>
              <a:rPr lang="ru-RU" sz="8000" dirty="0"/>
              <a:t>2.</a:t>
            </a:r>
          </a:p>
        </p:txBody>
      </p:sp>
    </p:spTree>
    <p:extLst>
      <p:ext uri="{BB962C8B-B14F-4D97-AF65-F5344CB8AC3E}">
        <p14:creationId xmlns:p14="http://schemas.microsoft.com/office/powerpoint/2010/main" val="2626958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2FB7C2-5677-02D1-94E8-AF59DDBE8535}"/>
              </a:ext>
            </a:extLst>
          </p:cNvPr>
          <p:cNvSpPr>
            <a:spLocks noGrp="1"/>
          </p:cNvSpPr>
          <p:nvPr>
            <p:ph type="title"/>
          </p:nvPr>
        </p:nvSpPr>
        <p:spPr/>
        <p:txBody>
          <a:bodyPr/>
          <a:lstStyle/>
          <a:p>
            <a:r>
              <a:rPr lang="ru-RU" dirty="0"/>
              <a:t>Результат процесса производства</a:t>
            </a:r>
          </a:p>
        </p:txBody>
      </p:sp>
      <p:sp>
        <p:nvSpPr>
          <p:cNvPr id="3" name="Объект 2">
            <a:extLst>
              <a:ext uri="{FF2B5EF4-FFF2-40B4-BE49-F238E27FC236}">
                <a16:creationId xmlns:a16="http://schemas.microsoft.com/office/drawing/2014/main" id="{83489543-6340-400C-1DFD-EDB77746B5AE}"/>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lgn="ctr">
              <a:buNone/>
            </a:pPr>
            <a:r>
              <a:rPr lang="ru-RU" sz="6000" b="1" dirty="0"/>
              <a:t>= продукт труда</a:t>
            </a:r>
          </a:p>
        </p:txBody>
      </p:sp>
    </p:spTree>
    <p:extLst>
      <p:ext uri="{BB962C8B-B14F-4D97-AF65-F5344CB8AC3E}">
        <p14:creationId xmlns:p14="http://schemas.microsoft.com/office/powerpoint/2010/main" val="40509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F93175-3B95-7CCB-207F-CCB1E31EC8BA}"/>
              </a:ext>
            </a:extLst>
          </p:cNvPr>
          <p:cNvSpPr>
            <a:spLocks noGrp="1"/>
          </p:cNvSpPr>
          <p:nvPr>
            <p:ph type="title"/>
          </p:nvPr>
        </p:nvSpPr>
        <p:spPr/>
        <p:txBody>
          <a:bodyPr/>
          <a:lstStyle/>
          <a:p>
            <a:r>
              <a:rPr lang="ru-RU" b="0" i="0" dirty="0">
                <a:solidFill>
                  <a:srgbClr val="000000"/>
                </a:solidFill>
                <a:effectLst/>
                <a:latin typeface="Arial" panose="020B0604020202020204" pitchFamily="34" charset="0"/>
              </a:rPr>
              <a:t>Всегда ли продукт труда является товаром?</a:t>
            </a:r>
            <a:endParaRPr lang="ru-RU" dirty="0"/>
          </a:p>
        </p:txBody>
      </p:sp>
      <p:sp>
        <p:nvSpPr>
          <p:cNvPr id="3" name="Объект 2">
            <a:extLst>
              <a:ext uri="{FF2B5EF4-FFF2-40B4-BE49-F238E27FC236}">
                <a16:creationId xmlns:a16="http://schemas.microsoft.com/office/drawing/2014/main" id="{BFA48616-343F-384D-2D44-5C08BAA1101C}"/>
              </a:ext>
            </a:extLst>
          </p:cNvPr>
          <p:cNvSpPr>
            <a:spLocks noGrp="1"/>
          </p:cNvSpPr>
          <p:nvPr>
            <p:ph idx="1"/>
          </p:nvPr>
        </p:nvSpPr>
        <p:spPr/>
        <p:txBody>
          <a:bodyPr>
            <a:normAutofit fontScale="92500" lnSpcReduction="10000"/>
          </a:bodyPr>
          <a:lstStyle/>
          <a:p>
            <a:pPr marL="0" indent="0">
              <a:buNone/>
            </a:pPr>
            <a:r>
              <a:rPr lang="ru-RU" b="0" i="0" dirty="0">
                <a:solidFill>
                  <a:srgbClr val="000000"/>
                </a:solidFill>
                <a:effectLst/>
                <a:latin typeface="Arial" panose="020B0604020202020204" pitchFamily="34" charset="0"/>
              </a:rPr>
              <a:t>Известно, что одна и та же вещь в одном случае является товаром, а в другом выступает просто как продукт труда. Отчего это зависит? Чтобы стать товаром, вещь должна отвечать </a:t>
            </a:r>
            <a:r>
              <a:rPr lang="ru-RU" b="1" i="0" dirty="0">
                <a:solidFill>
                  <a:srgbClr val="C00000"/>
                </a:solidFill>
                <a:effectLst/>
                <a:latin typeface="Arial" panose="020B0604020202020204" pitchFamily="34" charset="0"/>
              </a:rPr>
              <a:t>трем условиям</a:t>
            </a:r>
            <a:r>
              <a:rPr lang="ru-RU" b="0" i="0" dirty="0">
                <a:solidFill>
                  <a:srgbClr val="000000"/>
                </a:solidFill>
                <a:effectLst/>
                <a:latin typeface="Arial" panose="020B0604020202020204" pitchFamily="34" charset="0"/>
              </a:rPr>
              <a:t>: </a:t>
            </a:r>
          </a:p>
          <a:p>
            <a:r>
              <a:rPr lang="ru-RU" b="0" i="0" dirty="0">
                <a:solidFill>
                  <a:srgbClr val="000000"/>
                </a:solidFill>
                <a:effectLst/>
                <a:latin typeface="Arial" panose="020B0604020202020204" pitchFamily="34" charset="0"/>
              </a:rPr>
              <a:t>во-первых, быть продуктом труда, т.е. его материальным воплощением; </a:t>
            </a:r>
          </a:p>
          <a:p>
            <a:r>
              <a:rPr lang="ru-RU" b="0" i="0" dirty="0">
                <a:solidFill>
                  <a:srgbClr val="000000"/>
                </a:solidFill>
                <a:effectLst/>
                <a:latin typeface="Arial" panose="020B0604020202020204" pitchFamily="34" charset="0"/>
              </a:rPr>
              <a:t>во-вторых, обладать способностью удовлетворять общественные потребности, а не личные потребности ее производителя; </a:t>
            </a:r>
          </a:p>
          <a:p>
            <a:r>
              <a:rPr lang="ru-RU" b="0" i="0" dirty="0">
                <a:solidFill>
                  <a:srgbClr val="000000"/>
                </a:solidFill>
                <a:effectLst/>
                <a:latin typeface="Arial" panose="020B0604020202020204" pitchFamily="34" charset="0"/>
              </a:rPr>
              <a:t>в-третьих, быть не только произведенной для обмена, но и пройти систему купли-продажи, т.е. обладать способностью обмениваться на другие вещи.</a:t>
            </a:r>
            <a:endParaRPr lang="ru-RU" dirty="0"/>
          </a:p>
        </p:txBody>
      </p:sp>
    </p:spTree>
    <p:extLst>
      <p:ext uri="{BB962C8B-B14F-4D97-AF65-F5344CB8AC3E}">
        <p14:creationId xmlns:p14="http://schemas.microsoft.com/office/powerpoint/2010/main" val="594697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3F41C9-26F9-8910-1A53-667C852F5F80}"/>
              </a:ext>
            </a:extLst>
          </p:cNvPr>
          <p:cNvSpPr>
            <a:spLocks noGrp="1"/>
          </p:cNvSpPr>
          <p:nvPr>
            <p:ph type="title"/>
          </p:nvPr>
        </p:nvSpPr>
        <p:spPr/>
        <p:txBody>
          <a:bodyPr/>
          <a:lstStyle/>
          <a:p>
            <a:pPr algn="ctr"/>
            <a:r>
              <a:rPr lang="ru-RU" dirty="0"/>
              <a:t>Общественные условия</a:t>
            </a:r>
          </a:p>
        </p:txBody>
      </p:sp>
      <p:sp>
        <p:nvSpPr>
          <p:cNvPr id="3" name="Объект 2">
            <a:extLst>
              <a:ext uri="{FF2B5EF4-FFF2-40B4-BE49-F238E27FC236}">
                <a16:creationId xmlns:a16="http://schemas.microsoft.com/office/drawing/2014/main" id="{29A7DA3C-064C-2467-589D-4FC4ADFEC910}"/>
              </a:ext>
            </a:extLst>
          </p:cNvPr>
          <p:cNvSpPr>
            <a:spLocks noGrp="1"/>
          </p:cNvSpPr>
          <p:nvPr>
            <p:ph idx="1"/>
          </p:nvPr>
        </p:nvSpPr>
        <p:spPr/>
        <p:txBody>
          <a:bodyPr/>
          <a:lstStyle/>
          <a:p>
            <a:pPr algn="just"/>
            <a:r>
              <a:rPr lang="ru-RU" b="1" i="0" dirty="0">
                <a:solidFill>
                  <a:srgbClr val="C00000"/>
                </a:solidFill>
                <a:effectLst/>
                <a:latin typeface="Arial" panose="020B0604020202020204" pitchFamily="34" charset="0"/>
              </a:rPr>
              <a:t>Товаром продукт труда </a:t>
            </a:r>
            <a:r>
              <a:rPr lang="ru-RU" b="0" i="0" dirty="0">
                <a:solidFill>
                  <a:srgbClr val="000000"/>
                </a:solidFill>
                <a:effectLst/>
                <a:latin typeface="Arial" panose="020B0604020202020204" pitchFamily="34" charset="0"/>
              </a:rPr>
              <a:t>становится лишь в определенных общественных условиях, где его товарная форма не внутреннее (природное), а </a:t>
            </a:r>
            <a:r>
              <a:rPr lang="ru-RU" b="1" i="0" dirty="0">
                <a:solidFill>
                  <a:srgbClr val="C00000"/>
                </a:solidFill>
                <a:effectLst/>
                <a:latin typeface="Arial" panose="020B0604020202020204" pitchFamily="34" charset="0"/>
              </a:rPr>
              <a:t>внешнее (общественное) свойство вещи. </a:t>
            </a:r>
          </a:p>
          <a:p>
            <a:pPr algn="just"/>
            <a:r>
              <a:rPr lang="ru-RU" b="0" i="0" dirty="0">
                <a:solidFill>
                  <a:srgbClr val="000000"/>
                </a:solidFill>
                <a:effectLst/>
                <a:latin typeface="Arial" panose="020B0604020202020204" pitchFamily="34" charset="0"/>
              </a:rPr>
              <a:t>Так, дары природы, по существу, товарами не являются, хотя и удовлетворяют различные общественные потребности. Продукты труда в натуральном хозяйстве также не являются товарами.</a:t>
            </a:r>
            <a:endParaRPr lang="ru-RU" dirty="0"/>
          </a:p>
        </p:txBody>
      </p:sp>
    </p:spTree>
    <p:extLst>
      <p:ext uri="{BB962C8B-B14F-4D97-AF65-F5344CB8AC3E}">
        <p14:creationId xmlns:p14="http://schemas.microsoft.com/office/powerpoint/2010/main" val="68820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464711-8741-6864-8C14-E587C6BEE1E7}"/>
              </a:ext>
            </a:extLst>
          </p:cNvPr>
          <p:cNvSpPr>
            <a:spLocks noGrp="1"/>
          </p:cNvSpPr>
          <p:nvPr>
            <p:ph type="title"/>
          </p:nvPr>
        </p:nvSpPr>
        <p:spPr/>
        <p:txBody>
          <a:bodyPr/>
          <a:lstStyle/>
          <a:p>
            <a:pPr algn="ctr"/>
            <a:r>
              <a:rPr lang="ru-RU" dirty="0"/>
              <a:t>Товар и рынок</a:t>
            </a:r>
          </a:p>
        </p:txBody>
      </p:sp>
      <p:sp>
        <p:nvSpPr>
          <p:cNvPr id="3" name="Объект 2">
            <a:extLst>
              <a:ext uri="{FF2B5EF4-FFF2-40B4-BE49-F238E27FC236}">
                <a16:creationId xmlns:a16="http://schemas.microsoft.com/office/drawing/2014/main" id="{D87D3E21-AD3C-BD31-DBB1-455EF6F6EECA}"/>
              </a:ext>
            </a:extLst>
          </p:cNvPr>
          <p:cNvSpPr>
            <a:spLocks noGrp="1"/>
          </p:cNvSpPr>
          <p:nvPr>
            <p:ph idx="1"/>
          </p:nvPr>
        </p:nvSpPr>
        <p:spPr/>
        <p:txBody>
          <a:bodyPr/>
          <a:lstStyle/>
          <a:p>
            <a:pPr marL="0" indent="0" algn="just">
              <a:buNone/>
            </a:pPr>
            <a:r>
              <a:rPr lang="ru-RU" b="0" i="0" dirty="0">
                <a:solidFill>
                  <a:srgbClr val="000000"/>
                </a:solidFill>
                <a:effectLst/>
                <a:latin typeface="Arial" panose="020B0604020202020204" pitchFamily="34" charset="0"/>
              </a:rPr>
              <a:t>Товары – такие продукты труда, которые поступают в общественное потребление через рынок, т.е. пройдя определенную систему производственных отношений – товарных (или товарно-денежных).</a:t>
            </a:r>
          </a:p>
          <a:p>
            <a:pPr marL="0" indent="0" algn="just">
              <a:buNone/>
            </a:pPr>
            <a:r>
              <a:rPr lang="ru-RU" b="0" i="0" dirty="0">
                <a:solidFill>
                  <a:srgbClr val="000000"/>
                </a:solidFill>
                <a:effectLst/>
                <a:latin typeface="Arial" panose="020B0604020202020204" pitchFamily="34" charset="0"/>
              </a:rPr>
              <a:t>Товар – созданная трудом общественная полезность, предназначенная для эквивалентного обмена на рынке на другой товар.</a:t>
            </a:r>
          </a:p>
          <a:p>
            <a:endParaRPr lang="ru-RU" dirty="0"/>
          </a:p>
        </p:txBody>
      </p:sp>
    </p:spTree>
    <p:extLst>
      <p:ext uri="{BB962C8B-B14F-4D97-AF65-F5344CB8AC3E}">
        <p14:creationId xmlns:p14="http://schemas.microsoft.com/office/powerpoint/2010/main" val="132840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D65E9E-5B8B-B911-7C17-CB30B03BB28C}"/>
              </a:ext>
            </a:extLst>
          </p:cNvPr>
          <p:cNvSpPr>
            <a:spLocks noGrp="1"/>
          </p:cNvSpPr>
          <p:nvPr>
            <p:ph type="title"/>
          </p:nvPr>
        </p:nvSpPr>
        <p:spPr/>
        <p:txBody>
          <a:bodyPr/>
          <a:lstStyle/>
          <a:p>
            <a:pPr algn="ctr"/>
            <a:r>
              <a:rPr lang="ru-RU" dirty="0"/>
              <a:t>Два свойства товара</a:t>
            </a:r>
          </a:p>
        </p:txBody>
      </p:sp>
      <p:sp>
        <p:nvSpPr>
          <p:cNvPr id="3" name="Объект 2">
            <a:extLst>
              <a:ext uri="{FF2B5EF4-FFF2-40B4-BE49-F238E27FC236}">
                <a16:creationId xmlns:a16="http://schemas.microsoft.com/office/drawing/2014/main" id="{A62A652C-0D5A-0150-726D-44A1E4636FB2}"/>
              </a:ext>
            </a:extLst>
          </p:cNvPr>
          <p:cNvSpPr>
            <a:spLocks noGrp="1"/>
          </p:cNvSpPr>
          <p:nvPr>
            <p:ph idx="1"/>
          </p:nvPr>
        </p:nvSpPr>
        <p:spPr/>
        <p:txBody>
          <a:bodyPr>
            <a:normAutofit fontScale="85000" lnSpcReduction="10000"/>
          </a:bodyPr>
          <a:lstStyle/>
          <a:p>
            <a:pPr algn="just"/>
            <a:r>
              <a:rPr lang="ru-RU" b="0" i="0" dirty="0">
                <a:solidFill>
                  <a:srgbClr val="000000"/>
                </a:solidFill>
                <a:effectLst/>
                <a:latin typeface="Arial" panose="020B0604020202020204" pitchFamily="34" charset="0"/>
              </a:rPr>
              <a:t>Любой продукт труда представляет собой единство двух сторон. Являясь </a:t>
            </a:r>
            <a:r>
              <a:rPr lang="ru-RU" b="1" i="0" dirty="0">
                <a:solidFill>
                  <a:srgbClr val="C00000"/>
                </a:solidFill>
                <a:effectLst/>
                <a:latin typeface="Arial" panose="020B0604020202020204" pitchFamily="34" charset="0"/>
              </a:rPr>
              <a:t>материальным выражением затрат труда</a:t>
            </a:r>
            <a:r>
              <a:rPr lang="ru-RU" b="0" i="0" dirty="0">
                <a:solidFill>
                  <a:srgbClr val="000000"/>
                </a:solidFill>
                <a:effectLst/>
                <a:latin typeface="Arial" panose="020B0604020202020204" pitchFamily="34" charset="0"/>
              </a:rPr>
              <a:t>, он в то же время обладает определенными </a:t>
            </a:r>
            <a:r>
              <a:rPr lang="ru-RU" b="1" i="0" dirty="0">
                <a:solidFill>
                  <a:srgbClr val="C00000"/>
                </a:solidFill>
                <a:effectLst/>
                <a:latin typeface="Arial" panose="020B0604020202020204" pitchFamily="34" charset="0"/>
              </a:rPr>
              <a:t>потребительскими общественно-полезными свойствами</a:t>
            </a:r>
            <a:r>
              <a:rPr lang="ru-RU" b="0" i="0" dirty="0">
                <a:solidFill>
                  <a:srgbClr val="000000"/>
                </a:solidFill>
                <a:effectLst/>
                <a:latin typeface="Arial" panose="020B0604020202020204" pitchFamily="34" charset="0"/>
              </a:rPr>
              <a:t>. При превращении вещи в товар эти два свойства продукта трансформируются в свойства товара. </a:t>
            </a:r>
            <a:endParaRPr lang="ru-RU" b="0" i="0" dirty="0" smtClean="0">
              <a:solidFill>
                <a:srgbClr val="000000"/>
              </a:solidFill>
              <a:effectLst/>
              <a:latin typeface="Arial" panose="020B0604020202020204" pitchFamily="34" charset="0"/>
            </a:endParaRPr>
          </a:p>
          <a:p>
            <a:pPr algn="just"/>
            <a:r>
              <a:rPr lang="ru-RU" b="0" i="0" dirty="0" smtClean="0">
                <a:solidFill>
                  <a:srgbClr val="000000"/>
                </a:solidFill>
                <a:effectLst/>
                <a:latin typeface="Arial" panose="020B0604020202020204" pitchFamily="34" charset="0"/>
              </a:rPr>
              <a:t>Потребительские </a:t>
            </a:r>
            <a:r>
              <a:rPr lang="ru-RU" b="0" i="0" dirty="0">
                <a:solidFill>
                  <a:srgbClr val="000000"/>
                </a:solidFill>
                <a:effectLst/>
                <a:latin typeface="Arial" panose="020B0604020202020204" pitchFamily="34" charset="0"/>
              </a:rPr>
              <a:t>свойства, те полезность вещи принимает форму потребительской стоимости товара. Но это происходит в том случае, если акт обмена состоялся. В противном случае ее потребительские свойства не отвечают общественным потребностям и она не может превратиться в товар. Потребительная стоимость товара проявляется лишь в пользовании им или потреблении. Значение потребительной стоимости как полезности вещи для характеристики товара заключается в том, что она как общественный продукт является носителем меновой стоимости.</a:t>
            </a:r>
            <a:endParaRPr lang="ru-RU" dirty="0"/>
          </a:p>
        </p:txBody>
      </p:sp>
    </p:spTree>
    <p:extLst>
      <p:ext uri="{BB962C8B-B14F-4D97-AF65-F5344CB8AC3E}">
        <p14:creationId xmlns:p14="http://schemas.microsoft.com/office/powerpoint/2010/main" val="336250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A58ED7-19C7-2EC6-129C-C348741007EB}"/>
              </a:ext>
            </a:extLst>
          </p:cNvPr>
          <p:cNvSpPr>
            <a:spLocks noGrp="1"/>
          </p:cNvSpPr>
          <p:nvPr>
            <p:ph type="title"/>
          </p:nvPr>
        </p:nvSpPr>
        <p:spPr/>
        <p:txBody>
          <a:bodyPr/>
          <a:lstStyle/>
          <a:p>
            <a:pPr algn="ctr"/>
            <a:r>
              <a:rPr lang="ru-RU" dirty="0"/>
              <a:t>Два свойства товара</a:t>
            </a:r>
          </a:p>
        </p:txBody>
      </p:sp>
      <p:sp>
        <p:nvSpPr>
          <p:cNvPr id="3" name="Объект 2">
            <a:extLst>
              <a:ext uri="{FF2B5EF4-FFF2-40B4-BE49-F238E27FC236}">
                <a16:creationId xmlns:a16="http://schemas.microsoft.com/office/drawing/2014/main" id="{338CD5B1-B723-7FF0-4B73-466C32C2DF97}"/>
              </a:ext>
            </a:extLst>
          </p:cNvPr>
          <p:cNvSpPr>
            <a:spLocks noGrp="1"/>
          </p:cNvSpPr>
          <p:nvPr>
            <p:ph sz="half" idx="1"/>
          </p:nvPr>
        </p:nvSpPr>
        <p:spPr/>
        <p:txBody>
          <a:bodyPr>
            <a:normAutofit fontScale="77500" lnSpcReduction="20000"/>
          </a:bodyPr>
          <a:lstStyle/>
          <a:p>
            <a:pPr marL="514350" indent="-514350">
              <a:buFont typeface="+mj-lt"/>
              <a:buAutoNum type="arabicPeriod"/>
            </a:pPr>
            <a:r>
              <a:rPr lang="ru-RU" dirty="0"/>
              <a:t>Меновая стоимость</a:t>
            </a:r>
          </a:p>
          <a:p>
            <a:pPr marL="514350" indent="-514350">
              <a:buFont typeface="+mj-lt"/>
              <a:buAutoNum type="arabicPeriod"/>
            </a:pPr>
            <a:r>
              <a:rPr lang="ru-RU" dirty="0"/>
              <a:t>Потребительная стоимость</a:t>
            </a:r>
          </a:p>
        </p:txBody>
      </p:sp>
      <p:sp>
        <p:nvSpPr>
          <p:cNvPr id="4" name="Объект 3">
            <a:extLst>
              <a:ext uri="{FF2B5EF4-FFF2-40B4-BE49-F238E27FC236}">
                <a16:creationId xmlns:a16="http://schemas.microsoft.com/office/drawing/2014/main" id="{43012516-5E02-93D1-28A6-A5502BAA2778}"/>
              </a:ext>
            </a:extLst>
          </p:cNvPr>
          <p:cNvSpPr>
            <a:spLocks noGrp="1"/>
          </p:cNvSpPr>
          <p:nvPr>
            <p:ph sz="half" idx="2"/>
          </p:nvPr>
        </p:nvSpPr>
        <p:spPr/>
        <p:txBody>
          <a:bodyPr>
            <a:normAutofit fontScale="77500" lnSpcReduction="20000"/>
          </a:bodyPr>
          <a:lstStyle/>
          <a:p>
            <a:pPr algn="just"/>
            <a:r>
              <a:rPr lang="ru-RU" b="0" i="0" dirty="0">
                <a:solidFill>
                  <a:srgbClr val="000000"/>
                </a:solidFill>
                <a:effectLst/>
                <a:latin typeface="Arial" panose="020B0604020202020204" pitchFamily="34" charset="0"/>
              </a:rPr>
              <a:t>потребительные стоимости всех товаров настолько различны, что между ними нет ничего общего, что могло бы служить мерилом их сравнения. Меновые стоимости товаров необходимо свести к чему-то общему для них. </a:t>
            </a:r>
            <a:r>
              <a:rPr lang="ru-RU" b="1" i="0" dirty="0">
                <a:solidFill>
                  <a:srgbClr val="C00000"/>
                </a:solidFill>
                <a:effectLst/>
                <a:latin typeface="Arial" panose="020B0604020202020204" pitchFamily="34" charset="0"/>
              </a:rPr>
              <a:t>Этим общим свойством всех товаров является общественный труд, затраченный на их производство</a:t>
            </a:r>
            <a:r>
              <a:rPr lang="ru-RU" b="0" i="0" dirty="0">
                <a:solidFill>
                  <a:srgbClr val="000000"/>
                </a:solidFill>
                <a:effectLst/>
                <a:latin typeface="Arial" panose="020B0604020202020204" pitchFamily="34" charset="0"/>
              </a:rPr>
              <a:t>. Он делает все товары однородными результатами труда и как таковой является кристаллизатором «общей всем им общественной субстанции» - стоимости, выражающей не естественное, а общественное свойство вещи.</a:t>
            </a:r>
            <a:endParaRPr lang="ru-RU" dirty="0"/>
          </a:p>
        </p:txBody>
      </p:sp>
    </p:spTree>
    <p:extLst>
      <p:ext uri="{BB962C8B-B14F-4D97-AF65-F5344CB8AC3E}">
        <p14:creationId xmlns:p14="http://schemas.microsoft.com/office/powerpoint/2010/main" val="402901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161F73-F21A-7770-1198-DEF85BF8C51D}"/>
              </a:ext>
            </a:extLst>
          </p:cNvPr>
          <p:cNvSpPr>
            <a:spLocks noGrp="1"/>
          </p:cNvSpPr>
          <p:nvPr>
            <p:ph type="title"/>
          </p:nvPr>
        </p:nvSpPr>
        <p:spPr/>
        <p:txBody>
          <a:bodyPr>
            <a:noAutofit/>
          </a:bodyPr>
          <a:lstStyle/>
          <a:p>
            <a:pPr algn="ctr"/>
            <a:r>
              <a:rPr lang="ru-RU" sz="2800" b="0" i="0" dirty="0">
                <a:solidFill>
                  <a:srgbClr val="000000"/>
                </a:solidFill>
                <a:effectLst/>
                <a:latin typeface="Arial" panose="020B0604020202020204" pitchFamily="34" charset="0"/>
              </a:rPr>
              <a:t>Итак, товар двойственен. Он выступает как противоречивое единство потребительной стоимости и стоимости. Это противоречие товара обусловлено </a:t>
            </a:r>
            <a:r>
              <a:rPr lang="ru-RU" sz="2800" b="1" i="0" dirty="0">
                <a:solidFill>
                  <a:srgbClr val="C00000"/>
                </a:solidFill>
                <a:effectLst/>
                <a:latin typeface="Arial" panose="020B0604020202020204" pitchFamily="34" charset="0"/>
              </a:rPr>
              <a:t>двойственным характером труда</a:t>
            </a:r>
            <a:r>
              <a:rPr lang="ru-RU" sz="2800" b="1" i="0" dirty="0" smtClean="0">
                <a:solidFill>
                  <a:srgbClr val="C00000"/>
                </a:solidFill>
                <a:effectLst/>
                <a:latin typeface="Arial" panose="020B0604020202020204" pitchFamily="34" charset="0"/>
              </a:rPr>
              <a:t>, воплощенного </a:t>
            </a:r>
            <a:r>
              <a:rPr lang="ru-RU" sz="2800" b="1" i="0" dirty="0">
                <a:solidFill>
                  <a:srgbClr val="C00000"/>
                </a:solidFill>
                <a:effectLst/>
                <a:latin typeface="Arial" panose="020B0604020202020204" pitchFamily="34" charset="0"/>
              </a:rPr>
              <a:t>в нем. </a:t>
            </a:r>
            <a:endParaRPr lang="ru-RU" sz="2800" b="1" dirty="0">
              <a:solidFill>
                <a:srgbClr val="C00000"/>
              </a:solidFill>
            </a:endParaRPr>
          </a:p>
        </p:txBody>
      </p:sp>
      <p:sp>
        <p:nvSpPr>
          <p:cNvPr id="3" name="Объект 2">
            <a:extLst>
              <a:ext uri="{FF2B5EF4-FFF2-40B4-BE49-F238E27FC236}">
                <a16:creationId xmlns:a16="http://schemas.microsoft.com/office/drawing/2014/main" id="{24782D3B-6B17-8FE9-BC4B-3AD36FF28F15}"/>
              </a:ext>
            </a:extLst>
          </p:cNvPr>
          <p:cNvSpPr>
            <a:spLocks noGrp="1"/>
          </p:cNvSpPr>
          <p:nvPr>
            <p:ph sz="half" idx="1"/>
          </p:nvPr>
        </p:nvSpPr>
        <p:spPr/>
        <p:txBody>
          <a:bodyPr>
            <a:noAutofit/>
          </a:bodyPr>
          <a:lstStyle/>
          <a:p>
            <a:pPr algn="just"/>
            <a:r>
              <a:rPr lang="ru-RU" sz="2000" b="0" i="0" dirty="0">
                <a:solidFill>
                  <a:srgbClr val="000000"/>
                </a:solidFill>
                <a:effectLst/>
                <a:latin typeface="Arial" panose="020B0604020202020204" pitchFamily="34" charset="0"/>
              </a:rPr>
              <a:t>Всякий общественно полезный труд выступает одновременно и как </a:t>
            </a:r>
            <a:r>
              <a:rPr lang="ru-RU" sz="2000" b="1" i="0" u="sng" dirty="0">
                <a:solidFill>
                  <a:srgbClr val="002060"/>
                </a:solidFill>
                <a:effectLst/>
                <a:latin typeface="Arial" panose="020B0604020202020204" pitchFamily="34" charset="0"/>
              </a:rPr>
              <a:t>конкретный и как абстрактный труд</a:t>
            </a:r>
            <a:r>
              <a:rPr lang="ru-RU" sz="2000" b="0" i="0" dirty="0">
                <a:solidFill>
                  <a:srgbClr val="000000"/>
                </a:solidFill>
                <a:effectLst/>
                <a:latin typeface="Arial" panose="020B0604020202020204" pitchFamily="34" charset="0"/>
              </a:rPr>
              <a:t>. Разделение труда и его специализация привели к возникновению множества различных видов труда, характеризующихся конкретными орудиями и предметами трудами, профессиональным умением работника; его результатом является совершенно определенный продукт, т.е. конкретная потребительная стоимость. С этой точки </a:t>
            </a:r>
            <a:r>
              <a:rPr lang="ru-RU" sz="2000" b="1" i="0" dirty="0">
                <a:solidFill>
                  <a:srgbClr val="C00000"/>
                </a:solidFill>
                <a:effectLst/>
                <a:latin typeface="Arial" panose="020B0604020202020204" pitchFamily="34" charset="0"/>
              </a:rPr>
              <a:t>зрения труд каждого производителя выступает как конкретный труд, т.е. труд конкретного специалиста.</a:t>
            </a:r>
            <a:endParaRPr lang="ru-RU" sz="2000" b="1" dirty="0">
              <a:solidFill>
                <a:srgbClr val="C00000"/>
              </a:solidFill>
            </a:endParaRPr>
          </a:p>
        </p:txBody>
      </p:sp>
      <p:sp>
        <p:nvSpPr>
          <p:cNvPr id="4" name="Объект 3">
            <a:extLst>
              <a:ext uri="{FF2B5EF4-FFF2-40B4-BE49-F238E27FC236}">
                <a16:creationId xmlns:a16="http://schemas.microsoft.com/office/drawing/2014/main" id="{0FDB9624-B5BD-3AB8-70ED-A8D4CB811FC7}"/>
              </a:ext>
            </a:extLst>
          </p:cNvPr>
          <p:cNvSpPr>
            <a:spLocks noGrp="1"/>
          </p:cNvSpPr>
          <p:nvPr>
            <p:ph sz="half" idx="2"/>
          </p:nvPr>
        </p:nvSpPr>
        <p:spPr/>
        <p:txBody>
          <a:bodyPr>
            <a:normAutofit fontScale="62500" lnSpcReduction="20000"/>
          </a:bodyPr>
          <a:lstStyle/>
          <a:p>
            <a:pPr algn="just"/>
            <a:r>
              <a:rPr lang="ru-RU" b="0" i="0" dirty="0">
                <a:solidFill>
                  <a:srgbClr val="000000"/>
                </a:solidFill>
                <a:effectLst/>
                <a:latin typeface="Arial" panose="020B0604020202020204" pitchFamily="34" charset="0"/>
              </a:rPr>
              <a:t>Однако, независимо от конкретной направленности труда, он всегда есть затрата человеческой энергии, в физиологическом смысле этого слова, т.е. труд абстрактный, «одинаковый общественный труд, который поэтому может быть представлен во всех потребительных стоимостях…» [47, c.132]. </a:t>
            </a:r>
          </a:p>
          <a:p>
            <a:pPr algn="just"/>
            <a:r>
              <a:rPr lang="ru-RU" b="1" i="0" dirty="0">
                <a:solidFill>
                  <a:srgbClr val="C00000"/>
                </a:solidFill>
                <a:effectLst/>
                <a:latin typeface="Arial" panose="020B0604020202020204" pitchFamily="34" charset="0"/>
              </a:rPr>
              <a:t>Это не два вида труда, </a:t>
            </a:r>
            <a:r>
              <a:rPr lang="ru-RU" b="1" i="0" u="sng" dirty="0">
                <a:solidFill>
                  <a:srgbClr val="002060"/>
                </a:solidFill>
                <a:effectLst/>
                <a:latin typeface="Arial" panose="020B0604020202020204" pitchFamily="34" charset="0"/>
              </a:rPr>
              <a:t>а две стороны одного и того же общественного труда</a:t>
            </a:r>
            <a:r>
              <a:rPr lang="ru-RU" b="1" i="0" dirty="0">
                <a:solidFill>
                  <a:srgbClr val="C00000"/>
                </a:solidFill>
                <a:effectLst/>
                <a:latin typeface="Arial" panose="020B0604020202020204" pitchFamily="34" charset="0"/>
              </a:rPr>
              <a:t>, всякий труд, есть, с одной стороны, расходование человеческой рабочей силы в особой целесообразной форме, и в этом своем качестве конкретного полезного труда он создает потребительные стоимости»</a:t>
            </a:r>
            <a:r>
              <a:rPr lang="ru-RU" b="0" i="0" dirty="0">
                <a:solidFill>
                  <a:srgbClr val="000000"/>
                </a:solidFill>
                <a:effectLst/>
                <a:latin typeface="Arial" panose="020B0604020202020204" pitchFamily="34" charset="0"/>
              </a:rPr>
              <a:t>. [47, c.55]. Это противоречивое единство свойств труда выражает специфическую общественную форму труда в условиях товарного производства.</a:t>
            </a:r>
            <a:endParaRPr lang="ru-RU" dirty="0"/>
          </a:p>
        </p:txBody>
      </p:sp>
    </p:spTree>
    <p:extLst>
      <p:ext uri="{BB962C8B-B14F-4D97-AF65-F5344CB8AC3E}">
        <p14:creationId xmlns:p14="http://schemas.microsoft.com/office/powerpoint/2010/main" val="65600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CCA1C24-5A3D-E2CE-D39C-D0E04B1A91E2}"/>
              </a:ext>
            </a:extLst>
          </p:cNvPr>
          <p:cNvSpPr>
            <a:spLocks noGrp="1"/>
          </p:cNvSpPr>
          <p:nvPr>
            <p:ph idx="4294967295"/>
          </p:nvPr>
        </p:nvSpPr>
        <p:spPr>
          <a:xfrm>
            <a:off x="0" y="1825625"/>
            <a:ext cx="10515600" cy="4351338"/>
          </a:xfrm>
        </p:spPr>
        <p:txBody>
          <a:bodyPr>
            <a:normAutofit/>
          </a:bodyPr>
          <a:lstStyle/>
          <a:p>
            <a:pPr marL="0" indent="0" algn="ctr">
              <a:buNone/>
            </a:pPr>
            <a:r>
              <a:rPr lang="ru-RU" sz="8000" dirty="0"/>
              <a:t>3.</a:t>
            </a:r>
          </a:p>
        </p:txBody>
      </p:sp>
    </p:spTree>
    <p:extLst>
      <p:ext uri="{BB962C8B-B14F-4D97-AF65-F5344CB8AC3E}">
        <p14:creationId xmlns:p14="http://schemas.microsoft.com/office/powerpoint/2010/main" val="254408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Деньги</a:t>
            </a:r>
          </a:p>
        </p:txBody>
      </p:sp>
      <p:sp>
        <p:nvSpPr>
          <p:cNvPr id="3" name="Содержимое 2"/>
          <p:cNvSpPr>
            <a:spLocks noGrp="1"/>
          </p:cNvSpPr>
          <p:nvPr>
            <p:ph idx="1"/>
          </p:nvPr>
        </p:nvSpPr>
        <p:spPr/>
        <p:txBody>
          <a:bodyPr/>
          <a:lstStyle/>
          <a:p>
            <a:pPr algn="ctr">
              <a:buNone/>
            </a:pPr>
            <a:r>
              <a:rPr lang="ru-RU" dirty="0"/>
              <a:t>- всеобщий эквивалент товарной массы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92D2AF-B437-F074-D55A-C8C8AEB60624}"/>
              </a:ext>
            </a:extLst>
          </p:cNvPr>
          <p:cNvSpPr>
            <a:spLocks noGrp="1"/>
          </p:cNvSpPr>
          <p:nvPr>
            <p:ph type="title"/>
          </p:nvPr>
        </p:nvSpPr>
        <p:spPr/>
        <p:txBody>
          <a:bodyPr/>
          <a:lstStyle/>
          <a:p>
            <a:pPr algn="ctr"/>
            <a:r>
              <a:rPr lang="ru-RU" b="1" dirty="0"/>
              <a:t>Лекция 1</a:t>
            </a:r>
            <a:r>
              <a:rPr lang="ru-RU" dirty="0"/>
              <a:t/>
            </a:r>
            <a:br>
              <a:rPr lang="ru-RU" dirty="0"/>
            </a:br>
            <a:r>
              <a:rPr lang="ru-RU" dirty="0"/>
              <a:t>Вопросы</a:t>
            </a:r>
          </a:p>
        </p:txBody>
      </p:sp>
      <p:sp>
        <p:nvSpPr>
          <p:cNvPr id="3" name="Объект 2">
            <a:extLst>
              <a:ext uri="{FF2B5EF4-FFF2-40B4-BE49-F238E27FC236}">
                <a16:creationId xmlns:a16="http://schemas.microsoft.com/office/drawing/2014/main" id="{3BA4134A-09FE-3E99-3885-C3121E88A365}"/>
              </a:ext>
            </a:extLst>
          </p:cNvPr>
          <p:cNvSpPr>
            <a:spLocks noGrp="1"/>
          </p:cNvSpPr>
          <p:nvPr>
            <p:ph idx="1"/>
          </p:nvPr>
        </p:nvSpPr>
        <p:spPr/>
        <p:txBody>
          <a:bodyPr>
            <a:normAutofit/>
          </a:bodyPr>
          <a:lstStyle/>
          <a:p>
            <a:pPr marL="514350" indent="-514350" algn="just">
              <a:buFont typeface="+mj-lt"/>
              <a:buAutoNum type="arabicPeriod"/>
            </a:pPr>
            <a:r>
              <a:rPr lang="ru-RU" dirty="0"/>
              <a:t>Производство, распределение, обмен, потребление. </a:t>
            </a:r>
          </a:p>
          <a:p>
            <a:pPr marL="514350" indent="-514350" algn="just">
              <a:buFont typeface="+mj-lt"/>
              <a:buAutoNum type="arabicPeriod"/>
            </a:pPr>
            <a:r>
              <a:rPr lang="ru-RU" dirty="0"/>
              <a:t>Теории товара, стоимости, двойственного характера труда</a:t>
            </a:r>
          </a:p>
          <a:p>
            <a:pPr marL="514350" indent="-514350" algn="just">
              <a:buFont typeface="+mj-lt"/>
              <a:buAutoNum type="arabicPeriod"/>
            </a:pPr>
            <a:r>
              <a:rPr lang="ru-RU" dirty="0"/>
              <a:t>Деньги и их функции, капитал, прибавочная стоимость, заработная плата, прибыль, цена. </a:t>
            </a:r>
          </a:p>
          <a:p>
            <a:pPr marL="514350" indent="-514350" algn="just">
              <a:buFont typeface="+mj-lt"/>
              <a:buAutoNum type="arabicPeriod"/>
            </a:pPr>
            <a:r>
              <a:rPr lang="ru-RU" dirty="0"/>
              <a:t>Кругооборот и оборот капитала. Воспроизводство. </a:t>
            </a:r>
          </a:p>
          <a:p>
            <a:pPr marL="514350" indent="-514350">
              <a:buFont typeface="+mj-lt"/>
              <a:buAutoNum type="arabicPeriod"/>
            </a:pPr>
            <a:endParaRPr lang="ru-RU" dirty="0"/>
          </a:p>
        </p:txBody>
      </p:sp>
    </p:spTree>
    <p:extLst>
      <p:ext uri="{BB962C8B-B14F-4D97-AF65-F5344CB8AC3E}">
        <p14:creationId xmlns:p14="http://schemas.microsoft.com/office/powerpoint/2010/main" val="938785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ДЕНЬГИ</a:t>
            </a:r>
          </a:p>
        </p:txBody>
      </p:sp>
      <p:sp>
        <p:nvSpPr>
          <p:cNvPr id="3" name="Содержимое 2"/>
          <p:cNvSpPr>
            <a:spLocks noGrp="1"/>
          </p:cNvSpPr>
          <p:nvPr>
            <p:ph idx="1"/>
          </p:nvPr>
        </p:nvSpPr>
        <p:spPr/>
        <p:txBody>
          <a:bodyPr/>
          <a:lstStyle/>
          <a:p>
            <a:pPr algn="just">
              <a:buNone/>
            </a:pPr>
            <a:r>
              <a:rPr lang="ru-RU" dirty="0"/>
              <a:t>- СРЕДСТВО ОПЛАТЫ ТОВАРОВ И УСЛУГ, СРЕДСТВО ИЗМЕРЕНИЯ СТОИМОСТИ, А ТАКЖЕ  СРЕДСТВО СОХРАНЕНИЯ СТОИМОСТИ</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Функции денег</a:t>
            </a:r>
          </a:p>
        </p:txBody>
      </p:sp>
      <p:sp>
        <p:nvSpPr>
          <p:cNvPr id="3" name="Содержимое 2"/>
          <p:cNvSpPr>
            <a:spLocks noGrp="1"/>
          </p:cNvSpPr>
          <p:nvPr>
            <p:ph idx="1"/>
          </p:nvPr>
        </p:nvSpPr>
        <p:spPr/>
        <p:txBody>
          <a:bodyPr/>
          <a:lstStyle/>
          <a:p>
            <a:pPr marL="550926" indent="-514350">
              <a:buFont typeface="+mj-lt"/>
              <a:buAutoNum type="arabicPeriod"/>
            </a:pPr>
            <a:r>
              <a:rPr lang="ru-RU" dirty="0"/>
              <a:t>Средство обращения</a:t>
            </a:r>
          </a:p>
          <a:p>
            <a:pPr marL="550926" indent="-514350">
              <a:buFont typeface="+mj-lt"/>
              <a:buAutoNum type="arabicPeriod"/>
            </a:pPr>
            <a:r>
              <a:rPr lang="ru-RU" dirty="0"/>
              <a:t>Мера стоимости</a:t>
            </a:r>
          </a:p>
          <a:p>
            <a:pPr marL="550926" indent="-514350">
              <a:buFont typeface="+mj-lt"/>
              <a:buAutoNum type="arabicPeriod"/>
            </a:pPr>
            <a:r>
              <a:rPr lang="ru-RU" dirty="0"/>
              <a:t>Средство накопления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По К.Марксу</a:t>
            </a:r>
          </a:p>
        </p:txBody>
      </p:sp>
      <p:sp>
        <p:nvSpPr>
          <p:cNvPr id="3" name="Содержимое 2"/>
          <p:cNvSpPr>
            <a:spLocks noGrp="1"/>
          </p:cNvSpPr>
          <p:nvPr>
            <p:ph idx="1"/>
          </p:nvPr>
        </p:nvSpPr>
        <p:spPr/>
        <p:txBody>
          <a:bodyPr/>
          <a:lstStyle/>
          <a:p>
            <a:pPr marL="550926" indent="-514350">
              <a:buFont typeface="+mj-lt"/>
              <a:buAutoNum type="arabicPeriod"/>
            </a:pPr>
            <a:r>
              <a:rPr lang="ru-RU" dirty="0"/>
              <a:t>Мера стоимости</a:t>
            </a:r>
          </a:p>
          <a:p>
            <a:pPr marL="550926" indent="-514350">
              <a:buFont typeface="+mj-lt"/>
              <a:buAutoNum type="arabicPeriod"/>
            </a:pPr>
            <a:r>
              <a:rPr lang="ru-RU" dirty="0"/>
              <a:t>Средство обращения (Д-Т)</a:t>
            </a:r>
          </a:p>
          <a:p>
            <a:pPr marL="550926" indent="-514350">
              <a:buFont typeface="+mj-lt"/>
              <a:buAutoNum type="arabicPeriod"/>
            </a:pPr>
            <a:r>
              <a:rPr lang="ru-RU" dirty="0"/>
              <a:t>Средство платежа</a:t>
            </a:r>
          </a:p>
          <a:p>
            <a:pPr marL="550926" indent="-514350">
              <a:buFont typeface="+mj-lt"/>
              <a:buAutoNum type="arabicPeriod"/>
            </a:pPr>
            <a:r>
              <a:rPr lang="ru-RU" dirty="0"/>
              <a:t>Средство накопления</a:t>
            </a:r>
          </a:p>
          <a:p>
            <a:pPr marL="550926" indent="-514350">
              <a:buFont typeface="+mj-lt"/>
              <a:buAutoNum type="arabicPeriod"/>
            </a:pPr>
            <a:r>
              <a:rPr lang="ru-RU" dirty="0"/>
              <a:t>Мировые деньги</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Функции денег</a:t>
            </a:r>
          </a:p>
        </p:txBody>
      </p:sp>
      <p:sp>
        <p:nvSpPr>
          <p:cNvPr id="6" name="Текст 5"/>
          <p:cNvSpPr>
            <a:spLocks noGrp="1"/>
          </p:cNvSpPr>
          <p:nvPr>
            <p:ph type="body" idx="1"/>
          </p:nvPr>
        </p:nvSpPr>
        <p:spPr/>
        <p:txBody>
          <a:bodyPr/>
          <a:lstStyle/>
          <a:p>
            <a:r>
              <a:rPr lang="ru-RU" dirty="0"/>
              <a:t>По </a:t>
            </a:r>
            <a:r>
              <a:rPr lang="en-US" dirty="0"/>
              <a:t>economics</a:t>
            </a:r>
            <a:endParaRPr lang="ru-RU" dirty="0"/>
          </a:p>
        </p:txBody>
      </p:sp>
      <p:sp>
        <p:nvSpPr>
          <p:cNvPr id="3" name="Объект 2"/>
          <p:cNvSpPr>
            <a:spLocks noGrp="1"/>
          </p:cNvSpPr>
          <p:nvPr>
            <p:ph sz="half" idx="2"/>
          </p:nvPr>
        </p:nvSpPr>
        <p:spPr/>
        <p:txBody>
          <a:bodyPr/>
          <a:lstStyle/>
          <a:p>
            <a:pPr marL="550926" indent="-514350">
              <a:buFont typeface="+mj-lt"/>
              <a:buAutoNum type="arabicPeriod"/>
            </a:pPr>
            <a:r>
              <a:rPr lang="ru-RU" dirty="0"/>
              <a:t>Средство обращения</a:t>
            </a:r>
          </a:p>
          <a:p>
            <a:pPr marL="550926" indent="-514350">
              <a:buFont typeface="+mj-lt"/>
              <a:buAutoNum type="arabicPeriod"/>
            </a:pPr>
            <a:r>
              <a:rPr lang="ru-RU" dirty="0"/>
              <a:t>Мера стоимости</a:t>
            </a:r>
          </a:p>
          <a:p>
            <a:pPr marL="550926" indent="-514350">
              <a:buFont typeface="+mj-lt"/>
              <a:buAutoNum type="arabicPeriod"/>
            </a:pPr>
            <a:r>
              <a:rPr lang="ru-RU" dirty="0"/>
              <a:t>Средство накопления</a:t>
            </a:r>
          </a:p>
          <a:p>
            <a:endParaRPr lang="ru-RU" dirty="0"/>
          </a:p>
        </p:txBody>
      </p:sp>
      <p:sp>
        <p:nvSpPr>
          <p:cNvPr id="7" name="Текст 6"/>
          <p:cNvSpPr>
            <a:spLocks noGrp="1"/>
          </p:cNvSpPr>
          <p:nvPr>
            <p:ph type="body" sz="quarter" idx="3"/>
          </p:nvPr>
        </p:nvSpPr>
        <p:spPr/>
        <p:txBody>
          <a:bodyPr/>
          <a:lstStyle/>
          <a:p>
            <a:r>
              <a:rPr lang="ru-RU" dirty="0"/>
              <a:t>По К</a:t>
            </a:r>
            <a:r>
              <a:rPr lang="ru-RU" dirty="0" smtClean="0"/>
              <a:t>. Марксу</a:t>
            </a:r>
            <a:endParaRPr lang="ru-RU" dirty="0"/>
          </a:p>
        </p:txBody>
      </p:sp>
      <p:sp>
        <p:nvSpPr>
          <p:cNvPr id="4" name="Объект 3"/>
          <p:cNvSpPr>
            <a:spLocks noGrp="1"/>
          </p:cNvSpPr>
          <p:nvPr>
            <p:ph sz="quarter" idx="4"/>
          </p:nvPr>
        </p:nvSpPr>
        <p:spPr/>
        <p:txBody>
          <a:bodyPr/>
          <a:lstStyle/>
          <a:p>
            <a:pPr marL="550926" indent="-514350">
              <a:buFont typeface="+mj-lt"/>
              <a:buAutoNum type="arabicPeriod"/>
            </a:pPr>
            <a:r>
              <a:rPr lang="ru-RU" dirty="0"/>
              <a:t>Мера стоимости</a:t>
            </a:r>
          </a:p>
          <a:p>
            <a:pPr marL="550926" indent="-514350">
              <a:buFont typeface="+mj-lt"/>
              <a:buAutoNum type="arabicPeriod"/>
            </a:pPr>
            <a:r>
              <a:rPr lang="ru-RU" dirty="0"/>
              <a:t>Средство обращения (Д-Т)</a:t>
            </a:r>
          </a:p>
          <a:p>
            <a:pPr marL="550926" indent="-514350">
              <a:buFont typeface="+mj-lt"/>
              <a:buAutoNum type="arabicPeriod"/>
            </a:pPr>
            <a:r>
              <a:rPr lang="ru-RU" dirty="0"/>
              <a:t>Средство платежа</a:t>
            </a:r>
          </a:p>
          <a:p>
            <a:pPr marL="550926" indent="-514350">
              <a:buFont typeface="+mj-lt"/>
              <a:buAutoNum type="arabicPeriod"/>
            </a:pPr>
            <a:r>
              <a:rPr lang="ru-RU" dirty="0"/>
              <a:t>Средство накопления</a:t>
            </a:r>
          </a:p>
          <a:p>
            <a:pPr marL="550926" indent="-514350">
              <a:buFont typeface="+mj-lt"/>
              <a:buAutoNum type="arabicPeriod"/>
            </a:pPr>
            <a:r>
              <a:rPr lang="ru-RU" dirty="0"/>
              <a:t>Мировые деньги</a:t>
            </a:r>
          </a:p>
        </p:txBody>
      </p:sp>
    </p:spTree>
    <p:extLst>
      <p:ext uri="{BB962C8B-B14F-4D97-AF65-F5344CB8AC3E}">
        <p14:creationId xmlns:p14="http://schemas.microsoft.com/office/powerpoint/2010/main" val="1180504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Функции дене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815"/>
            <a:ext cx="12191999" cy="665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510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Ликвидный актив</a:t>
            </a:r>
          </a:p>
        </p:txBody>
      </p:sp>
      <p:sp>
        <p:nvSpPr>
          <p:cNvPr id="3" name="Содержимое 2"/>
          <p:cNvSpPr>
            <a:spLocks noGrp="1"/>
          </p:cNvSpPr>
          <p:nvPr>
            <p:ph idx="1"/>
          </p:nvPr>
        </p:nvSpPr>
        <p:spPr/>
        <p:txBody>
          <a:bodyPr/>
          <a:lstStyle/>
          <a:p>
            <a:pPr>
              <a:buNone/>
            </a:pPr>
            <a:r>
              <a:rPr lang="ru-RU" dirty="0"/>
              <a:t>- это такой актив, который может выступать как средство платежа или может быть  легко превращен в средство платежа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Денежные агрегаты</a:t>
            </a:r>
            <a:endParaRPr lang="ru-RU" dirty="0"/>
          </a:p>
        </p:txBody>
      </p:sp>
      <p:sp>
        <p:nvSpPr>
          <p:cNvPr id="3" name="Объект 2"/>
          <p:cNvSpPr>
            <a:spLocks noGrp="1"/>
          </p:cNvSpPr>
          <p:nvPr>
            <p:ph idx="1"/>
          </p:nvPr>
        </p:nvSpPr>
        <p:spPr/>
        <p:txBody>
          <a:bodyPr/>
          <a:lstStyle/>
          <a:p>
            <a:pPr algn="just"/>
            <a:r>
              <a:rPr lang="ru-RU" dirty="0"/>
              <a:t> – показатели структуры </a:t>
            </a:r>
            <a:r>
              <a:rPr lang="ru-RU" b="1" dirty="0"/>
              <a:t>денежной</a:t>
            </a:r>
            <a:r>
              <a:rPr lang="ru-RU" dirty="0"/>
              <a:t> массы (денежного предложения), виды денег и </a:t>
            </a:r>
            <a:r>
              <a:rPr lang="ru-RU" b="1" dirty="0"/>
              <a:t>денежных</a:t>
            </a:r>
            <a:r>
              <a:rPr lang="ru-RU" dirty="0"/>
              <a:t> средств, отличающиеся друг от друга степенью ликвидности, то есть возможностью быстрого превращения в наличные деньги.</a:t>
            </a:r>
          </a:p>
        </p:txBody>
      </p:sp>
    </p:spTree>
    <p:extLst>
      <p:ext uri="{BB962C8B-B14F-4D97-AF65-F5344CB8AC3E}">
        <p14:creationId xmlns:p14="http://schemas.microsoft.com/office/powerpoint/2010/main" val="1895174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pPr algn="ctr"/>
            <a:r>
              <a:rPr lang="ru-RU" dirty="0"/>
              <a:t>Классификация активов по степени ликвидности</a:t>
            </a:r>
          </a:p>
        </p:txBody>
      </p:sp>
      <p:sp>
        <p:nvSpPr>
          <p:cNvPr id="5" name="Содержимое 4"/>
          <p:cNvSpPr>
            <a:spLocks noGrp="1"/>
          </p:cNvSpPr>
          <p:nvPr>
            <p:ph idx="1"/>
          </p:nvPr>
        </p:nvSpPr>
        <p:spPr/>
        <p:txBody>
          <a:bodyPr/>
          <a:lstStyle/>
          <a:p>
            <a:pPr marL="550926" indent="-514350" algn="just">
              <a:buFont typeface="+mj-lt"/>
              <a:buAutoNum type="arabicPeriod"/>
            </a:pPr>
            <a:r>
              <a:rPr lang="ru-RU" dirty="0"/>
              <a:t>Краткосрочные ценные бумаги правительства</a:t>
            </a:r>
          </a:p>
          <a:p>
            <a:pPr marL="550926" indent="-514350" algn="just">
              <a:buFont typeface="+mj-lt"/>
              <a:buAutoNum type="arabicPeriod"/>
            </a:pPr>
            <a:r>
              <a:rPr lang="ru-RU" dirty="0"/>
              <a:t>Акции и долгосрочные облигации, выпущенные частными корпорациями</a:t>
            </a:r>
          </a:p>
          <a:p>
            <a:pPr marL="550926" indent="-514350" algn="just">
              <a:buFont typeface="+mj-lt"/>
              <a:buAutoNum type="arabicPeriod"/>
            </a:pPr>
            <a:r>
              <a:rPr lang="ru-RU" dirty="0"/>
              <a:t>Недвижимость</a:t>
            </a:r>
          </a:p>
          <a:p>
            <a:pPr marL="550926" indent="-514350" algn="just">
              <a:buFont typeface="+mj-lt"/>
              <a:buAutoNum type="arabicPeriod"/>
            </a:pPr>
            <a:r>
              <a:rPr lang="ru-RU" dirty="0"/>
              <a:t>антиквариат</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Денежный агрегат</a:t>
            </a:r>
          </a:p>
        </p:txBody>
      </p:sp>
      <p:sp>
        <p:nvSpPr>
          <p:cNvPr id="3" name="Содержимое 2"/>
          <p:cNvSpPr>
            <a:spLocks noGrp="1"/>
          </p:cNvSpPr>
          <p:nvPr>
            <p:ph idx="1"/>
          </p:nvPr>
        </p:nvSpPr>
        <p:spPr/>
        <p:txBody>
          <a:bodyPr/>
          <a:lstStyle/>
          <a:p>
            <a:pPr marL="550926" indent="-514350" algn="just">
              <a:buNone/>
            </a:pPr>
            <a:r>
              <a:rPr lang="ru-RU" dirty="0"/>
              <a:t>-  Любая из нескольких специфических группировок ликвидных активов,  служащих альтернативными измерителями денежной массы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ctr"/>
            <a:r>
              <a:rPr lang="ru-RU" dirty="0"/>
              <a:t>Агрегаты</a:t>
            </a:r>
          </a:p>
        </p:txBody>
      </p:sp>
      <p:sp>
        <p:nvSpPr>
          <p:cNvPr id="7" name="Текст 6"/>
          <p:cNvSpPr>
            <a:spLocks noGrp="1"/>
          </p:cNvSpPr>
          <p:nvPr>
            <p:ph type="body" idx="1"/>
          </p:nvPr>
        </p:nvSpPr>
        <p:spPr/>
        <p:txBody>
          <a:bodyPr>
            <a:noAutofit/>
          </a:bodyPr>
          <a:lstStyle/>
          <a:p>
            <a:pPr algn="ctr"/>
            <a:r>
              <a:rPr lang="ru-RU" sz="6000" dirty="0"/>
              <a:t>М0</a:t>
            </a:r>
          </a:p>
        </p:txBody>
      </p:sp>
      <p:sp>
        <p:nvSpPr>
          <p:cNvPr id="8" name="Содержимое 7"/>
          <p:cNvSpPr>
            <a:spLocks noGrp="1"/>
          </p:cNvSpPr>
          <p:nvPr>
            <p:ph sz="half" idx="2"/>
          </p:nvPr>
        </p:nvSpPr>
        <p:spPr/>
        <p:txBody>
          <a:bodyPr/>
          <a:lstStyle/>
          <a:p>
            <a:r>
              <a:rPr lang="ru-RU" dirty="0"/>
              <a:t>Наличные деньги</a:t>
            </a:r>
          </a:p>
        </p:txBody>
      </p:sp>
      <p:sp>
        <p:nvSpPr>
          <p:cNvPr id="9" name="Текст 8"/>
          <p:cNvSpPr>
            <a:spLocks noGrp="1"/>
          </p:cNvSpPr>
          <p:nvPr>
            <p:ph type="body" sz="quarter" idx="3"/>
          </p:nvPr>
        </p:nvSpPr>
        <p:spPr/>
        <p:txBody>
          <a:bodyPr>
            <a:noAutofit/>
          </a:bodyPr>
          <a:lstStyle/>
          <a:p>
            <a:pPr algn="ctr"/>
            <a:r>
              <a:rPr lang="ru-RU" sz="6000" dirty="0"/>
              <a:t>М1</a:t>
            </a:r>
          </a:p>
        </p:txBody>
      </p:sp>
      <p:sp>
        <p:nvSpPr>
          <p:cNvPr id="10" name="Содержимое 9"/>
          <p:cNvSpPr>
            <a:spLocks noGrp="1"/>
          </p:cNvSpPr>
          <p:nvPr>
            <p:ph sz="quarter" idx="4"/>
          </p:nvPr>
        </p:nvSpPr>
        <p:spPr/>
        <p:txBody>
          <a:bodyPr/>
          <a:lstStyle/>
          <a:p>
            <a:r>
              <a:rPr lang="ru-RU" dirty="0"/>
              <a:t>Наличные деньги + </a:t>
            </a:r>
            <a:r>
              <a:rPr lang="ru-RU" dirty="0" err="1"/>
              <a:t>трансакционные</a:t>
            </a:r>
            <a:r>
              <a:rPr lang="ru-RU" dirty="0"/>
              <a:t> активы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1278730-4E84-48A9-F4F9-B094FFB01FB6}"/>
              </a:ext>
            </a:extLst>
          </p:cNvPr>
          <p:cNvSpPr>
            <a:spLocks noGrp="1"/>
          </p:cNvSpPr>
          <p:nvPr>
            <p:ph idx="4294967295"/>
          </p:nvPr>
        </p:nvSpPr>
        <p:spPr>
          <a:xfrm>
            <a:off x="0" y="1825625"/>
            <a:ext cx="10515600" cy="4351338"/>
          </a:xfrm>
        </p:spPr>
        <p:txBody>
          <a:bodyPr>
            <a:normAutofit/>
          </a:bodyPr>
          <a:lstStyle/>
          <a:p>
            <a:pPr marL="0" indent="0" algn="ctr">
              <a:buNone/>
            </a:pPr>
            <a:r>
              <a:rPr lang="ru-RU" sz="8000" dirty="0"/>
              <a:t>1.</a:t>
            </a:r>
          </a:p>
        </p:txBody>
      </p:sp>
    </p:spTree>
    <p:extLst>
      <p:ext uri="{BB962C8B-B14F-4D97-AF65-F5344CB8AC3E}">
        <p14:creationId xmlns:p14="http://schemas.microsoft.com/office/powerpoint/2010/main" val="1531197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Агрегаты</a:t>
            </a:r>
          </a:p>
        </p:txBody>
      </p:sp>
      <p:sp>
        <p:nvSpPr>
          <p:cNvPr id="5" name="Содержимое 4"/>
          <p:cNvSpPr>
            <a:spLocks noGrp="1"/>
          </p:cNvSpPr>
          <p:nvPr>
            <p:ph sz="half" idx="1"/>
          </p:nvPr>
        </p:nvSpPr>
        <p:spPr/>
        <p:txBody>
          <a:bodyPr>
            <a:normAutofit/>
          </a:bodyPr>
          <a:lstStyle/>
          <a:p>
            <a:pPr algn="just"/>
            <a:r>
              <a:rPr lang="ru-RU" dirty="0"/>
              <a:t>Агрегат, основанный на способности денег быть ликвидным средством покупательной способности</a:t>
            </a:r>
          </a:p>
        </p:txBody>
      </p:sp>
      <p:sp>
        <p:nvSpPr>
          <p:cNvPr id="6" name="Содержимое 5"/>
          <p:cNvSpPr>
            <a:spLocks noGrp="1"/>
          </p:cNvSpPr>
          <p:nvPr>
            <p:ph sz="half" idx="2"/>
          </p:nvPr>
        </p:nvSpPr>
        <p:spPr/>
        <p:txBody>
          <a:bodyPr>
            <a:normAutofit/>
          </a:bodyPr>
          <a:lstStyle/>
          <a:p>
            <a:pPr marL="493776" indent="-457200">
              <a:buFont typeface="+mj-lt"/>
              <a:buAutoNum type="arabicPeriod"/>
            </a:pPr>
            <a:r>
              <a:rPr lang="ru-RU" dirty="0"/>
              <a:t>Депозитные счета денежного рынка</a:t>
            </a:r>
          </a:p>
          <a:p>
            <a:pPr marL="493776" indent="-457200">
              <a:buFont typeface="+mj-lt"/>
              <a:buAutoNum type="arabicPeriod"/>
            </a:pPr>
            <a:r>
              <a:rPr lang="ru-RU" dirty="0"/>
              <a:t>Сберегательные вклады</a:t>
            </a:r>
          </a:p>
          <a:p>
            <a:pPr marL="493776" indent="-457200">
              <a:buFont typeface="+mj-lt"/>
              <a:buAutoNum type="arabicPeriod"/>
            </a:pPr>
            <a:r>
              <a:rPr lang="ru-RU" dirty="0"/>
              <a:t>Срочные вклады</a:t>
            </a:r>
          </a:p>
          <a:p>
            <a:pPr marL="493776" indent="-457200">
              <a:buFont typeface="+mj-lt"/>
              <a:buAutoNum type="arabicPeriod"/>
            </a:pPr>
            <a:r>
              <a:rPr lang="ru-RU" dirty="0"/>
              <a:t>Валютные резервы</a:t>
            </a:r>
          </a:p>
        </p:txBody>
      </p:sp>
      <p:sp>
        <p:nvSpPr>
          <p:cNvPr id="3" name="Текст 2"/>
          <p:cNvSpPr>
            <a:spLocks noGrp="1"/>
          </p:cNvSpPr>
          <p:nvPr>
            <p:ph type="body" idx="4294967295"/>
          </p:nvPr>
        </p:nvSpPr>
        <p:spPr>
          <a:xfrm>
            <a:off x="1524000" y="5486400"/>
            <a:ext cx="4040188" cy="838200"/>
          </a:xfrm>
        </p:spPr>
        <p:txBody>
          <a:bodyPr>
            <a:normAutofit fontScale="92500" lnSpcReduction="10000"/>
          </a:bodyPr>
          <a:lstStyle/>
          <a:p>
            <a:pPr algn="ctr"/>
            <a:r>
              <a:rPr lang="ru-RU" sz="6000" dirty="0"/>
              <a:t>М2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pPr algn="ctr"/>
            <a:r>
              <a:rPr lang="ru-RU" dirty="0"/>
              <a:t>Агрегаты</a:t>
            </a:r>
          </a:p>
        </p:txBody>
      </p:sp>
      <p:sp>
        <p:nvSpPr>
          <p:cNvPr id="6" name="Текст 5"/>
          <p:cNvSpPr>
            <a:spLocks noGrp="1"/>
          </p:cNvSpPr>
          <p:nvPr>
            <p:ph type="body" idx="1"/>
          </p:nvPr>
        </p:nvSpPr>
        <p:spPr/>
        <p:txBody>
          <a:bodyPr>
            <a:noAutofit/>
          </a:bodyPr>
          <a:lstStyle/>
          <a:p>
            <a:pPr algn="ctr"/>
            <a:r>
              <a:rPr lang="ru-RU" sz="6000" dirty="0"/>
              <a:t>М3</a:t>
            </a:r>
          </a:p>
        </p:txBody>
      </p:sp>
      <p:sp>
        <p:nvSpPr>
          <p:cNvPr id="7" name="Содержимое 6"/>
          <p:cNvSpPr>
            <a:spLocks noGrp="1"/>
          </p:cNvSpPr>
          <p:nvPr>
            <p:ph sz="half" idx="2"/>
          </p:nvPr>
        </p:nvSpPr>
        <p:spPr/>
        <p:txBody>
          <a:bodyPr>
            <a:normAutofit/>
          </a:bodyPr>
          <a:lstStyle/>
          <a:p>
            <a:r>
              <a:rPr lang="ru-RU" dirty="0"/>
              <a:t>Сумма параметров М2 + депозитные сертификаты + финансовые инструменты рынка, принадлежащих различным институтам</a:t>
            </a:r>
          </a:p>
          <a:p>
            <a:endParaRPr lang="ru-RU" dirty="0"/>
          </a:p>
        </p:txBody>
      </p:sp>
      <p:sp>
        <p:nvSpPr>
          <p:cNvPr id="8" name="Текст 7"/>
          <p:cNvSpPr>
            <a:spLocks noGrp="1"/>
          </p:cNvSpPr>
          <p:nvPr>
            <p:ph type="body" sz="quarter" idx="3"/>
          </p:nvPr>
        </p:nvSpPr>
        <p:spPr/>
        <p:txBody>
          <a:bodyPr>
            <a:normAutofit fontScale="92500" lnSpcReduction="10000"/>
          </a:bodyPr>
          <a:lstStyle/>
          <a:p>
            <a:pPr algn="ctr"/>
            <a:r>
              <a:rPr lang="en-US" sz="6000" dirty="0"/>
              <a:t>L</a:t>
            </a:r>
            <a:endParaRPr lang="ru-RU" sz="6000" dirty="0"/>
          </a:p>
        </p:txBody>
      </p:sp>
      <p:sp>
        <p:nvSpPr>
          <p:cNvPr id="9" name="Содержимое 8"/>
          <p:cNvSpPr>
            <a:spLocks noGrp="1"/>
          </p:cNvSpPr>
          <p:nvPr>
            <p:ph sz="quarter" idx="4"/>
          </p:nvPr>
        </p:nvSpPr>
        <p:spPr/>
        <p:txBody>
          <a:bodyPr>
            <a:normAutofit/>
          </a:bodyPr>
          <a:lstStyle/>
          <a:p>
            <a:r>
              <a:rPr lang="ru-RU" dirty="0"/>
              <a:t>М3 + банковские акцепты + коммерческие бумаги +краткосрочные ценные бумаги и облигации</a:t>
            </a:r>
          </a:p>
        </p:txBody>
      </p:sp>
      <p:cxnSp>
        <p:nvCxnSpPr>
          <p:cNvPr id="11" name="Прямая со стрелкой 10"/>
          <p:cNvCxnSpPr/>
          <p:nvPr/>
        </p:nvCxnSpPr>
        <p:spPr>
          <a:xfrm flipV="1">
            <a:off x="3791744" y="6021288"/>
            <a:ext cx="0"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8040216" y="4221088"/>
            <a:ext cx="0"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24000" y="260648"/>
            <a:ext cx="9144000" cy="6408440"/>
          </a:xfrm>
        </p:spPr>
      </p:pic>
    </p:spTree>
    <p:extLst>
      <p:ext uri="{BB962C8B-B14F-4D97-AF65-F5344CB8AC3E}">
        <p14:creationId xmlns:p14="http://schemas.microsoft.com/office/powerpoint/2010/main" val="319452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394559013"/>
              </p:ext>
            </p:extLst>
          </p:nvPr>
        </p:nvGraphicFramePr>
        <p:xfrm>
          <a:off x="838200" y="2120856"/>
          <a:ext cx="10515600" cy="3760876"/>
        </p:xfrm>
        <a:graphic>
          <a:graphicData uri="http://schemas.openxmlformats.org/drawingml/2006/table">
            <a:tbl>
              <a:tblPr/>
              <a:tblGrid>
                <a:gridCol w="1752600">
                  <a:extLst>
                    <a:ext uri="{9D8B030D-6E8A-4147-A177-3AD203B41FA5}">
                      <a16:colId xmlns:a16="http://schemas.microsoft.com/office/drawing/2014/main" val="3059820181"/>
                    </a:ext>
                  </a:extLst>
                </a:gridCol>
                <a:gridCol w="1752600">
                  <a:extLst>
                    <a:ext uri="{9D8B030D-6E8A-4147-A177-3AD203B41FA5}">
                      <a16:colId xmlns:a16="http://schemas.microsoft.com/office/drawing/2014/main" val="4123443900"/>
                    </a:ext>
                  </a:extLst>
                </a:gridCol>
                <a:gridCol w="1752600">
                  <a:extLst>
                    <a:ext uri="{9D8B030D-6E8A-4147-A177-3AD203B41FA5}">
                      <a16:colId xmlns:a16="http://schemas.microsoft.com/office/drawing/2014/main" val="3891835471"/>
                    </a:ext>
                  </a:extLst>
                </a:gridCol>
                <a:gridCol w="1752600">
                  <a:extLst>
                    <a:ext uri="{9D8B030D-6E8A-4147-A177-3AD203B41FA5}">
                      <a16:colId xmlns:a16="http://schemas.microsoft.com/office/drawing/2014/main" val="974846247"/>
                    </a:ext>
                  </a:extLst>
                </a:gridCol>
                <a:gridCol w="1752600">
                  <a:extLst>
                    <a:ext uri="{9D8B030D-6E8A-4147-A177-3AD203B41FA5}">
                      <a16:colId xmlns:a16="http://schemas.microsoft.com/office/drawing/2014/main" val="2267237393"/>
                    </a:ext>
                  </a:extLst>
                </a:gridCol>
                <a:gridCol w="1752600">
                  <a:extLst>
                    <a:ext uri="{9D8B030D-6E8A-4147-A177-3AD203B41FA5}">
                      <a16:colId xmlns:a16="http://schemas.microsoft.com/office/drawing/2014/main" val="3744031469"/>
                    </a:ext>
                  </a:extLst>
                </a:gridCol>
              </a:tblGrid>
              <a:tr h="510025">
                <a:tc>
                  <a:txBody>
                    <a:bodyPr/>
                    <a:lstStyle/>
                    <a:p>
                      <a:pPr algn="l" fontAlgn="t"/>
                      <a:r>
                        <a:rPr lang="ru-RU" sz="1400" b="1" dirty="0">
                          <a:solidFill>
                            <a:srgbClr val="990033"/>
                          </a:solidFill>
                          <a:effectLst/>
                        </a:rPr>
                        <a:t>1. Наличные деньги в обороте – М0</a:t>
                      </a:r>
                      <a:endParaRPr lang="ru-RU" sz="1400" dirty="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1400" b="1">
                          <a:solidFill>
                            <a:srgbClr val="990033"/>
                          </a:solidFill>
                          <a:effectLst/>
                        </a:rPr>
                        <a:t>6 893,6</a:t>
                      </a:r>
                      <a:endParaRPr lang="ru-RU" sz="140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1400" b="1">
                          <a:solidFill>
                            <a:srgbClr val="990033"/>
                          </a:solidFill>
                          <a:effectLst/>
                        </a:rPr>
                        <a:t>9 099,5</a:t>
                      </a:r>
                      <a:endParaRPr lang="ru-RU" sz="140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1400" b="1">
                          <a:solidFill>
                            <a:srgbClr val="990033"/>
                          </a:solidFill>
                          <a:effectLst/>
                        </a:rPr>
                        <a:t>9 014,6</a:t>
                      </a:r>
                      <a:endParaRPr lang="ru-RU" sz="140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1400" b="1">
                          <a:solidFill>
                            <a:srgbClr val="990033"/>
                          </a:solidFill>
                          <a:effectLst/>
                        </a:rPr>
                        <a:t>9 474,6</a:t>
                      </a:r>
                      <a:endParaRPr lang="ru-RU" sz="140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1400" b="1">
                          <a:solidFill>
                            <a:srgbClr val="990033"/>
                          </a:solidFill>
                          <a:effectLst/>
                        </a:rPr>
                        <a:t>9 396,9</a:t>
                      </a:r>
                      <a:endParaRPr lang="ru-RU" sz="140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extLst>
                  <a:ext uri="{0D108BD9-81ED-4DB2-BD59-A6C34878D82A}">
                    <a16:rowId xmlns:a16="http://schemas.microsoft.com/office/drawing/2014/main" val="4148717929"/>
                  </a:ext>
                </a:extLst>
              </a:tr>
              <a:tr h="510025">
                <a:tc>
                  <a:txBody>
                    <a:bodyPr/>
                    <a:lstStyle/>
                    <a:p>
                      <a:pPr algn="l" fontAlgn="t"/>
                      <a:r>
                        <a:rPr lang="ru-RU" sz="1400" b="1">
                          <a:solidFill>
                            <a:srgbClr val="000000"/>
                          </a:solidFill>
                          <a:effectLst/>
                        </a:rPr>
                        <a:t>2. Переводные депозиты</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1400" b="1">
                          <a:solidFill>
                            <a:srgbClr val="000000"/>
                          </a:solidFill>
                          <a:effectLst/>
                        </a:rPr>
                        <a:t>11 413,1</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1400" b="1">
                          <a:solidFill>
                            <a:srgbClr val="000000"/>
                          </a:solidFill>
                          <a:effectLst/>
                        </a:rPr>
                        <a:t>13 166,1</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1400" b="1">
                          <a:solidFill>
                            <a:srgbClr val="000000"/>
                          </a:solidFill>
                          <a:effectLst/>
                        </a:rPr>
                        <a:t>12 711,5</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1400" b="1">
                          <a:solidFill>
                            <a:srgbClr val="000000"/>
                          </a:solidFill>
                          <a:effectLst/>
                        </a:rPr>
                        <a:t>15 029,4</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1400" b="1">
                          <a:solidFill>
                            <a:srgbClr val="000000"/>
                          </a:solidFill>
                          <a:effectLst/>
                        </a:rPr>
                        <a:t>12 441,2</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extLst>
                  <a:ext uri="{0D108BD9-81ED-4DB2-BD59-A6C34878D82A}">
                    <a16:rowId xmlns:a16="http://schemas.microsoft.com/office/drawing/2014/main" val="3808545522"/>
                  </a:ext>
                </a:extLst>
              </a:tr>
              <a:tr h="298980">
                <a:tc>
                  <a:txBody>
                    <a:bodyPr/>
                    <a:lstStyle/>
                    <a:p>
                      <a:pPr algn="l" fontAlgn="base"/>
                      <a:r>
                        <a:rPr lang="ru-RU" sz="1400">
                          <a:effectLst/>
                        </a:rPr>
                        <a:t>2.1. Физических лиц</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4 543,4</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5 752,2</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5 584,5</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6 987,2</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5 912,8</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2868522136"/>
                  </a:ext>
                </a:extLst>
              </a:tr>
              <a:tr h="510025">
                <a:tc>
                  <a:txBody>
                    <a:bodyPr/>
                    <a:lstStyle/>
                    <a:p>
                      <a:pPr algn="l" fontAlgn="base"/>
                      <a:r>
                        <a:rPr lang="ru-RU" sz="1400">
                          <a:effectLst/>
                        </a:rPr>
                        <a:t>2.2. Юридических лиц^</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6 869,7</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7 414,0</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7 127,0</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8 042,2</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6 528,5</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1374323005"/>
                  </a:ext>
                </a:extLst>
              </a:tr>
              <a:tr h="510025">
                <a:tc>
                  <a:txBody>
                    <a:bodyPr/>
                    <a:lstStyle/>
                    <a:p>
                      <a:pPr algn="l" fontAlgn="t"/>
                      <a:r>
                        <a:rPr lang="ru-RU" sz="1400" b="1">
                          <a:solidFill>
                            <a:srgbClr val="990033"/>
                          </a:solidFill>
                          <a:effectLst/>
                        </a:rPr>
                        <a:t>Денежный агрегат – М1</a:t>
                      </a:r>
                      <a:endParaRPr lang="ru-RU" sz="140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1400" b="1">
                          <a:solidFill>
                            <a:srgbClr val="990033"/>
                          </a:solidFill>
                          <a:effectLst/>
                        </a:rPr>
                        <a:t>18 306,8</a:t>
                      </a:r>
                      <a:endParaRPr lang="ru-RU" sz="140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1400" b="1">
                          <a:solidFill>
                            <a:srgbClr val="990033"/>
                          </a:solidFill>
                          <a:effectLst/>
                        </a:rPr>
                        <a:t>22 265,7</a:t>
                      </a:r>
                      <a:endParaRPr lang="ru-RU" sz="140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1400" b="1">
                          <a:solidFill>
                            <a:srgbClr val="990033"/>
                          </a:solidFill>
                          <a:effectLst/>
                        </a:rPr>
                        <a:t>21 726,1</a:t>
                      </a:r>
                      <a:endParaRPr lang="ru-RU" sz="140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1400" b="1">
                          <a:solidFill>
                            <a:srgbClr val="990033"/>
                          </a:solidFill>
                          <a:effectLst/>
                        </a:rPr>
                        <a:t>24 504,0</a:t>
                      </a:r>
                      <a:endParaRPr lang="ru-RU" sz="140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2400" b="1" dirty="0">
                          <a:solidFill>
                            <a:srgbClr val="990033"/>
                          </a:solidFill>
                          <a:effectLst/>
                        </a:rPr>
                        <a:t>21 838,1</a:t>
                      </a:r>
                      <a:endParaRPr lang="ru-RU" sz="2400" dirty="0">
                        <a:solidFill>
                          <a:srgbClr val="990033"/>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extLst>
                  <a:ext uri="{0D108BD9-81ED-4DB2-BD59-A6C34878D82A}">
                    <a16:rowId xmlns:a16="http://schemas.microsoft.com/office/drawing/2014/main" val="1929809620"/>
                  </a:ext>
                </a:extLst>
              </a:tr>
              <a:tr h="298980">
                <a:tc>
                  <a:txBody>
                    <a:bodyPr/>
                    <a:lstStyle/>
                    <a:p>
                      <a:pPr algn="l" fontAlgn="t"/>
                      <a:r>
                        <a:rPr lang="ru-RU" sz="1400" b="1">
                          <a:solidFill>
                            <a:srgbClr val="000000"/>
                          </a:solidFill>
                          <a:effectLst/>
                        </a:rPr>
                        <a:t>3. Другие депозиты</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1400" b="1">
                          <a:solidFill>
                            <a:srgbClr val="000000"/>
                          </a:solidFill>
                          <a:effectLst/>
                        </a:rPr>
                        <a:t>11 659,9</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1400" b="1">
                          <a:solidFill>
                            <a:srgbClr val="000000"/>
                          </a:solidFill>
                          <a:effectLst/>
                        </a:rPr>
                        <a:t>14 289,4</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1400" b="1">
                          <a:solidFill>
                            <a:srgbClr val="000000"/>
                          </a:solidFill>
                          <a:effectLst/>
                        </a:rPr>
                        <a:t>14 921,7</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1400" b="1">
                          <a:solidFill>
                            <a:srgbClr val="000000"/>
                          </a:solidFill>
                          <a:effectLst/>
                        </a:rPr>
                        <a:t>15 734,2</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1400" b="1">
                          <a:solidFill>
                            <a:srgbClr val="000000"/>
                          </a:solidFill>
                          <a:effectLst/>
                        </a:rPr>
                        <a:t>16 446,8</a:t>
                      </a:r>
                      <a:endParaRPr lang="ru-RU" sz="1400">
                        <a:solidFill>
                          <a:srgbClr val="000000"/>
                        </a:solidFill>
                        <a:effectLst/>
                      </a:endParaRP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extLst>
                  <a:ext uri="{0D108BD9-81ED-4DB2-BD59-A6C34878D82A}">
                    <a16:rowId xmlns:a16="http://schemas.microsoft.com/office/drawing/2014/main" val="4051700171"/>
                  </a:ext>
                </a:extLst>
              </a:tr>
              <a:tr h="298980">
                <a:tc>
                  <a:txBody>
                    <a:bodyPr/>
                    <a:lstStyle/>
                    <a:p>
                      <a:pPr algn="l" fontAlgn="base"/>
                      <a:r>
                        <a:rPr lang="ru-RU" sz="1400">
                          <a:effectLst/>
                        </a:rPr>
                        <a:t>3.1. Физических лиц</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6 375,6</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7 447,9</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7 791,5</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8 010,7</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8 247,5</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934889261"/>
                  </a:ext>
                </a:extLst>
              </a:tr>
              <a:tr h="510025">
                <a:tc>
                  <a:txBody>
                    <a:bodyPr/>
                    <a:lstStyle/>
                    <a:p>
                      <a:pPr algn="l" fontAlgn="base"/>
                      <a:r>
                        <a:rPr lang="ru-RU" sz="1400">
                          <a:effectLst/>
                        </a:rPr>
                        <a:t>3.2. Юридических лиц^</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5 284,3</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6 841,5</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7 130,3</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7 723,5</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1400">
                          <a:effectLst/>
                        </a:rPr>
                        <a:t>8 199,3</a:t>
                      </a:r>
                    </a:p>
                  </a:txBody>
                  <a:tcPr marL="58624" marR="58624" marT="43968" marB="43968">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2590581786"/>
                  </a:ext>
                </a:extLst>
              </a:tr>
              <a:tr h="281393">
                <a:tc>
                  <a:txBody>
                    <a:bodyPr/>
                    <a:lstStyle/>
                    <a:p>
                      <a:endParaRPr lang="ru-RU" sz="1400"/>
                    </a:p>
                  </a:txBody>
                  <a:tcPr marL="70348" marR="70348" marT="35174" marB="35174">
                    <a:lnT w="9525" cap="flat" cmpd="sng" algn="ctr">
                      <a:solidFill>
                        <a:srgbClr val="D0C2A5"/>
                      </a:solidFill>
                      <a:prstDash val="solid"/>
                      <a:round/>
                      <a:headEnd type="none" w="med" len="med"/>
                      <a:tailEnd type="none" w="med" len="med"/>
                    </a:lnT>
                  </a:tcPr>
                </a:tc>
                <a:tc>
                  <a:txBody>
                    <a:bodyPr/>
                    <a:lstStyle/>
                    <a:p>
                      <a:endParaRPr lang="ru-RU" sz="1400"/>
                    </a:p>
                  </a:txBody>
                  <a:tcPr marL="70348" marR="70348" marT="35174" marB="35174">
                    <a:lnT w="9525" cap="flat" cmpd="sng" algn="ctr">
                      <a:solidFill>
                        <a:srgbClr val="D0C2A5"/>
                      </a:solidFill>
                      <a:prstDash val="solid"/>
                      <a:round/>
                      <a:headEnd type="none" w="med" len="med"/>
                      <a:tailEnd type="none" w="med" len="med"/>
                    </a:lnT>
                  </a:tcPr>
                </a:tc>
                <a:tc>
                  <a:txBody>
                    <a:bodyPr/>
                    <a:lstStyle/>
                    <a:p>
                      <a:endParaRPr lang="ru-RU" sz="1400"/>
                    </a:p>
                  </a:txBody>
                  <a:tcPr marL="70348" marR="70348" marT="35174" marB="35174">
                    <a:lnT w="9525" cap="flat" cmpd="sng" algn="ctr">
                      <a:solidFill>
                        <a:srgbClr val="D0C2A5"/>
                      </a:solidFill>
                      <a:prstDash val="solid"/>
                      <a:round/>
                      <a:headEnd type="none" w="med" len="med"/>
                      <a:tailEnd type="none" w="med" len="med"/>
                    </a:lnT>
                  </a:tcPr>
                </a:tc>
                <a:tc>
                  <a:txBody>
                    <a:bodyPr/>
                    <a:lstStyle/>
                    <a:p>
                      <a:endParaRPr lang="ru-RU" sz="1400"/>
                    </a:p>
                  </a:txBody>
                  <a:tcPr marL="70348" marR="70348" marT="35174" marB="35174">
                    <a:lnT w="9525" cap="flat" cmpd="sng" algn="ctr">
                      <a:solidFill>
                        <a:srgbClr val="D0C2A5"/>
                      </a:solidFill>
                      <a:prstDash val="solid"/>
                      <a:round/>
                      <a:headEnd type="none" w="med" len="med"/>
                      <a:tailEnd type="none" w="med" len="med"/>
                    </a:lnT>
                  </a:tcPr>
                </a:tc>
                <a:tc>
                  <a:txBody>
                    <a:bodyPr/>
                    <a:lstStyle/>
                    <a:p>
                      <a:endParaRPr lang="ru-RU" sz="1400"/>
                    </a:p>
                  </a:txBody>
                  <a:tcPr marL="70348" marR="70348" marT="35174" marB="35174">
                    <a:lnT w="9525" cap="flat" cmpd="sng" algn="ctr">
                      <a:solidFill>
                        <a:srgbClr val="D0C2A5"/>
                      </a:solidFill>
                      <a:prstDash val="solid"/>
                      <a:round/>
                      <a:headEnd type="none" w="med" len="med"/>
                      <a:tailEnd type="none" w="med" len="med"/>
                    </a:lnT>
                  </a:tcPr>
                </a:tc>
                <a:tc>
                  <a:txBody>
                    <a:bodyPr/>
                    <a:lstStyle/>
                    <a:p>
                      <a:endParaRPr lang="ru-RU" sz="1400" dirty="0"/>
                    </a:p>
                  </a:txBody>
                  <a:tcPr marL="70348" marR="70348" marT="35174" marB="35174">
                    <a:lnT w="9525" cap="flat" cmpd="sng" algn="ctr">
                      <a:solidFill>
                        <a:srgbClr val="D0C2A5"/>
                      </a:solidFill>
                      <a:prstDash val="solid"/>
                      <a:round/>
                      <a:headEnd type="none" w="med" len="med"/>
                      <a:tailEnd type="none" w="med" len="med"/>
                    </a:lnT>
                  </a:tcPr>
                </a:tc>
                <a:extLst>
                  <a:ext uri="{0D108BD9-81ED-4DB2-BD59-A6C34878D82A}">
                    <a16:rowId xmlns:a16="http://schemas.microsoft.com/office/drawing/2014/main" val="962088168"/>
                  </a:ext>
                </a:extLst>
              </a:tr>
            </a:tbl>
          </a:graphicData>
        </a:graphic>
      </p:graphicFrame>
      <p:sp>
        <p:nvSpPr>
          <p:cNvPr id="3" name="Rectangle 1"/>
          <p:cNvSpPr>
            <a:spLocks noChangeArrowheads="1"/>
          </p:cNvSpPr>
          <p:nvPr/>
        </p:nvSpPr>
        <p:spPr bwMode="auto">
          <a:xfrm>
            <a:off x="838200" y="2120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smtClean="0">
                <a:ln>
                  <a:noFill/>
                </a:ln>
                <a:solidFill>
                  <a:schemeClr val="tx1"/>
                </a:solidFill>
                <a:effectLst/>
                <a:latin typeface="Arial" panose="020B0604020202020204" pitchFamily="34" charset="0"/>
              </a:rPr>
              <a:t/>
            </a:r>
            <a:br>
              <a:rPr kumimoji="0" lang="ru-RU" altLang="ru-RU" sz="1800" b="0" i="0" u="none" strike="noStrike" cap="none" normalizeH="0" baseline="0" smtClean="0">
                <a:ln>
                  <a:noFill/>
                </a:ln>
                <a:solidFill>
                  <a:schemeClr val="tx1"/>
                </a:solidFill>
                <a:effectLst/>
                <a:latin typeface="Arial" panose="020B0604020202020204" pitchFamily="34" charset="0"/>
              </a:rPr>
            </a:b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
        <p:nvSpPr>
          <p:cNvPr id="6" name="Заголовок 5"/>
          <p:cNvSpPr>
            <a:spLocks noGrp="1"/>
          </p:cNvSpPr>
          <p:nvPr>
            <p:ph type="title"/>
          </p:nvPr>
        </p:nvSpPr>
        <p:spPr/>
        <p:txBody>
          <a:bodyPr/>
          <a:lstStyle/>
          <a:p>
            <a:pPr algn="ctr"/>
            <a:r>
              <a:rPr lang="ru-RU" dirty="0" smtClean="0"/>
              <a:t>Денежные агрегаты М0 и М1 в Республике Беларусь, млн. </a:t>
            </a:r>
            <a:r>
              <a:rPr lang="ru-RU" dirty="0" err="1" smtClean="0"/>
              <a:t>руб</a:t>
            </a:r>
            <a:endParaRPr lang="ru-RU" dirty="0"/>
          </a:p>
        </p:txBody>
      </p:sp>
    </p:spTree>
    <p:extLst>
      <p:ext uri="{BB962C8B-B14F-4D97-AF65-F5344CB8AC3E}">
        <p14:creationId xmlns:p14="http://schemas.microsoft.com/office/powerpoint/2010/main" val="861331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366395"/>
          </a:xfrm>
        </p:spPr>
        <p:txBody>
          <a:bodyPr>
            <a:normAutofit fontScale="90000"/>
          </a:bodyPr>
          <a:lstStyle/>
          <a:p>
            <a:pPr algn="ctr"/>
            <a:r>
              <a:rPr lang="ru-RU" dirty="0" smtClean="0"/>
              <a:t>М2</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2286646852"/>
              </p:ext>
            </p:extLst>
          </p:nvPr>
        </p:nvGraphicFramePr>
        <p:xfrm>
          <a:off x="58188" y="731519"/>
          <a:ext cx="12133812" cy="6126210"/>
        </p:xfrm>
        <a:graphic>
          <a:graphicData uri="http://schemas.openxmlformats.org/drawingml/2006/table">
            <a:tbl>
              <a:tblPr/>
              <a:tblGrid>
                <a:gridCol w="2022302">
                  <a:extLst>
                    <a:ext uri="{9D8B030D-6E8A-4147-A177-3AD203B41FA5}">
                      <a16:colId xmlns:a16="http://schemas.microsoft.com/office/drawing/2014/main" val="3398416805"/>
                    </a:ext>
                  </a:extLst>
                </a:gridCol>
                <a:gridCol w="2022302">
                  <a:extLst>
                    <a:ext uri="{9D8B030D-6E8A-4147-A177-3AD203B41FA5}">
                      <a16:colId xmlns:a16="http://schemas.microsoft.com/office/drawing/2014/main" val="3251656879"/>
                    </a:ext>
                  </a:extLst>
                </a:gridCol>
                <a:gridCol w="2022302">
                  <a:extLst>
                    <a:ext uri="{9D8B030D-6E8A-4147-A177-3AD203B41FA5}">
                      <a16:colId xmlns:a16="http://schemas.microsoft.com/office/drawing/2014/main" val="1453165354"/>
                    </a:ext>
                  </a:extLst>
                </a:gridCol>
                <a:gridCol w="2022302">
                  <a:extLst>
                    <a:ext uri="{9D8B030D-6E8A-4147-A177-3AD203B41FA5}">
                      <a16:colId xmlns:a16="http://schemas.microsoft.com/office/drawing/2014/main" val="3099340648"/>
                    </a:ext>
                  </a:extLst>
                </a:gridCol>
                <a:gridCol w="2022302">
                  <a:extLst>
                    <a:ext uri="{9D8B030D-6E8A-4147-A177-3AD203B41FA5}">
                      <a16:colId xmlns:a16="http://schemas.microsoft.com/office/drawing/2014/main" val="3720059661"/>
                    </a:ext>
                  </a:extLst>
                </a:gridCol>
                <a:gridCol w="2022302">
                  <a:extLst>
                    <a:ext uri="{9D8B030D-6E8A-4147-A177-3AD203B41FA5}">
                      <a16:colId xmlns:a16="http://schemas.microsoft.com/office/drawing/2014/main" val="2368672815"/>
                    </a:ext>
                  </a:extLst>
                </a:gridCol>
              </a:tblGrid>
              <a:tr h="530949">
                <a:tc>
                  <a:txBody>
                    <a:bodyPr/>
                    <a:lstStyle/>
                    <a:p>
                      <a:pPr algn="l" fontAlgn="t"/>
                      <a:r>
                        <a:rPr lang="ru-RU" sz="700" b="1">
                          <a:solidFill>
                            <a:srgbClr val="990033"/>
                          </a:solidFill>
                          <a:effectLst/>
                        </a:rPr>
                        <a:t>Денежная масса в национальном определении – М2</a:t>
                      </a:r>
                      <a:endParaRPr lang="ru-RU" sz="70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29 966,7</a:t>
                      </a:r>
                      <a:endParaRPr lang="ru-RU" sz="70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36 555,0</a:t>
                      </a:r>
                      <a:endParaRPr lang="ru-RU" sz="70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36 647,9</a:t>
                      </a:r>
                      <a:endParaRPr lang="ru-RU" sz="70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40 238,2</a:t>
                      </a:r>
                      <a:endParaRPr lang="ru-RU" sz="70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38 284,9</a:t>
                      </a:r>
                      <a:endParaRPr lang="ru-RU" sz="70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extLst>
                  <a:ext uri="{0D108BD9-81ED-4DB2-BD59-A6C34878D82A}">
                    <a16:rowId xmlns:a16="http://schemas.microsoft.com/office/drawing/2014/main" val="3282958981"/>
                  </a:ext>
                </a:extLst>
              </a:tr>
              <a:tr h="1181474">
                <a:tc>
                  <a:txBody>
                    <a:bodyPr/>
                    <a:lstStyle/>
                    <a:p>
                      <a:pPr algn="l" fontAlgn="t"/>
                      <a:r>
                        <a:rPr lang="ru-RU" sz="700" b="1">
                          <a:solidFill>
                            <a:srgbClr val="000000"/>
                          </a:solidFill>
                          <a:effectLst/>
                        </a:rPr>
                        <a:t>4. Ценные бумаги, выпущенные банками (вне банковского оборота) в национальной валюте</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1 205,8</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dirty="0">
                          <a:solidFill>
                            <a:srgbClr val="000000"/>
                          </a:solidFill>
                          <a:effectLst/>
                        </a:rPr>
                        <a:t>2 007,0</a:t>
                      </a:r>
                      <a:endParaRPr lang="ru-RU" sz="700" dirty="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2 177,0</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1 760,4</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1 891,1</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extLst>
                  <a:ext uri="{0D108BD9-81ED-4DB2-BD59-A6C34878D82A}">
                    <a16:rowId xmlns:a16="http://schemas.microsoft.com/office/drawing/2014/main" val="3814485469"/>
                  </a:ext>
                </a:extLst>
              </a:tr>
              <a:tr h="375549">
                <a:tc>
                  <a:txBody>
                    <a:bodyPr/>
                    <a:lstStyle/>
                    <a:p>
                      <a:pPr algn="l" fontAlgn="t"/>
                      <a:r>
                        <a:rPr lang="ru-RU" sz="700" b="1">
                          <a:solidFill>
                            <a:srgbClr val="990033"/>
                          </a:solidFill>
                          <a:effectLst/>
                        </a:rPr>
                        <a:t>Рублевая денежная масса – М2*</a:t>
                      </a:r>
                      <a:endParaRPr lang="ru-RU" sz="70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31 172,5</a:t>
                      </a:r>
                      <a:endParaRPr lang="ru-RU" sz="70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38 562,0</a:t>
                      </a:r>
                      <a:endParaRPr lang="ru-RU" sz="70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38 824,9</a:t>
                      </a:r>
                      <a:endParaRPr lang="ru-RU" sz="70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41 998,5</a:t>
                      </a:r>
                      <a:endParaRPr lang="ru-RU" sz="70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2400" b="1" dirty="0">
                          <a:solidFill>
                            <a:srgbClr val="990033"/>
                          </a:solidFill>
                          <a:effectLst/>
                        </a:rPr>
                        <a:t>40 176,1</a:t>
                      </a:r>
                      <a:endParaRPr lang="ru-RU" sz="2400" dirty="0">
                        <a:solidFill>
                          <a:srgbClr val="990033"/>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extLst>
                  <a:ext uri="{0D108BD9-81ED-4DB2-BD59-A6C34878D82A}">
                    <a16:rowId xmlns:a16="http://schemas.microsoft.com/office/drawing/2014/main" val="2913970098"/>
                  </a:ext>
                </a:extLst>
              </a:tr>
              <a:tr h="375549">
                <a:tc>
                  <a:txBody>
                    <a:bodyPr/>
                    <a:lstStyle/>
                    <a:p>
                      <a:pPr algn="l" fontAlgn="t"/>
                      <a:r>
                        <a:rPr lang="ru-RU" sz="700" b="1">
                          <a:solidFill>
                            <a:srgbClr val="000000"/>
                          </a:solidFill>
                          <a:effectLst/>
                        </a:rPr>
                        <a:t>5. Депозиты в иностранной валюте</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29 398,0</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32 532,3</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32 465,1</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33 200,7</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32 519,6</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extLst>
                  <a:ext uri="{0D108BD9-81ED-4DB2-BD59-A6C34878D82A}">
                    <a16:rowId xmlns:a16="http://schemas.microsoft.com/office/drawing/2014/main" val="756484629"/>
                  </a:ext>
                </a:extLst>
              </a:tr>
              <a:tr h="375549">
                <a:tc>
                  <a:txBody>
                    <a:bodyPr/>
                    <a:lstStyle/>
                    <a:p>
                      <a:pPr algn="l" fontAlgn="base"/>
                      <a:r>
                        <a:rPr lang="ru-RU" sz="700">
                          <a:effectLst/>
                        </a:rPr>
                        <a:t>5.1. Переводные депозиты</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12 294,8</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15 248,2</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15 597,7</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16 039,8</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15 905,5</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162952204"/>
                  </a:ext>
                </a:extLst>
              </a:tr>
              <a:tr h="375549">
                <a:tc>
                  <a:txBody>
                    <a:bodyPr/>
                    <a:lstStyle/>
                    <a:p>
                      <a:pPr algn="l" fontAlgn="base"/>
                      <a:r>
                        <a:rPr lang="ru-RU" sz="700">
                          <a:effectLst/>
                        </a:rPr>
                        <a:t>5.1.1. Физических лиц</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3 101,2</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4 435,9</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4 722,4</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5 162,2</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4 964,8</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4255323428"/>
                  </a:ext>
                </a:extLst>
              </a:tr>
              <a:tr h="375549">
                <a:tc>
                  <a:txBody>
                    <a:bodyPr/>
                    <a:lstStyle/>
                    <a:p>
                      <a:pPr algn="l" fontAlgn="base"/>
                      <a:r>
                        <a:rPr lang="ru-RU" sz="700">
                          <a:effectLst/>
                        </a:rPr>
                        <a:t>5.1.2. Юридических лиц^</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9 193,6</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10 812,3</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10 875,3</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10 877,6</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10 940,7</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550062798"/>
                  </a:ext>
                </a:extLst>
              </a:tr>
              <a:tr h="220149">
                <a:tc>
                  <a:txBody>
                    <a:bodyPr/>
                    <a:lstStyle/>
                    <a:p>
                      <a:pPr algn="l" fontAlgn="base"/>
                      <a:r>
                        <a:rPr lang="ru-RU" sz="700">
                          <a:effectLst/>
                        </a:rPr>
                        <a:t>5.2. Другие депозиты</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17 103,2</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17 284,1</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16 867,4</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17 160,9</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16 614,1</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1578530389"/>
                  </a:ext>
                </a:extLst>
              </a:tr>
              <a:tr h="375549">
                <a:tc>
                  <a:txBody>
                    <a:bodyPr/>
                    <a:lstStyle/>
                    <a:p>
                      <a:pPr algn="l" fontAlgn="base"/>
                      <a:r>
                        <a:rPr lang="ru-RU" sz="700">
                          <a:effectLst/>
                        </a:rPr>
                        <a:t>5.2.1. Физических лиц</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9 808,9</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10 014,1</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9 366,9</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9 437,5</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9 437,9</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1395623699"/>
                  </a:ext>
                </a:extLst>
              </a:tr>
              <a:tr h="375549">
                <a:tc>
                  <a:txBody>
                    <a:bodyPr/>
                    <a:lstStyle/>
                    <a:p>
                      <a:pPr algn="l" fontAlgn="base"/>
                      <a:r>
                        <a:rPr lang="ru-RU" sz="700">
                          <a:effectLst/>
                        </a:rPr>
                        <a:t>5.2.2. Юридических лиц^</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7 294,3</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7 270,1</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7 500,5</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7 723,4</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7 176,2</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3283233818"/>
                  </a:ext>
                </a:extLst>
              </a:tr>
              <a:tr h="997147">
                <a:tc>
                  <a:txBody>
                    <a:bodyPr/>
                    <a:lstStyle/>
                    <a:p>
                      <a:pPr algn="l" fontAlgn="t"/>
                      <a:r>
                        <a:rPr lang="ru-RU" sz="700" b="1">
                          <a:solidFill>
                            <a:srgbClr val="000000"/>
                          </a:solidFill>
                          <a:effectLst/>
                        </a:rPr>
                        <a:t>6. Ценные бумаги, выпущенные банками (вне банковского оборота) в иностранной валюте</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623,1</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370,7</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326,3</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393,9</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368,0</a:t>
                      </a:r>
                      <a:endParaRPr lang="ru-RU" sz="700">
                        <a:solidFill>
                          <a:srgbClr val="000000"/>
                        </a:solidFill>
                        <a:effectLst/>
                      </a:endParaRP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extLst>
                  <a:ext uri="{0D108BD9-81ED-4DB2-BD59-A6C34878D82A}">
                    <a16:rowId xmlns:a16="http://schemas.microsoft.com/office/drawing/2014/main" val="77467705"/>
                  </a:ext>
                </a:extLst>
              </a:tr>
              <a:tr h="530949">
                <a:tc>
                  <a:txBody>
                    <a:bodyPr/>
                    <a:lstStyle/>
                    <a:p>
                      <a:pPr algn="l" fontAlgn="t"/>
                      <a:r>
                        <a:rPr lang="ru-RU" sz="700">
                          <a:effectLst/>
                        </a:rPr>
                        <a:t>7. Депозиты драгоценных металлов</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dirty="0">
                          <a:effectLst/>
                        </a:rPr>
                        <a:t>45,4</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67,5</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72,8</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75,3</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dirty="0">
                          <a:effectLst/>
                        </a:rPr>
                        <a:t>74,3</a:t>
                      </a:r>
                    </a:p>
                  </a:txBody>
                  <a:tcPr marL="30992" marR="30992" marT="23244" marB="23244">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1939421388"/>
                  </a:ext>
                </a:extLst>
              </a:tr>
            </a:tbl>
          </a:graphicData>
        </a:graphic>
      </p:graphicFrame>
    </p:spTree>
    <p:extLst>
      <p:ext uri="{BB962C8B-B14F-4D97-AF65-F5344CB8AC3E}">
        <p14:creationId xmlns:p14="http://schemas.microsoft.com/office/powerpoint/2010/main" val="1192444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47650" y="365126"/>
            <a:ext cx="10406149" cy="881784"/>
          </a:xfrm>
        </p:spPr>
        <p:txBody>
          <a:bodyPr/>
          <a:lstStyle/>
          <a:p>
            <a:pPr algn="ctr"/>
            <a:r>
              <a:rPr lang="ru-RU" dirty="0" smtClean="0"/>
              <a:t>М3</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2415691585"/>
              </p:ext>
            </p:extLst>
          </p:nvPr>
        </p:nvGraphicFramePr>
        <p:xfrm>
          <a:off x="191186" y="1489574"/>
          <a:ext cx="11887206" cy="5293609"/>
        </p:xfrm>
        <a:graphic>
          <a:graphicData uri="http://schemas.openxmlformats.org/drawingml/2006/table">
            <a:tbl>
              <a:tblPr/>
              <a:tblGrid>
                <a:gridCol w="1981201">
                  <a:extLst>
                    <a:ext uri="{9D8B030D-6E8A-4147-A177-3AD203B41FA5}">
                      <a16:colId xmlns:a16="http://schemas.microsoft.com/office/drawing/2014/main" val="2335603201"/>
                    </a:ext>
                  </a:extLst>
                </a:gridCol>
                <a:gridCol w="1981201">
                  <a:extLst>
                    <a:ext uri="{9D8B030D-6E8A-4147-A177-3AD203B41FA5}">
                      <a16:colId xmlns:a16="http://schemas.microsoft.com/office/drawing/2014/main" val="3581727707"/>
                    </a:ext>
                  </a:extLst>
                </a:gridCol>
                <a:gridCol w="1981201">
                  <a:extLst>
                    <a:ext uri="{9D8B030D-6E8A-4147-A177-3AD203B41FA5}">
                      <a16:colId xmlns:a16="http://schemas.microsoft.com/office/drawing/2014/main" val="3207567391"/>
                    </a:ext>
                  </a:extLst>
                </a:gridCol>
                <a:gridCol w="1981201">
                  <a:extLst>
                    <a:ext uri="{9D8B030D-6E8A-4147-A177-3AD203B41FA5}">
                      <a16:colId xmlns:a16="http://schemas.microsoft.com/office/drawing/2014/main" val="3818035096"/>
                    </a:ext>
                  </a:extLst>
                </a:gridCol>
                <a:gridCol w="1981201">
                  <a:extLst>
                    <a:ext uri="{9D8B030D-6E8A-4147-A177-3AD203B41FA5}">
                      <a16:colId xmlns:a16="http://schemas.microsoft.com/office/drawing/2014/main" val="3470619329"/>
                    </a:ext>
                  </a:extLst>
                </a:gridCol>
                <a:gridCol w="1981201">
                  <a:extLst>
                    <a:ext uri="{9D8B030D-6E8A-4147-A177-3AD203B41FA5}">
                      <a16:colId xmlns:a16="http://schemas.microsoft.com/office/drawing/2014/main" val="2974853926"/>
                    </a:ext>
                  </a:extLst>
                </a:gridCol>
              </a:tblGrid>
              <a:tr h="415347">
                <a:tc>
                  <a:txBody>
                    <a:bodyPr/>
                    <a:lstStyle/>
                    <a:p>
                      <a:pPr algn="l" fontAlgn="t"/>
                      <a:r>
                        <a:rPr lang="ru-RU" sz="700" b="1">
                          <a:solidFill>
                            <a:srgbClr val="990033"/>
                          </a:solidFill>
                          <a:effectLst/>
                        </a:rPr>
                        <a:t>Широкая денежная масса – М3</a:t>
                      </a:r>
                      <a:endParaRPr lang="ru-RU" sz="700">
                        <a:solidFill>
                          <a:srgbClr val="990033"/>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61 239,0</a:t>
                      </a:r>
                      <a:endParaRPr lang="ru-RU" sz="700">
                        <a:solidFill>
                          <a:srgbClr val="990033"/>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dirty="0">
                          <a:solidFill>
                            <a:srgbClr val="990033"/>
                          </a:solidFill>
                          <a:effectLst/>
                        </a:rPr>
                        <a:t>71 532,6</a:t>
                      </a:r>
                      <a:endParaRPr lang="ru-RU" sz="700" dirty="0">
                        <a:solidFill>
                          <a:srgbClr val="990033"/>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71 689,0</a:t>
                      </a:r>
                      <a:endParaRPr lang="ru-RU" sz="700">
                        <a:solidFill>
                          <a:srgbClr val="990033"/>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700" b="1">
                          <a:solidFill>
                            <a:srgbClr val="990033"/>
                          </a:solidFill>
                          <a:effectLst/>
                        </a:rPr>
                        <a:t>75 668,5</a:t>
                      </a:r>
                      <a:endParaRPr lang="ru-RU" sz="700">
                        <a:solidFill>
                          <a:srgbClr val="990033"/>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tc>
                  <a:txBody>
                    <a:bodyPr/>
                    <a:lstStyle/>
                    <a:p>
                      <a:pPr algn="l" fontAlgn="t"/>
                      <a:r>
                        <a:rPr lang="ru-RU" sz="2400" b="1" dirty="0">
                          <a:solidFill>
                            <a:srgbClr val="990033"/>
                          </a:solidFill>
                          <a:effectLst/>
                        </a:rPr>
                        <a:t>73 138,0</a:t>
                      </a:r>
                      <a:endParaRPr lang="ru-RU" sz="2400" dirty="0">
                        <a:solidFill>
                          <a:srgbClr val="990033"/>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7F3E8"/>
                    </a:solidFill>
                  </a:tcPr>
                </a:tc>
                <a:extLst>
                  <a:ext uri="{0D108BD9-81ED-4DB2-BD59-A6C34878D82A}">
                    <a16:rowId xmlns:a16="http://schemas.microsoft.com/office/drawing/2014/main" val="3469245772"/>
                  </a:ext>
                </a:extLst>
              </a:tr>
              <a:tr h="180050">
                <a:tc gridSpan="6">
                  <a:txBody>
                    <a:bodyPr/>
                    <a:lstStyle/>
                    <a:p>
                      <a:pPr algn="l" fontAlgn="t"/>
                      <a:r>
                        <a:rPr lang="ru-RU" sz="700">
                          <a:effectLst/>
                        </a:rPr>
                        <a:t>Справочно:</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03289029"/>
                  </a:ext>
                </a:extLst>
              </a:tr>
              <a:tr h="536911">
                <a:tc>
                  <a:txBody>
                    <a:bodyPr/>
                    <a:lstStyle/>
                    <a:p>
                      <a:pPr algn="l" fontAlgn="t"/>
                      <a:r>
                        <a:rPr lang="ru-RU" sz="700" b="1">
                          <a:solidFill>
                            <a:srgbClr val="000000"/>
                          </a:solidFill>
                          <a:effectLst/>
                        </a:rPr>
                        <a:t>Депозиты в иностранной валюте, млн. долларов США</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10 743,3</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9 897,3</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10 423,8</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10 448,7</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10 235,6</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extLst>
                  <a:ext uri="{0D108BD9-81ED-4DB2-BD59-A6C34878D82A}">
                    <a16:rowId xmlns:a16="http://schemas.microsoft.com/office/drawing/2014/main" val="231881055"/>
                  </a:ext>
                </a:extLst>
              </a:tr>
              <a:tr h="180050">
                <a:tc>
                  <a:txBody>
                    <a:bodyPr/>
                    <a:lstStyle/>
                    <a:p>
                      <a:pPr algn="l" fontAlgn="base"/>
                      <a:r>
                        <a:rPr lang="ru-RU" sz="700">
                          <a:effectLst/>
                        </a:rPr>
                        <a:t>Физических лиц</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4 717,9</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4 396,1</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4 523,8</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4 594,7</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4 533,3</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3913665692"/>
                  </a:ext>
                </a:extLst>
              </a:tr>
              <a:tr h="293782">
                <a:tc>
                  <a:txBody>
                    <a:bodyPr/>
                    <a:lstStyle/>
                    <a:p>
                      <a:pPr algn="l" fontAlgn="base"/>
                      <a:r>
                        <a:rPr lang="ru-RU" sz="700">
                          <a:effectLst/>
                        </a:rPr>
                        <a:t>Юридических лиц^</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6 025,4</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5 501,2</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5 900,1</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5 854,0</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5 702,3</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1846439415"/>
                  </a:ext>
                </a:extLst>
              </a:tr>
              <a:tr h="293782">
                <a:tc>
                  <a:txBody>
                    <a:bodyPr/>
                    <a:lstStyle/>
                    <a:p>
                      <a:pPr algn="l" fontAlgn="base"/>
                      <a:r>
                        <a:rPr lang="ru-RU" sz="700">
                          <a:effectLst/>
                        </a:rPr>
                        <a:t>1. Переводные депозиты</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4 493,1</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4 638,9</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5 008,1</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5 047,9</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5 006,3</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983619580"/>
                  </a:ext>
                </a:extLst>
              </a:tr>
              <a:tr h="293782">
                <a:tc>
                  <a:txBody>
                    <a:bodyPr/>
                    <a:lstStyle/>
                    <a:p>
                      <a:pPr algn="l" fontAlgn="base"/>
                      <a:r>
                        <a:rPr lang="ru-RU" sz="700">
                          <a:effectLst/>
                        </a:rPr>
                        <a:t>1.1. Физических лиц</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1 133,3</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1 349,5</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1 516,3</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1 624,6</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1 562,7</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2987191451"/>
                  </a:ext>
                </a:extLst>
              </a:tr>
              <a:tr h="415347">
                <a:tc>
                  <a:txBody>
                    <a:bodyPr/>
                    <a:lstStyle/>
                    <a:p>
                      <a:pPr algn="l" fontAlgn="base"/>
                      <a:r>
                        <a:rPr lang="ru-RU" sz="700">
                          <a:effectLst/>
                        </a:rPr>
                        <a:t>1.2. Юридических лиц^</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3 359,7</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3 289,4</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3 491,8</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3 423,3</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3 443,6</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1810471306"/>
                  </a:ext>
                </a:extLst>
              </a:tr>
              <a:tr h="293782">
                <a:tc>
                  <a:txBody>
                    <a:bodyPr/>
                    <a:lstStyle/>
                    <a:p>
                      <a:pPr algn="l" fontAlgn="base"/>
                      <a:r>
                        <a:rPr lang="ru-RU" sz="700">
                          <a:effectLst/>
                        </a:rPr>
                        <a:t>2. Другие депозиты</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6 250,3</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5 258,3</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5 415,8</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5 400,8</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5 229,3</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1448080696"/>
                  </a:ext>
                </a:extLst>
              </a:tr>
              <a:tr h="293782">
                <a:tc>
                  <a:txBody>
                    <a:bodyPr/>
                    <a:lstStyle/>
                    <a:p>
                      <a:pPr algn="l" fontAlgn="base"/>
                      <a:r>
                        <a:rPr lang="ru-RU" sz="700">
                          <a:effectLst/>
                        </a:rPr>
                        <a:t>2.1. Физических лиц</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3 584,6</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3 046,6</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3 007,5</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2 970,1</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2 970,6</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2853613216"/>
                  </a:ext>
                </a:extLst>
              </a:tr>
              <a:tr h="415347">
                <a:tc>
                  <a:txBody>
                    <a:bodyPr/>
                    <a:lstStyle/>
                    <a:p>
                      <a:pPr algn="l" fontAlgn="base"/>
                      <a:r>
                        <a:rPr lang="ru-RU" sz="700">
                          <a:effectLst/>
                        </a:rPr>
                        <a:t>2.2. Юридических лиц^</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2 665,7</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2 211,8</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2 408,2</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2 430,7</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tc>
                  <a:txBody>
                    <a:bodyPr/>
                    <a:lstStyle/>
                    <a:p>
                      <a:pPr algn="l" fontAlgn="t"/>
                      <a:r>
                        <a:rPr lang="ru-RU" sz="700">
                          <a:effectLst/>
                        </a:rPr>
                        <a:t>2 258,7</a:t>
                      </a: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FFFFFF"/>
                    </a:solidFill>
                  </a:tcPr>
                </a:tc>
                <a:extLst>
                  <a:ext uri="{0D108BD9-81ED-4DB2-BD59-A6C34878D82A}">
                    <a16:rowId xmlns:a16="http://schemas.microsoft.com/office/drawing/2014/main" val="4068502498"/>
                  </a:ext>
                </a:extLst>
              </a:tr>
              <a:tr h="1144736">
                <a:tc>
                  <a:txBody>
                    <a:bodyPr/>
                    <a:lstStyle/>
                    <a:p>
                      <a:pPr algn="l" fontAlgn="t"/>
                      <a:r>
                        <a:rPr lang="ru-RU" sz="700" b="1">
                          <a:solidFill>
                            <a:srgbClr val="000000"/>
                          </a:solidFill>
                          <a:effectLst/>
                        </a:rPr>
                        <a:t>Ценные бумаги, выпущенные банками (вне банковского оборота) в иностранной валюте, млн. долларов США</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227,7</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112,8</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104,8</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124,0</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115,8</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extLst>
                  <a:ext uri="{0D108BD9-81ED-4DB2-BD59-A6C34878D82A}">
                    <a16:rowId xmlns:a16="http://schemas.microsoft.com/office/drawing/2014/main" val="1416977679"/>
                  </a:ext>
                </a:extLst>
              </a:tr>
              <a:tr h="536911">
                <a:tc>
                  <a:txBody>
                    <a:bodyPr/>
                    <a:lstStyle/>
                    <a:p>
                      <a:pPr algn="l" fontAlgn="t"/>
                      <a:r>
                        <a:rPr lang="ru-RU" sz="700" b="1">
                          <a:solidFill>
                            <a:srgbClr val="000000"/>
                          </a:solidFill>
                          <a:effectLst/>
                        </a:rPr>
                        <a:t>Депозиты драгоценных металлов, млн. долларов США</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16,6</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20,5</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23,4</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a:solidFill>
                            <a:srgbClr val="000000"/>
                          </a:solidFill>
                          <a:effectLst/>
                        </a:rPr>
                        <a:t>23,7</a:t>
                      </a:r>
                      <a:endParaRPr lang="ru-RU" sz="70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tc>
                  <a:txBody>
                    <a:bodyPr/>
                    <a:lstStyle/>
                    <a:p>
                      <a:pPr algn="l" fontAlgn="t"/>
                      <a:r>
                        <a:rPr lang="ru-RU" sz="700" b="1" dirty="0">
                          <a:solidFill>
                            <a:srgbClr val="000000"/>
                          </a:solidFill>
                          <a:effectLst/>
                        </a:rPr>
                        <a:t>23,4</a:t>
                      </a:r>
                      <a:endParaRPr lang="ru-RU" sz="700" dirty="0">
                        <a:solidFill>
                          <a:srgbClr val="000000"/>
                        </a:solidFill>
                        <a:effectLst/>
                      </a:endParaRPr>
                    </a:p>
                  </a:txBody>
                  <a:tcPr marL="27840" marR="27840" marT="20880" marB="20880">
                    <a:lnL w="9525" cap="flat" cmpd="sng" algn="ctr">
                      <a:solidFill>
                        <a:srgbClr val="D0C2A5"/>
                      </a:solidFill>
                      <a:prstDash val="solid"/>
                      <a:round/>
                      <a:headEnd type="none" w="med" len="med"/>
                      <a:tailEnd type="none" w="med" len="med"/>
                    </a:lnL>
                    <a:lnR w="9525" cap="flat" cmpd="sng" algn="ctr">
                      <a:solidFill>
                        <a:srgbClr val="D0C2A5"/>
                      </a:solidFill>
                      <a:prstDash val="solid"/>
                      <a:round/>
                      <a:headEnd type="none" w="med" len="med"/>
                      <a:tailEnd type="none" w="med" len="med"/>
                    </a:lnR>
                    <a:lnT w="9525" cap="flat" cmpd="sng" algn="ctr">
                      <a:solidFill>
                        <a:srgbClr val="D0C2A5"/>
                      </a:solidFill>
                      <a:prstDash val="solid"/>
                      <a:round/>
                      <a:headEnd type="none" w="med" len="med"/>
                      <a:tailEnd type="none" w="med" len="med"/>
                    </a:lnT>
                    <a:lnB w="9525" cap="flat" cmpd="sng" algn="ctr">
                      <a:solidFill>
                        <a:srgbClr val="D0C2A5"/>
                      </a:solidFill>
                      <a:prstDash val="solid"/>
                      <a:round/>
                      <a:headEnd type="none" w="med" len="med"/>
                      <a:tailEnd type="none" w="med" len="med"/>
                    </a:lnB>
                    <a:solidFill>
                      <a:srgbClr val="E4D8BC"/>
                    </a:solidFill>
                  </a:tcPr>
                </a:tc>
                <a:extLst>
                  <a:ext uri="{0D108BD9-81ED-4DB2-BD59-A6C34878D82A}">
                    <a16:rowId xmlns:a16="http://schemas.microsoft.com/office/drawing/2014/main" val="2615896675"/>
                  </a:ext>
                </a:extLst>
              </a:tr>
            </a:tbl>
          </a:graphicData>
        </a:graphic>
      </p:graphicFrame>
    </p:spTree>
    <p:extLst>
      <p:ext uri="{BB962C8B-B14F-4D97-AF65-F5344CB8AC3E}">
        <p14:creationId xmlns:p14="http://schemas.microsoft.com/office/powerpoint/2010/main" val="100159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Соотношение между</a:t>
            </a:r>
            <a:r>
              <a:rPr lang="ru-RU" b="1" i="1" dirty="0"/>
              <a:t> М</a:t>
            </a:r>
          </a:p>
        </p:txBody>
      </p:sp>
      <p:sp>
        <p:nvSpPr>
          <p:cNvPr id="3" name="Объект 2"/>
          <p:cNvSpPr>
            <a:spLocks noGrp="1"/>
          </p:cNvSpPr>
          <p:nvPr>
            <p:ph idx="1"/>
          </p:nvPr>
        </p:nvSpPr>
        <p:spPr/>
        <p:txBody>
          <a:bodyPr/>
          <a:lstStyle/>
          <a:p>
            <a:pPr marL="0" indent="0" algn="just">
              <a:buNone/>
            </a:pPr>
            <a:r>
              <a:rPr lang="ru-RU" dirty="0"/>
              <a:t>Соотношение между агрегатами меняется в зависимости от экономического роста.</a:t>
            </a:r>
          </a:p>
          <a:p>
            <a:pPr marL="0" indent="0" algn="just">
              <a:buNone/>
            </a:pPr>
            <a:r>
              <a:rPr lang="ru-RU" dirty="0"/>
              <a:t>Изменение объема денежной массы — результат влияния двух факторов:</a:t>
            </a:r>
          </a:p>
          <a:p>
            <a:r>
              <a:rPr lang="ru-RU" dirty="0"/>
              <a:t>изменение массы денег в обращении;</a:t>
            </a:r>
          </a:p>
          <a:p>
            <a:r>
              <a:rPr lang="ru-RU" dirty="0"/>
              <a:t>изменение скорости их оборота.</a:t>
            </a:r>
          </a:p>
          <a:p>
            <a:pPr marL="0" indent="0">
              <a:buNone/>
            </a:pPr>
            <a:r>
              <a:rPr lang="ru-RU" dirty="0"/>
              <a:t/>
            </a:r>
            <a:br>
              <a:rPr lang="ru-RU" dirty="0"/>
            </a:br>
            <a:endParaRPr lang="ru-RU" dirty="0"/>
          </a:p>
        </p:txBody>
      </p:sp>
    </p:spTree>
    <p:extLst>
      <p:ext uri="{BB962C8B-B14F-4D97-AF65-F5344CB8AC3E}">
        <p14:creationId xmlns:p14="http://schemas.microsoft.com/office/powerpoint/2010/main" val="3827689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Денежная масса</a:t>
            </a:r>
          </a:p>
        </p:txBody>
      </p:sp>
      <p:sp>
        <p:nvSpPr>
          <p:cNvPr id="3" name="Объект 2"/>
          <p:cNvSpPr>
            <a:spLocks noGrp="1"/>
          </p:cNvSpPr>
          <p:nvPr>
            <p:ph idx="1"/>
          </p:nvPr>
        </p:nvSpPr>
        <p:spPr/>
        <p:txBody>
          <a:bodyPr>
            <a:normAutofit/>
          </a:bodyPr>
          <a:lstStyle/>
          <a:p>
            <a:r>
              <a:rPr lang="ru-RU" b="1" dirty="0"/>
              <a:t>Денежная масса</a:t>
            </a:r>
            <a:r>
              <a:rPr lang="ru-RU" dirty="0"/>
              <a:t> — это запас денег в государстве.</a:t>
            </a:r>
          </a:p>
          <a:p>
            <a:pPr algn="just"/>
            <a:r>
              <a:rPr lang="ru-RU" dirty="0"/>
              <a:t>Денежная масса обслуживает движение денежных потоков, называемых </a:t>
            </a:r>
            <a:r>
              <a:rPr lang="ru-RU" b="1" dirty="0"/>
              <a:t>денежным обращением.</a:t>
            </a:r>
            <a:endParaRPr lang="ru-RU" dirty="0"/>
          </a:p>
          <a:p>
            <a:pPr algn="just"/>
            <a:r>
              <a:rPr lang="ru-RU" dirty="0"/>
              <a:t>Совокупность всех денег в данной стране у правительства, фирм, банков, граждан, на счетах, в пути, в кошельках, в «чулках» и т.п. формирует </a:t>
            </a:r>
            <a:r>
              <a:rPr lang="ru-RU" b="1" dirty="0"/>
              <a:t>национальную денежную массу</a:t>
            </a:r>
            <a:r>
              <a:rPr lang="ru-RU" dirty="0"/>
              <a:t>. Денежное обращение как совокупность денежных потоков делится на </a:t>
            </a:r>
            <a:r>
              <a:rPr lang="ru-RU" b="1" dirty="0">
                <a:solidFill>
                  <a:srgbClr val="C00000"/>
                </a:solidFill>
              </a:rPr>
              <a:t>наличное и безналичное</a:t>
            </a:r>
            <a:r>
              <a:rPr lang="ru-RU" dirty="0"/>
              <a:t>. В странах с развитой экономикой безналичное обращение намного превышает наличное</a:t>
            </a:r>
          </a:p>
          <a:p>
            <a:endParaRPr lang="ru-RU" dirty="0"/>
          </a:p>
        </p:txBody>
      </p:sp>
    </p:spTree>
    <p:extLst>
      <p:ext uri="{BB962C8B-B14F-4D97-AF65-F5344CB8AC3E}">
        <p14:creationId xmlns:p14="http://schemas.microsoft.com/office/powerpoint/2010/main" val="696004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Скорость </a:t>
            </a:r>
          </a:p>
        </p:txBody>
      </p:sp>
      <p:sp>
        <p:nvSpPr>
          <p:cNvPr id="3" name="Объект 2"/>
          <p:cNvSpPr>
            <a:spLocks noGrp="1"/>
          </p:cNvSpPr>
          <p:nvPr>
            <p:ph idx="1"/>
          </p:nvPr>
        </p:nvSpPr>
        <p:spPr/>
        <p:txBody>
          <a:bodyPr>
            <a:normAutofit/>
          </a:bodyPr>
          <a:lstStyle/>
          <a:p>
            <a:pPr marL="514350" indent="-514350" algn="just">
              <a:buFont typeface="+mj-lt"/>
              <a:buAutoNum type="arabicPeriod"/>
            </a:pPr>
            <a:r>
              <a:rPr lang="ru-RU" b="1" dirty="0"/>
              <a:t>Скорость обращения денег в кругообороте доходов</a:t>
            </a:r>
            <a:r>
              <a:rPr lang="ru-RU" dirty="0"/>
              <a:t> = </a:t>
            </a:r>
            <a:r>
              <a:rPr lang="ru-RU" b="1" dirty="0">
                <a:solidFill>
                  <a:srgbClr val="C00000"/>
                </a:solidFill>
              </a:rPr>
              <a:t>ВВП / Денежная масса (М1 и М2). </a:t>
            </a:r>
            <a:endParaRPr lang="ru-RU" b="1" dirty="0" smtClean="0">
              <a:solidFill>
                <a:srgbClr val="C00000"/>
              </a:solidFill>
            </a:endParaRPr>
          </a:p>
          <a:p>
            <a:pPr marL="514350" indent="-514350" algn="just">
              <a:buFont typeface="+mj-lt"/>
              <a:buAutoNum type="arabicPeriod"/>
            </a:pPr>
            <a:r>
              <a:rPr lang="ru-RU" dirty="0" smtClean="0"/>
              <a:t>Данный </a:t>
            </a:r>
            <a:r>
              <a:rPr lang="ru-RU" dirty="0"/>
              <a:t>показатель раскрывает взаимосвязь между ростом экономики и денежным обращением.</a:t>
            </a:r>
          </a:p>
          <a:p>
            <a:endParaRPr lang="ru-RU" dirty="0"/>
          </a:p>
        </p:txBody>
      </p:sp>
    </p:spTree>
    <p:extLst>
      <p:ext uri="{BB962C8B-B14F-4D97-AF65-F5344CB8AC3E}">
        <p14:creationId xmlns:p14="http://schemas.microsoft.com/office/powerpoint/2010/main" val="640925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Денежное обращение</a:t>
            </a:r>
          </a:p>
        </p:txBody>
      </p:sp>
      <p:sp>
        <p:nvSpPr>
          <p:cNvPr id="3" name="Объект 2"/>
          <p:cNvSpPr>
            <a:spLocks noGrp="1"/>
          </p:cNvSpPr>
          <p:nvPr>
            <p:ph idx="1"/>
          </p:nvPr>
        </p:nvSpPr>
        <p:spPr/>
        <p:txBody>
          <a:bodyPr>
            <a:normAutofit/>
          </a:bodyPr>
          <a:lstStyle/>
          <a:p>
            <a:pPr marL="0" indent="0" algn="just">
              <a:buNone/>
            </a:pPr>
            <a:r>
              <a:rPr lang="ru-RU" dirty="0"/>
              <a:t>       В зависимости от вида обращающихся денег выделяются два основных типа систем денежного обращения:</a:t>
            </a:r>
          </a:p>
          <a:p>
            <a:r>
              <a:rPr lang="ru-RU" dirty="0"/>
              <a:t>- системы обращения металлических денег, когда в обращении находятся полноценные золотые и(или) серебряные монеты, которые выполняют функции денег, а кредитные деньги свободно обмениваются на денежный металл (в монетах или слитках);</a:t>
            </a:r>
          </a:p>
          <a:p>
            <a:r>
              <a:rPr lang="ru-RU" dirty="0"/>
              <a:t>- системы обращения кредитных и бумажных денег, которые не могут быть обменены на золото, а само золото вытеснено из обращения.</a:t>
            </a:r>
          </a:p>
          <a:p>
            <a:endParaRPr lang="ru-RU" dirty="0"/>
          </a:p>
        </p:txBody>
      </p:sp>
    </p:spTree>
    <p:extLst>
      <p:ext uri="{BB962C8B-B14F-4D97-AF65-F5344CB8AC3E}">
        <p14:creationId xmlns:p14="http://schemas.microsoft.com/office/powerpoint/2010/main" val="4577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593EB6-5050-B031-39C3-CF19D793A03B}"/>
              </a:ext>
            </a:extLst>
          </p:cNvPr>
          <p:cNvSpPr>
            <a:spLocks noGrp="1"/>
          </p:cNvSpPr>
          <p:nvPr>
            <p:ph type="title"/>
          </p:nvPr>
        </p:nvSpPr>
        <p:spPr/>
        <p:txBody>
          <a:bodyPr/>
          <a:lstStyle/>
          <a:p>
            <a:pPr algn="ctr"/>
            <a:r>
              <a:rPr lang="ru-RU" dirty="0"/>
              <a:t>Воспроизводство</a:t>
            </a:r>
          </a:p>
        </p:txBody>
      </p:sp>
      <p:sp>
        <p:nvSpPr>
          <p:cNvPr id="3" name="Объект 2">
            <a:extLst>
              <a:ext uri="{FF2B5EF4-FFF2-40B4-BE49-F238E27FC236}">
                <a16:creationId xmlns:a16="http://schemas.microsoft.com/office/drawing/2014/main" id="{28BE6130-F3D1-8939-37BA-C273772FB129}"/>
              </a:ext>
            </a:extLst>
          </p:cNvPr>
          <p:cNvSpPr>
            <a:spLocks noGrp="1"/>
          </p:cNvSpPr>
          <p:nvPr>
            <p:ph idx="1"/>
          </p:nvPr>
        </p:nvSpPr>
        <p:spPr/>
        <p:txBody>
          <a:bodyPr/>
          <a:lstStyle/>
          <a:p>
            <a:r>
              <a:rPr lang="ru-RU" dirty="0"/>
              <a:t>Постоянно повторяющийся процесс производства – есть воспроизводство</a:t>
            </a:r>
          </a:p>
          <a:p>
            <a:pPr marL="0" indent="0" algn="just">
              <a:buNone/>
            </a:pPr>
            <a:r>
              <a:rPr lang="ru-RU" b="0" i="0" dirty="0">
                <a:solidFill>
                  <a:srgbClr val="333333"/>
                </a:solidFill>
                <a:effectLst/>
                <a:latin typeface="YS Text"/>
              </a:rPr>
              <a:t>Воспроизводство в экономике — это </a:t>
            </a:r>
            <a:r>
              <a:rPr lang="ru-RU" b="1" i="0" dirty="0">
                <a:solidFill>
                  <a:srgbClr val="C00000"/>
                </a:solidFill>
                <a:effectLst/>
                <a:latin typeface="YS Text"/>
              </a:rPr>
              <a:t>процесс создания и восстановления производственных мощностей и производственных ресурсов, необходимых для производства товаров и услуг</a:t>
            </a:r>
            <a:r>
              <a:rPr lang="ru-RU" b="0" i="0" dirty="0">
                <a:solidFill>
                  <a:srgbClr val="C00000"/>
                </a:solidFill>
                <a:effectLst/>
                <a:latin typeface="YS Text"/>
              </a:rPr>
              <a:t>.</a:t>
            </a:r>
            <a:r>
              <a:rPr lang="ru-RU" b="0" i="0" dirty="0">
                <a:solidFill>
                  <a:srgbClr val="333333"/>
                </a:solidFill>
                <a:effectLst/>
                <a:latin typeface="YS Text"/>
              </a:rPr>
              <a:t> Он включает в себя процессы производства, распределения, обмена и потребления, которые позволяют обществу обеспечивать потребности и удовлетворять потребности в товарах и услугах.</a:t>
            </a:r>
            <a:endParaRPr lang="ru-RU" dirty="0"/>
          </a:p>
        </p:txBody>
      </p:sp>
    </p:spTree>
    <p:extLst>
      <p:ext uri="{BB962C8B-B14F-4D97-AF65-F5344CB8AC3E}">
        <p14:creationId xmlns:p14="http://schemas.microsoft.com/office/powerpoint/2010/main" val="3756496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Типы денежных систе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980728"/>
            <a:ext cx="8736905"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29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Регулирование</a:t>
            </a:r>
          </a:p>
        </p:txBody>
      </p:sp>
      <p:sp>
        <p:nvSpPr>
          <p:cNvPr id="3" name="Объект 2"/>
          <p:cNvSpPr>
            <a:spLocks noGrp="1"/>
          </p:cNvSpPr>
          <p:nvPr>
            <p:ph idx="1"/>
          </p:nvPr>
        </p:nvSpPr>
        <p:spPr/>
        <p:txBody>
          <a:bodyPr>
            <a:normAutofit/>
          </a:bodyPr>
          <a:lstStyle/>
          <a:p>
            <a:r>
              <a:rPr lang="ru-RU" dirty="0"/>
              <a:t>При обращении денег важно не только количество абсолютно ликвидных денег </a:t>
            </a:r>
            <a:r>
              <a:rPr lang="ru-RU" b="1" dirty="0"/>
              <a:t>М1</a:t>
            </a:r>
            <a:r>
              <a:rPr lang="ru-RU" dirty="0"/>
              <a:t>, но и то количество денег </a:t>
            </a:r>
            <a:r>
              <a:rPr lang="ru-RU" b="1" dirty="0"/>
              <a:t>М2</a:t>
            </a:r>
            <a:r>
              <a:rPr lang="ru-RU" dirty="0"/>
              <a:t>, которое быстро может превратиться в </a:t>
            </a:r>
            <a:r>
              <a:rPr lang="ru-RU" b="1" dirty="0"/>
              <a:t>М1</a:t>
            </a:r>
            <a:r>
              <a:rPr lang="ru-RU" dirty="0"/>
              <a:t>. Также и </a:t>
            </a:r>
            <a:r>
              <a:rPr lang="ru-RU" b="1" dirty="0"/>
              <a:t>М3</a:t>
            </a:r>
            <a:r>
              <a:rPr lang="ru-RU" dirty="0"/>
              <a:t> может при некоторых условиях стать средством платежа </a:t>
            </a:r>
            <a:r>
              <a:rPr lang="ru-RU" b="1" dirty="0"/>
              <a:t>М1</a:t>
            </a:r>
            <a:r>
              <a:rPr lang="ru-RU" dirty="0"/>
              <a:t>.</a:t>
            </a:r>
          </a:p>
          <a:p>
            <a:r>
              <a:rPr lang="ru-RU" dirty="0"/>
              <a:t>С помощью распределения денежной массы на агрегаты ЦБ(НБ)оказывает влияние на денежную массу </a:t>
            </a:r>
            <a:r>
              <a:rPr lang="ru-RU" b="1" dirty="0"/>
              <a:t>М1</a:t>
            </a:r>
            <a:r>
              <a:rPr lang="ru-RU" dirty="0"/>
              <a:t>, повышая ее или</a:t>
            </a:r>
            <a:r>
              <a:rPr lang="ru-RU" b="1" dirty="0"/>
              <a:t> </a:t>
            </a:r>
            <a:r>
              <a:rPr lang="ru-RU" dirty="0"/>
              <a:t>снижая (или сдерживая ее рост).</a:t>
            </a:r>
          </a:p>
          <a:p>
            <a:endParaRPr lang="ru-RU" dirty="0"/>
          </a:p>
        </p:txBody>
      </p:sp>
    </p:spTree>
    <p:extLst>
      <p:ext uri="{BB962C8B-B14F-4D97-AF65-F5344CB8AC3E}">
        <p14:creationId xmlns:p14="http://schemas.microsoft.com/office/powerpoint/2010/main" val="3845197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92237F1D-BC71-5A40-8282-B23623409813}"/>
              </a:ext>
            </a:extLst>
          </p:cNvPr>
          <p:cNvPicPr>
            <a:picLocks noChangeAspect="1"/>
          </p:cNvPicPr>
          <p:nvPr/>
        </p:nvPicPr>
        <p:blipFill>
          <a:blip r:embed="rId2"/>
          <a:stretch>
            <a:fillRect/>
          </a:stretch>
        </p:blipFill>
        <p:spPr>
          <a:xfrm>
            <a:off x="0" y="212035"/>
            <a:ext cx="12192000" cy="6838122"/>
          </a:xfrm>
          <a:prstGeom prst="rect">
            <a:avLst/>
          </a:prstGeom>
        </p:spPr>
      </p:pic>
    </p:spTree>
    <p:extLst>
      <p:ext uri="{BB962C8B-B14F-4D97-AF65-F5344CB8AC3E}">
        <p14:creationId xmlns:p14="http://schemas.microsoft.com/office/powerpoint/2010/main" val="3055755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5DA265-F4C8-B7A8-76F9-1EC97C253E37}"/>
              </a:ext>
            </a:extLst>
          </p:cNvPr>
          <p:cNvSpPr>
            <a:spLocks noGrp="1"/>
          </p:cNvSpPr>
          <p:nvPr>
            <p:ph type="title"/>
          </p:nvPr>
        </p:nvSpPr>
        <p:spPr/>
        <p:txBody>
          <a:bodyPr/>
          <a:lstStyle/>
          <a:p>
            <a:pPr algn="ctr"/>
            <a:r>
              <a:rPr lang="ru-RU" dirty="0"/>
              <a:t>Капитал</a:t>
            </a:r>
          </a:p>
        </p:txBody>
      </p:sp>
      <p:sp>
        <p:nvSpPr>
          <p:cNvPr id="3" name="Объект 2">
            <a:extLst>
              <a:ext uri="{FF2B5EF4-FFF2-40B4-BE49-F238E27FC236}">
                <a16:creationId xmlns:a16="http://schemas.microsoft.com/office/drawing/2014/main" id="{C77AB1CE-3344-9D4F-DE2D-09460BE1FCF3}"/>
              </a:ext>
            </a:extLst>
          </p:cNvPr>
          <p:cNvSpPr>
            <a:spLocks noGrp="1"/>
          </p:cNvSpPr>
          <p:nvPr>
            <p:ph idx="1"/>
          </p:nvPr>
        </p:nvSpPr>
        <p:spPr/>
        <p:txBody>
          <a:bodyPr>
            <a:normAutofit lnSpcReduction="10000"/>
          </a:bodyPr>
          <a:lstStyle/>
          <a:p>
            <a:pPr algn="just"/>
            <a:r>
              <a:rPr lang="ru-RU" b="1" i="0" dirty="0">
                <a:solidFill>
                  <a:srgbClr val="000000"/>
                </a:solidFill>
                <a:effectLst/>
                <a:latin typeface="Arial" panose="020B0604020202020204" pitchFamily="34" charset="0"/>
              </a:rPr>
              <a:t>Капитал</a:t>
            </a:r>
            <a:r>
              <a:rPr lang="ru-RU" b="0" i="1"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 это определенная сумма благ в виде материальных, денежных и интеллектуальных средств, используемых в качестве ресурса в дальнейшем производстве. </a:t>
            </a:r>
            <a:endParaRPr lang="ru-RU" b="0" i="0" dirty="0" smtClean="0">
              <a:solidFill>
                <a:srgbClr val="000000"/>
              </a:solidFill>
              <a:effectLst/>
              <a:latin typeface="Arial" panose="020B0604020202020204" pitchFamily="34" charset="0"/>
            </a:endParaRPr>
          </a:p>
          <a:p>
            <a:pPr algn="just"/>
            <a:r>
              <a:rPr lang="ru-RU" b="1" dirty="0" smtClean="0">
                <a:solidFill>
                  <a:srgbClr val="C00000"/>
                </a:solidFill>
                <a:latin typeface="Arial" panose="020B0604020202020204" pitchFamily="34" charset="0"/>
              </a:rPr>
              <a:t>«Капитал – стоимость, приносящая прибавочную стоимость» </a:t>
            </a:r>
            <a:r>
              <a:rPr lang="ru-RU" b="1" dirty="0" err="1" smtClean="0">
                <a:solidFill>
                  <a:srgbClr val="0070C0"/>
                </a:solidFill>
                <a:latin typeface="Arial" panose="020B0604020202020204" pitchFamily="34" charset="0"/>
              </a:rPr>
              <a:t>К.Маркс</a:t>
            </a:r>
            <a:endParaRPr lang="ru-RU" b="1" i="0" dirty="0">
              <a:solidFill>
                <a:srgbClr val="C00000"/>
              </a:solidFill>
              <a:effectLst/>
              <a:latin typeface="Arial" panose="020B0604020202020204" pitchFamily="34" charset="0"/>
            </a:endParaRPr>
          </a:p>
          <a:p>
            <a:pPr algn="just"/>
            <a:r>
              <a:rPr lang="ru-RU" b="0" i="0" dirty="0">
                <a:solidFill>
                  <a:srgbClr val="000000"/>
                </a:solidFill>
                <a:effectLst/>
                <a:latin typeface="Arial" panose="020B0604020202020204" pitchFamily="34" charset="0"/>
              </a:rPr>
              <a:t>Поэтому капитал есть сумма так называемых капитальных благ, т.е. благ по производству других благ. Капитальным благом можно считать кирпичи (из них сложат дом), станки (на них изготовят детали будущих легковых машин), телевизор (он воспроизведет телепередачу) и т.д.</a:t>
            </a:r>
            <a:endParaRPr lang="ru-RU" dirty="0"/>
          </a:p>
        </p:txBody>
      </p:sp>
    </p:spTree>
    <p:extLst>
      <p:ext uri="{BB962C8B-B14F-4D97-AF65-F5344CB8AC3E}">
        <p14:creationId xmlns:p14="http://schemas.microsoft.com/office/powerpoint/2010/main" val="3927465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A72F60-3049-94E0-9BE1-621276AC9070}"/>
              </a:ext>
            </a:extLst>
          </p:cNvPr>
          <p:cNvSpPr>
            <a:spLocks noGrp="1"/>
          </p:cNvSpPr>
          <p:nvPr>
            <p:ph type="title"/>
          </p:nvPr>
        </p:nvSpPr>
        <p:spPr/>
        <p:txBody>
          <a:bodyPr/>
          <a:lstStyle/>
          <a:p>
            <a:pPr algn="ctr"/>
            <a:r>
              <a:rPr lang="ru-RU" dirty="0"/>
              <a:t>Капитал и прибавочная стоимость</a:t>
            </a:r>
          </a:p>
        </p:txBody>
      </p:sp>
      <p:sp>
        <p:nvSpPr>
          <p:cNvPr id="3" name="Объект 2">
            <a:extLst>
              <a:ext uri="{FF2B5EF4-FFF2-40B4-BE49-F238E27FC236}">
                <a16:creationId xmlns:a16="http://schemas.microsoft.com/office/drawing/2014/main" id="{77FD7158-3E50-DDC6-91DC-782017241AB0}"/>
              </a:ext>
            </a:extLst>
          </p:cNvPr>
          <p:cNvSpPr>
            <a:spLocks noGrp="1"/>
          </p:cNvSpPr>
          <p:nvPr>
            <p:ph idx="1"/>
          </p:nvPr>
        </p:nvSpPr>
        <p:spPr/>
        <p:txBody>
          <a:bodyPr>
            <a:normAutofit fontScale="77500" lnSpcReduction="20000"/>
          </a:bodyPr>
          <a:lstStyle/>
          <a:p>
            <a:pPr algn="just"/>
            <a:r>
              <a:rPr lang="ru-RU" b="0" i="0" dirty="0">
                <a:solidFill>
                  <a:srgbClr val="000000"/>
                </a:solidFill>
                <a:effectLst/>
                <a:latin typeface="Arial" panose="020B0604020202020204" pitchFamily="34" charset="0"/>
              </a:rPr>
              <a:t>капитал — это самовозрастающая стоимость, рождающая так называемую прибавочную стоимость. Причем создателем прироста стоимости (прибавочной стоимости) считается </a:t>
            </a:r>
            <a:r>
              <a:rPr lang="ru-RU" b="1" i="0" dirty="0">
                <a:solidFill>
                  <a:srgbClr val="C00000"/>
                </a:solidFill>
                <a:effectLst/>
                <a:latin typeface="Arial" panose="020B0604020202020204" pitchFamily="34" charset="0"/>
              </a:rPr>
              <a:t>только труд наемных рабочих</a:t>
            </a:r>
            <a:r>
              <a:rPr lang="ru-RU" b="0" i="0" dirty="0">
                <a:solidFill>
                  <a:srgbClr val="000000"/>
                </a:solidFill>
                <a:effectLst/>
                <a:latin typeface="Arial" panose="020B0604020202020204" pitchFamily="34" charset="0"/>
              </a:rPr>
              <a:t>. Поэтому </a:t>
            </a:r>
            <a:r>
              <a:rPr lang="ru-RU" b="1" i="0" dirty="0">
                <a:solidFill>
                  <a:srgbClr val="000000"/>
                </a:solidFill>
                <a:effectLst/>
                <a:latin typeface="Arial" panose="020B0604020202020204" pitchFamily="34" charset="0"/>
              </a:rPr>
              <a:t>Маркс </a:t>
            </a:r>
            <a:r>
              <a:rPr lang="ru-RU" b="0" i="0" dirty="0">
                <a:solidFill>
                  <a:srgbClr val="000000"/>
                </a:solidFill>
                <a:effectLst/>
                <a:latin typeface="Arial" panose="020B0604020202020204" pitchFamily="34" charset="0"/>
              </a:rPr>
              <a:t>считал, что капитал — это прежде всего определенное </a:t>
            </a:r>
            <a:r>
              <a:rPr lang="ru-RU" b="0" i="0" dirty="0">
                <a:solidFill>
                  <a:srgbClr val="C00000"/>
                </a:solidFill>
                <a:effectLst/>
                <a:latin typeface="Arial" panose="020B0604020202020204" pitchFamily="34" charset="0"/>
              </a:rPr>
              <a:t>отношение </a:t>
            </a:r>
            <a:r>
              <a:rPr lang="ru-RU" b="0" i="0" dirty="0">
                <a:solidFill>
                  <a:srgbClr val="000000"/>
                </a:solidFill>
                <a:effectLst/>
                <a:latin typeface="Arial" panose="020B0604020202020204" pitchFamily="34" charset="0"/>
              </a:rPr>
              <a:t>между различными слоями общества, в особенности между наемными рабочими и капиталистами.</a:t>
            </a:r>
          </a:p>
          <a:p>
            <a:pPr algn="just"/>
            <a:r>
              <a:rPr lang="ru-RU" b="0" i="0" dirty="0">
                <a:solidFill>
                  <a:srgbClr val="000000"/>
                </a:solidFill>
                <a:effectLst/>
                <a:latin typeface="Arial" panose="020B0604020202020204" pitchFamily="34" charset="0"/>
              </a:rPr>
              <a:t>На известном этапе экономические субъекты не только вступают в процесс обмена товаров, опосредуемый деньгами </a:t>
            </a:r>
            <a:r>
              <a:rPr lang="ru-RU" b="1" i="0" dirty="0">
                <a:solidFill>
                  <a:srgbClr val="C00000"/>
                </a:solidFill>
                <a:effectLst/>
                <a:latin typeface="Arial" panose="020B0604020202020204" pitchFamily="34" charset="0"/>
              </a:rPr>
              <a:t>Т - Д - Т’</a:t>
            </a:r>
            <a:r>
              <a:rPr lang="ru-RU" b="0" i="0" dirty="0">
                <a:solidFill>
                  <a:srgbClr val="000000"/>
                </a:solidFill>
                <a:effectLst/>
                <a:latin typeface="Arial" panose="020B0604020202020204" pitchFamily="34" charset="0"/>
              </a:rPr>
              <a:t> (1), но и сталкиваются с иной последовательностью смен форм стоимости. Это находит свое выражение в следующей формуле обращения:</a:t>
            </a:r>
            <a:r>
              <a:rPr lang="ru-RU" b="0" i="1" dirty="0">
                <a:solidFill>
                  <a:srgbClr val="000000"/>
                </a:solidFill>
                <a:effectLst/>
                <a:latin typeface="Arial" panose="020B0604020202020204" pitchFamily="34" charset="0"/>
              </a:rPr>
              <a:t> </a:t>
            </a:r>
            <a:r>
              <a:rPr lang="ru-RU" b="1" i="1" dirty="0">
                <a:solidFill>
                  <a:srgbClr val="C00000"/>
                </a:solidFill>
                <a:effectLst/>
                <a:latin typeface="Arial" panose="020B0604020202020204" pitchFamily="34" charset="0"/>
              </a:rPr>
              <a:t>Д - Т - Д’</a:t>
            </a:r>
            <a:r>
              <a:rPr lang="ru-RU" b="1" i="0" dirty="0">
                <a:solidFill>
                  <a:srgbClr val="C00000"/>
                </a:solidFill>
                <a:effectLst/>
                <a:latin typeface="Arial" panose="020B0604020202020204" pitchFamily="34" charset="0"/>
              </a:rPr>
              <a:t> </a:t>
            </a:r>
            <a:r>
              <a:rPr lang="ru-RU" b="0" i="0" dirty="0">
                <a:solidFill>
                  <a:srgbClr val="000000"/>
                </a:solidFill>
                <a:effectLst/>
                <a:latin typeface="Arial" panose="020B0604020202020204" pitchFamily="34" charset="0"/>
              </a:rPr>
              <a:t>(2) всеобщей формулой капитала (или всеобщей формулой движения капитала).</a:t>
            </a:r>
          </a:p>
          <a:p>
            <a:pPr algn="just"/>
            <a:r>
              <a:rPr lang="ru-RU" b="0" i="0" dirty="0">
                <a:solidFill>
                  <a:srgbClr val="000000"/>
                </a:solidFill>
                <a:effectLst/>
                <a:latin typeface="Arial" panose="020B0604020202020204" pitchFamily="34" charset="0"/>
              </a:rPr>
              <a:t>Первая(1) будет нами впредь называться </a:t>
            </a:r>
            <a:r>
              <a:rPr lang="ru-RU" b="1" i="0" dirty="0">
                <a:solidFill>
                  <a:srgbClr val="002060"/>
                </a:solidFill>
                <a:effectLst/>
                <a:latin typeface="Arial" panose="020B0604020202020204" pitchFamily="34" charset="0"/>
              </a:rPr>
              <a:t>формулой товарного обмена</a:t>
            </a:r>
            <a:r>
              <a:rPr lang="ru-RU" b="0" i="0" dirty="0">
                <a:solidFill>
                  <a:srgbClr val="000000"/>
                </a:solidFill>
                <a:effectLst/>
                <a:latin typeface="Arial" panose="020B0604020202020204" pitchFamily="34" charset="0"/>
              </a:rPr>
              <a:t>, а вторая(2) - </a:t>
            </a:r>
            <a:r>
              <a:rPr lang="ru-RU" b="1" i="0" dirty="0">
                <a:solidFill>
                  <a:srgbClr val="002060"/>
                </a:solidFill>
                <a:effectLst/>
                <a:latin typeface="Arial" panose="020B0604020202020204" pitchFamily="34" charset="0"/>
              </a:rPr>
              <a:t>всеобщей формулой капитала </a:t>
            </a:r>
            <a:r>
              <a:rPr lang="ru-RU" b="0" i="0" dirty="0">
                <a:solidFill>
                  <a:srgbClr val="000000"/>
                </a:solidFill>
                <a:effectLst/>
                <a:latin typeface="Arial" panose="020B0604020202020204" pitchFamily="34" charset="0"/>
              </a:rPr>
              <a:t>(или всеобщей формулой движения капитала).</a:t>
            </a:r>
          </a:p>
          <a:p>
            <a:r>
              <a:rPr lang="ru-RU" dirty="0"/>
              <a:t/>
            </a:r>
            <a:br>
              <a:rPr lang="ru-RU" dirty="0"/>
            </a:br>
            <a:endParaRPr lang="ru-RU" dirty="0"/>
          </a:p>
        </p:txBody>
      </p:sp>
    </p:spTree>
    <p:extLst>
      <p:ext uri="{BB962C8B-B14F-4D97-AF65-F5344CB8AC3E}">
        <p14:creationId xmlns:p14="http://schemas.microsoft.com/office/powerpoint/2010/main" val="632221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C43743-0748-CD1F-F164-0C4ED843D342}"/>
              </a:ext>
            </a:extLst>
          </p:cNvPr>
          <p:cNvSpPr>
            <a:spLocks noGrp="1"/>
          </p:cNvSpPr>
          <p:nvPr>
            <p:ph type="title"/>
          </p:nvPr>
        </p:nvSpPr>
        <p:spPr/>
        <p:txBody>
          <a:bodyPr/>
          <a:lstStyle/>
          <a:p>
            <a:pPr algn="ctr"/>
            <a:r>
              <a:rPr lang="ru-RU" dirty="0"/>
              <a:t>Капитал как фактор производства</a:t>
            </a:r>
          </a:p>
        </p:txBody>
      </p:sp>
      <p:sp>
        <p:nvSpPr>
          <p:cNvPr id="3" name="Объект 2">
            <a:extLst>
              <a:ext uri="{FF2B5EF4-FFF2-40B4-BE49-F238E27FC236}">
                <a16:creationId xmlns:a16="http://schemas.microsoft.com/office/drawing/2014/main" id="{B225B85D-F303-ED19-6134-2E5AF1E0BF6D}"/>
              </a:ext>
            </a:extLst>
          </p:cNvPr>
          <p:cNvSpPr>
            <a:spLocks noGrp="1"/>
          </p:cNvSpPr>
          <p:nvPr>
            <p:ph idx="1"/>
          </p:nvPr>
        </p:nvSpPr>
        <p:spPr/>
        <p:txBody>
          <a:bodyPr/>
          <a:lstStyle/>
          <a:p>
            <a:pPr algn="just"/>
            <a:r>
              <a:rPr lang="ru-RU" b="0" i="0" dirty="0">
                <a:effectLst/>
                <a:latin typeface="Arial" panose="020B0604020202020204" pitchFamily="34" charset="0"/>
              </a:rPr>
              <a:t>Капитал — экономическое понятие, используемое для обозначения созданного </a:t>
            </a:r>
            <a:r>
              <a:rPr lang="ru-RU" b="0" i="0" dirty="0" smtClean="0">
                <a:effectLst/>
                <a:latin typeface="Arial" panose="020B0604020202020204" pitchFamily="34" charset="0"/>
              </a:rPr>
              <a:t>людьми </a:t>
            </a:r>
            <a:r>
              <a:rPr lang="ru-RU" b="0" i="0" dirty="0" smtClean="0">
                <a:solidFill>
                  <a:srgbClr val="002060"/>
                </a:solidFill>
                <a:effectLst/>
                <a:latin typeface="Arial" panose="020B0604020202020204" pitchFamily="34" charset="0"/>
              </a:rPr>
              <a:t>фактора производства</a:t>
            </a:r>
            <a:r>
              <a:rPr lang="ru-RU" b="0" i="0" dirty="0">
                <a:effectLst/>
                <a:latin typeface="Arial" panose="020B0604020202020204" pitchFamily="34" charset="0"/>
              </a:rPr>
              <a:t> длительного действия с целью </a:t>
            </a:r>
            <a:r>
              <a:rPr lang="ru-RU" b="0" i="0" u="none" strike="noStrike" dirty="0" smtClean="0">
                <a:effectLst/>
                <a:latin typeface="Arial" panose="020B0604020202020204" pitchFamily="34" charset="0"/>
              </a:rPr>
              <a:t>повышения производительной </a:t>
            </a:r>
            <a:r>
              <a:rPr lang="ru-RU" b="0" i="0" dirty="0" smtClean="0">
                <a:effectLst/>
                <a:latin typeface="Arial" panose="020B0604020202020204" pitchFamily="34" charset="0"/>
              </a:rPr>
              <a:t>силы</a:t>
            </a:r>
            <a:r>
              <a:rPr lang="ru-RU" b="0" i="0" dirty="0">
                <a:effectLst/>
                <a:latin typeface="Arial" panose="020B0604020202020204" pitchFamily="34" charset="0"/>
              </a:rPr>
              <a:t> </a:t>
            </a:r>
            <a:r>
              <a:rPr lang="ru-RU" b="0" i="0" u="none" strike="noStrike" dirty="0" smtClean="0">
                <a:effectLst/>
                <a:latin typeface="Arial" panose="020B0604020202020204" pitchFamily="34" charset="0"/>
              </a:rPr>
              <a:t>живого труда</a:t>
            </a:r>
            <a:r>
              <a:rPr lang="ru-RU" b="0" i="0" dirty="0">
                <a:effectLst/>
                <a:latin typeface="Arial" panose="020B0604020202020204" pitchFamily="34" charset="0"/>
              </a:rPr>
              <a:t> (станки, машины, здания, материалы, патенты, программы и т. п.). </a:t>
            </a:r>
            <a:endParaRPr lang="ru-RU" b="0" i="0" dirty="0" smtClean="0">
              <a:effectLst/>
              <a:latin typeface="Arial" panose="020B0604020202020204" pitchFamily="34" charset="0"/>
            </a:endParaRPr>
          </a:p>
          <a:p>
            <a:pPr algn="just"/>
            <a:r>
              <a:rPr lang="ru-RU" b="0" i="0" dirty="0" smtClean="0">
                <a:effectLst/>
                <a:latin typeface="Arial" panose="020B0604020202020204" pitchFamily="34" charset="0"/>
              </a:rPr>
              <a:t>Деньги </a:t>
            </a:r>
            <a:r>
              <a:rPr lang="ru-RU" b="0" i="0" dirty="0">
                <a:effectLst/>
                <a:latin typeface="Arial" panose="020B0604020202020204" pitchFamily="34" charset="0"/>
              </a:rPr>
              <a:t>в </a:t>
            </a:r>
            <a:r>
              <a:rPr lang="ru-RU" b="0" i="0" u="none" strike="noStrike" dirty="0" smtClean="0">
                <a:effectLst/>
                <a:latin typeface="Arial" panose="020B0604020202020204" pitchFamily="34" charset="0"/>
              </a:rPr>
              <a:t> экономической теории</a:t>
            </a:r>
            <a:r>
              <a:rPr lang="ru-RU" b="0" i="0" dirty="0">
                <a:effectLst/>
                <a:latin typeface="Arial" panose="020B0604020202020204" pitchFamily="34" charset="0"/>
              </a:rPr>
              <a:t> </a:t>
            </a:r>
            <a:r>
              <a:rPr lang="ru-RU" b="0" i="0" dirty="0" smtClean="0">
                <a:effectLst/>
                <a:latin typeface="Arial" panose="020B0604020202020204" pitchFamily="34" charset="0"/>
              </a:rPr>
              <a:t>(в </a:t>
            </a:r>
            <a:r>
              <a:rPr lang="ru-RU" b="0" i="0" dirty="0">
                <a:effectLst/>
                <a:latin typeface="Arial" panose="020B0604020202020204" pitchFamily="34" charset="0"/>
              </a:rPr>
              <a:t>отличие от финансовой теории) не рассматриваются в качестве капитала, поскольку они ничего не создают. Следовательно, под капиталом экономисты подразумевают лишь </a:t>
            </a:r>
            <a:r>
              <a:rPr lang="ru-RU" b="1" i="0" dirty="0">
                <a:solidFill>
                  <a:srgbClr val="0070C0"/>
                </a:solidFill>
                <a:effectLst/>
                <a:latin typeface="Arial" panose="020B0604020202020204" pitchFamily="34" charset="0"/>
              </a:rPr>
              <a:t>физический капитал</a:t>
            </a:r>
            <a:r>
              <a:rPr lang="ru-RU" b="0" i="0" dirty="0">
                <a:solidFill>
                  <a:srgbClr val="292929"/>
                </a:solidFill>
                <a:effectLst/>
                <a:latin typeface="Arial" panose="020B0604020202020204" pitchFamily="34" charset="0"/>
              </a:rPr>
              <a:t>.</a:t>
            </a:r>
            <a:endParaRPr lang="ru-RU" dirty="0"/>
          </a:p>
        </p:txBody>
      </p:sp>
    </p:spTree>
    <p:extLst>
      <p:ext uri="{BB962C8B-B14F-4D97-AF65-F5344CB8AC3E}">
        <p14:creationId xmlns:p14="http://schemas.microsoft.com/office/powerpoint/2010/main" val="1094320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861452-CB92-B392-B500-E66C8E9CACF8}"/>
              </a:ext>
            </a:extLst>
          </p:cNvPr>
          <p:cNvSpPr>
            <a:spLocks noGrp="1"/>
          </p:cNvSpPr>
          <p:nvPr>
            <p:ph type="title"/>
          </p:nvPr>
        </p:nvSpPr>
        <p:spPr/>
        <p:txBody>
          <a:bodyPr>
            <a:normAutofit fontScale="90000"/>
          </a:bodyPr>
          <a:lstStyle/>
          <a:p>
            <a:pPr algn="ctr"/>
            <a:r>
              <a:rPr lang="ru-RU" b="0" i="0" dirty="0">
                <a:solidFill>
                  <a:srgbClr val="000000"/>
                </a:solidFill>
                <a:effectLst/>
                <a:latin typeface="Arial" panose="020B0604020202020204" pitchFamily="34" charset="0"/>
              </a:rPr>
              <a:t>Различают </a:t>
            </a:r>
            <a:r>
              <a:rPr lang="ru-RU" b="1" i="0" dirty="0">
                <a:solidFill>
                  <a:srgbClr val="000000"/>
                </a:solidFill>
                <a:effectLst/>
                <a:latin typeface="Arial" panose="020B0604020202020204" pitchFamily="34" charset="0"/>
              </a:rPr>
              <a:t>две </a:t>
            </a:r>
            <a:r>
              <a:rPr lang="ru-RU" b="0" i="0" dirty="0">
                <a:solidFill>
                  <a:srgbClr val="000000"/>
                </a:solidFill>
                <a:effectLst/>
                <a:latin typeface="Arial" panose="020B0604020202020204" pitchFamily="34" charset="0"/>
              </a:rPr>
              <a:t>основные </a:t>
            </a:r>
            <a:r>
              <a:rPr lang="ru-RU" b="1" i="0" dirty="0">
                <a:solidFill>
                  <a:srgbClr val="000000"/>
                </a:solidFill>
                <a:effectLst/>
                <a:latin typeface="Arial" panose="020B0604020202020204" pitchFamily="34" charset="0"/>
              </a:rPr>
              <a:t>формы </a:t>
            </a:r>
            <a:r>
              <a:rPr lang="ru-RU" b="0" i="0" dirty="0">
                <a:solidFill>
                  <a:srgbClr val="000000"/>
                </a:solidFill>
                <a:effectLst/>
                <a:latin typeface="Arial" panose="020B0604020202020204" pitchFamily="34" charset="0"/>
              </a:rPr>
              <a:t>капитала:</a:t>
            </a:r>
            <a:br>
              <a:rPr lang="ru-RU" b="0" i="0" dirty="0">
                <a:solidFill>
                  <a:srgbClr val="000000"/>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FDF85148-A938-2600-981A-DADD1569BFC0}"/>
              </a:ext>
            </a:extLst>
          </p:cNvPr>
          <p:cNvSpPr>
            <a:spLocks noGrp="1"/>
          </p:cNvSpPr>
          <p:nvPr>
            <p:ph idx="1"/>
          </p:nvPr>
        </p:nvSpPr>
        <p:spPr>
          <a:xfrm>
            <a:off x="838200" y="1852129"/>
            <a:ext cx="10515600" cy="4351338"/>
          </a:xfrm>
        </p:spPr>
        <p:txBody>
          <a:bodyPr>
            <a:normAutofit/>
          </a:bodyPr>
          <a:lstStyle/>
          <a:p>
            <a:pPr algn="just"/>
            <a:r>
              <a:rPr lang="ru-RU" b="0" i="0" dirty="0">
                <a:solidFill>
                  <a:srgbClr val="000000"/>
                </a:solidFill>
                <a:effectLst/>
                <a:latin typeface="Arial" panose="020B0604020202020204" pitchFamily="34" charset="0"/>
              </a:rPr>
              <a:t> •</a:t>
            </a:r>
            <a:r>
              <a:rPr lang="ru-RU" b="1" i="0" dirty="0">
                <a:solidFill>
                  <a:srgbClr val="000000"/>
                </a:solidFill>
                <a:effectLst/>
                <a:latin typeface="Arial" panose="020B0604020202020204" pitchFamily="34" charset="0"/>
              </a:rPr>
              <a:t>физический капитал, </a:t>
            </a:r>
            <a:r>
              <a:rPr lang="ru-RU" b="0" i="0" dirty="0">
                <a:solidFill>
                  <a:srgbClr val="000000"/>
                </a:solidFill>
                <a:effectLst/>
                <a:latin typeface="Arial" panose="020B0604020202020204" pitchFamily="34" charset="0"/>
              </a:rPr>
              <a:t>представляющий собой запас производственных ресурсов, участвующих в производстве разнообразных благ: к нему относятся машины, инструменты, здания, сооружения, средства передвижения, запасы сырья и полуфабрикатов, программы, патенты и т.п.;</a:t>
            </a:r>
          </a:p>
          <a:p>
            <a:pPr marL="0" indent="0" algn="just">
              <a:buNone/>
            </a:pPr>
            <a:r>
              <a:rPr lang="ru-RU" b="0" i="0" dirty="0">
                <a:solidFill>
                  <a:srgbClr val="000000"/>
                </a:solidFill>
                <a:effectLst/>
                <a:latin typeface="Arial" panose="020B0604020202020204" pitchFamily="34" charset="0"/>
              </a:rPr>
              <a:t>Подразделяется на </a:t>
            </a:r>
            <a:r>
              <a:rPr lang="ru-RU" b="1" i="1" dirty="0">
                <a:solidFill>
                  <a:srgbClr val="000000"/>
                </a:solidFill>
                <a:effectLst/>
                <a:latin typeface="Arial" panose="020B0604020202020204" pitchFamily="34" charset="0"/>
              </a:rPr>
              <a:t>материальные активы и нематериальные активы</a:t>
            </a:r>
          </a:p>
          <a:p>
            <a:pPr algn="just"/>
            <a:r>
              <a:rPr lang="ru-RU" b="1" i="0" smtClean="0">
                <a:solidFill>
                  <a:srgbClr val="000000"/>
                </a:solidFill>
                <a:effectLst/>
                <a:latin typeface="Arial" panose="020B0604020202020204" pitchFamily="34" charset="0"/>
              </a:rPr>
              <a:t>человеческий </a:t>
            </a:r>
            <a:r>
              <a:rPr lang="ru-RU" b="1" i="0" dirty="0">
                <a:solidFill>
                  <a:srgbClr val="000000"/>
                </a:solidFill>
                <a:effectLst/>
                <a:latin typeface="Arial" panose="020B0604020202020204" pitchFamily="34" charset="0"/>
              </a:rPr>
              <a:t>капитал </a:t>
            </a:r>
            <a:r>
              <a:rPr lang="ru-RU" b="0" i="0" dirty="0">
                <a:solidFill>
                  <a:srgbClr val="000000"/>
                </a:solidFill>
                <a:effectLst/>
                <a:latin typeface="Arial" panose="020B0604020202020204" pitchFamily="34" charset="0"/>
              </a:rPr>
              <a:t>– капитал в виде умственных способностей, приобретенных в процессе обучения или образования или посредством практического опыта.</a:t>
            </a:r>
          </a:p>
          <a:p>
            <a:endParaRPr lang="ru-RU" dirty="0"/>
          </a:p>
        </p:txBody>
      </p:sp>
    </p:spTree>
    <p:extLst>
      <p:ext uri="{BB962C8B-B14F-4D97-AF65-F5344CB8AC3E}">
        <p14:creationId xmlns:p14="http://schemas.microsoft.com/office/powerpoint/2010/main" val="3657053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C27043-B962-AAFE-7D98-48A4648FB372}"/>
              </a:ext>
            </a:extLst>
          </p:cNvPr>
          <p:cNvSpPr>
            <a:spLocks noGrp="1"/>
          </p:cNvSpPr>
          <p:nvPr>
            <p:ph type="title"/>
          </p:nvPr>
        </p:nvSpPr>
        <p:spPr/>
        <p:txBody>
          <a:bodyPr/>
          <a:lstStyle/>
          <a:p>
            <a:pPr algn="ctr"/>
            <a:r>
              <a:rPr lang="ru-RU" dirty="0"/>
              <a:t>Денежная форма</a:t>
            </a:r>
          </a:p>
        </p:txBody>
      </p:sp>
      <p:sp>
        <p:nvSpPr>
          <p:cNvPr id="3" name="Объект 2">
            <a:extLst>
              <a:ext uri="{FF2B5EF4-FFF2-40B4-BE49-F238E27FC236}">
                <a16:creationId xmlns:a16="http://schemas.microsoft.com/office/drawing/2014/main" id="{8D6D49D0-3751-1CAA-E3CC-585E0B42D280}"/>
              </a:ext>
            </a:extLst>
          </p:cNvPr>
          <p:cNvSpPr>
            <a:spLocks noGrp="1"/>
          </p:cNvSpPr>
          <p:nvPr>
            <p:ph idx="1"/>
          </p:nvPr>
        </p:nvSpPr>
        <p:spPr/>
        <p:txBody>
          <a:bodyPr/>
          <a:lstStyle/>
          <a:p>
            <a:pPr algn="just"/>
            <a:r>
              <a:rPr lang="ru-RU" b="0" i="1" dirty="0">
                <a:solidFill>
                  <a:srgbClr val="000000"/>
                </a:solidFill>
                <a:effectLst/>
                <a:latin typeface="Arial" panose="020B0604020202020204" pitchFamily="34" charset="0"/>
              </a:rPr>
              <a:t>Капитал существует в различных формах. Изначально он выступает в </a:t>
            </a:r>
            <a:r>
              <a:rPr lang="ru-RU" b="1" i="1" dirty="0">
                <a:solidFill>
                  <a:srgbClr val="000000"/>
                </a:solidFill>
                <a:effectLst/>
                <a:latin typeface="Arial" panose="020B0604020202020204" pitchFamily="34" charset="0"/>
              </a:rPr>
              <a:t>денежной форме</a:t>
            </a:r>
            <a:r>
              <a:rPr lang="ru-RU" b="0" i="1" dirty="0">
                <a:solidFill>
                  <a:srgbClr val="000000"/>
                </a:solidFill>
                <a:effectLst/>
                <a:latin typeface="Arial" panose="020B0604020202020204" pitchFamily="34" charset="0"/>
              </a:rPr>
              <a:t>. Это денежный капитал, роль (функция) его сводится к созданию необходимых условий для процесса производства материальных благ. Имея деньги, предприниматель приобретает на рынке необходимые факторы производства: рабочую силу, средства производства и земельный участок (возможно, в аренду).</a:t>
            </a:r>
            <a:endParaRPr lang="ru-RU" dirty="0"/>
          </a:p>
        </p:txBody>
      </p:sp>
    </p:spTree>
    <p:extLst>
      <p:ext uri="{BB962C8B-B14F-4D97-AF65-F5344CB8AC3E}">
        <p14:creationId xmlns:p14="http://schemas.microsoft.com/office/powerpoint/2010/main" val="4288404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421D1F-BAED-8782-85FF-F46BF6004207}"/>
              </a:ext>
            </a:extLst>
          </p:cNvPr>
          <p:cNvSpPr>
            <a:spLocks noGrp="1"/>
          </p:cNvSpPr>
          <p:nvPr>
            <p:ph type="title"/>
          </p:nvPr>
        </p:nvSpPr>
        <p:spPr/>
        <p:txBody>
          <a:bodyPr/>
          <a:lstStyle/>
          <a:p>
            <a:pPr algn="ctr"/>
            <a:r>
              <a:rPr lang="ru-RU" dirty="0"/>
              <a:t>Производительный капитал</a:t>
            </a:r>
          </a:p>
        </p:txBody>
      </p:sp>
      <p:sp>
        <p:nvSpPr>
          <p:cNvPr id="3" name="Объект 2">
            <a:extLst>
              <a:ext uri="{FF2B5EF4-FFF2-40B4-BE49-F238E27FC236}">
                <a16:creationId xmlns:a16="http://schemas.microsoft.com/office/drawing/2014/main" id="{0CA91048-5E22-0F00-2909-DD1ADAF93CB2}"/>
              </a:ext>
            </a:extLst>
          </p:cNvPr>
          <p:cNvSpPr>
            <a:spLocks noGrp="1"/>
          </p:cNvSpPr>
          <p:nvPr>
            <p:ph idx="1"/>
          </p:nvPr>
        </p:nvSpPr>
        <p:spPr/>
        <p:txBody>
          <a:bodyPr/>
          <a:lstStyle/>
          <a:p>
            <a:pPr algn="just"/>
            <a:r>
              <a:rPr lang="ru-RU" b="0" i="0" dirty="0">
                <a:solidFill>
                  <a:srgbClr val="000000"/>
                </a:solidFill>
                <a:effectLst/>
                <a:latin typeface="Arial" panose="020B0604020202020204" pitchFamily="34" charset="0"/>
              </a:rPr>
              <a:t> </a:t>
            </a:r>
            <a:r>
              <a:rPr lang="ru-RU" b="0" i="1" dirty="0">
                <a:solidFill>
                  <a:srgbClr val="000000"/>
                </a:solidFill>
                <a:effectLst/>
                <a:latin typeface="Arial" panose="020B0604020202020204" pitchFamily="34" charset="0"/>
              </a:rPr>
              <a:t>Другой формой капитала является </a:t>
            </a:r>
            <a:r>
              <a:rPr lang="ru-RU" b="1" i="1" dirty="0">
                <a:solidFill>
                  <a:srgbClr val="000000"/>
                </a:solidFill>
                <a:effectLst/>
                <a:latin typeface="Arial" panose="020B0604020202020204" pitchFamily="34" charset="0"/>
              </a:rPr>
              <a:t>производительный капитал</a:t>
            </a:r>
            <a:r>
              <a:rPr lang="ru-RU" b="0" i="1" dirty="0">
                <a:solidFill>
                  <a:srgbClr val="000000"/>
                </a:solidFill>
                <a:effectLst/>
                <a:latin typeface="Arial" panose="020B0604020202020204" pitchFamily="34" charset="0"/>
              </a:rPr>
              <a:t>, функция которого — рациональное потребление приобретенных факторов в процессе производства; создание товаров, обладающих общественной потребительной стоимостью и стоимостью, содержащей прибавочную стоимость и прибыль. </a:t>
            </a:r>
            <a:endParaRPr lang="ru-RU" dirty="0"/>
          </a:p>
        </p:txBody>
      </p:sp>
    </p:spTree>
    <p:extLst>
      <p:ext uri="{BB962C8B-B14F-4D97-AF65-F5344CB8AC3E}">
        <p14:creationId xmlns:p14="http://schemas.microsoft.com/office/powerpoint/2010/main" val="1005547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64BF53-CDF2-5769-B871-FFBC58446C1A}"/>
              </a:ext>
            </a:extLst>
          </p:cNvPr>
          <p:cNvSpPr>
            <a:spLocks noGrp="1"/>
          </p:cNvSpPr>
          <p:nvPr>
            <p:ph type="title"/>
          </p:nvPr>
        </p:nvSpPr>
        <p:spPr/>
        <p:txBody>
          <a:bodyPr/>
          <a:lstStyle/>
          <a:p>
            <a:pPr algn="ctr"/>
            <a:r>
              <a:rPr lang="ru-RU" dirty="0"/>
              <a:t>Товарный капитал</a:t>
            </a:r>
          </a:p>
        </p:txBody>
      </p:sp>
      <p:sp>
        <p:nvSpPr>
          <p:cNvPr id="3" name="Объект 2">
            <a:extLst>
              <a:ext uri="{FF2B5EF4-FFF2-40B4-BE49-F238E27FC236}">
                <a16:creationId xmlns:a16="http://schemas.microsoft.com/office/drawing/2014/main" id="{01D8A348-28AD-342E-1442-C4003C71EC77}"/>
              </a:ext>
            </a:extLst>
          </p:cNvPr>
          <p:cNvSpPr>
            <a:spLocks noGrp="1"/>
          </p:cNvSpPr>
          <p:nvPr>
            <p:ph idx="1"/>
          </p:nvPr>
        </p:nvSpPr>
        <p:spPr/>
        <p:txBody>
          <a:bodyPr/>
          <a:lstStyle/>
          <a:p>
            <a:pPr algn="just"/>
            <a:r>
              <a:rPr lang="ru-RU" b="0" i="1" dirty="0">
                <a:solidFill>
                  <a:srgbClr val="000000"/>
                </a:solidFill>
                <a:effectLst/>
                <a:latin typeface="Arial" panose="020B0604020202020204" pitchFamily="34" charset="0"/>
              </a:rPr>
              <a:t>Третьей формой капитала выступает </a:t>
            </a:r>
            <a:r>
              <a:rPr lang="ru-RU" b="1" i="1" dirty="0">
                <a:solidFill>
                  <a:srgbClr val="000000"/>
                </a:solidFill>
                <a:effectLst/>
                <a:latin typeface="Arial" panose="020B0604020202020204" pitchFamily="34" charset="0"/>
              </a:rPr>
              <a:t>товарный капитал</a:t>
            </a:r>
            <a:r>
              <a:rPr lang="ru-RU" b="0" i="1" dirty="0">
                <a:solidFill>
                  <a:srgbClr val="000000"/>
                </a:solidFill>
                <a:effectLst/>
                <a:latin typeface="Arial" panose="020B0604020202020204" pitchFamily="34" charset="0"/>
              </a:rPr>
              <a:t>, его роль и функция — в реализации произведенных товаров и содержащейся в них стоимости и прибавочной стоимости, т.е. превращение товарного капитала в денежный.</a:t>
            </a:r>
            <a:endParaRPr lang="ru-RU" dirty="0"/>
          </a:p>
        </p:txBody>
      </p:sp>
    </p:spTree>
    <p:extLst>
      <p:ext uri="{BB962C8B-B14F-4D97-AF65-F5344CB8AC3E}">
        <p14:creationId xmlns:p14="http://schemas.microsoft.com/office/powerpoint/2010/main" val="13506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56FB70-FFD5-CB65-4238-99875C1541B3}"/>
              </a:ext>
            </a:extLst>
          </p:cNvPr>
          <p:cNvSpPr>
            <a:spLocks noGrp="1"/>
          </p:cNvSpPr>
          <p:nvPr>
            <p:ph type="title"/>
          </p:nvPr>
        </p:nvSpPr>
        <p:spPr/>
        <p:txBody>
          <a:bodyPr/>
          <a:lstStyle/>
          <a:p>
            <a:pPr algn="ctr"/>
            <a:r>
              <a:rPr lang="ru-RU" dirty="0"/>
              <a:t>Модели воспроизводства</a:t>
            </a:r>
          </a:p>
        </p:txBody>
      </p:sp>
      <p:sp>
        <p:nvSpPr>
          <p:cNvPr id="3" name="Объект 2">
            <a:extLst>
              <a:ext uri="{FF2B5EF4-FFF2-40B4-BE49-F238E27FC236}">
                <a16:creationId xmlns:a16="http://schemas.microsoft.com/office/drawing/2014/main" id="{E7A1C157-0BBB-9D4E-60DF-02B6BA0FF6B7}"/>
              </a:ext>
            </a:extLst>
          </p:cNvPr>
          <p:cNvSpPr>
            <a:spLocks noGrp="1"/>
          </p:cNvSpPr>
          <p:nvPr>
            <p:ph sz="half" idx="1"/>
          </p:nvPr>
        </p:nvSpPr>
        <p:spPr/>
        <p:txBody>
          <a:bodyPr/>
          <a:lstStyle/>
          <a:p>
            <a:pPr marL="0" indent="0">
              <a:buNone/>
            </a:pPr>
            <a:r>
              <a:rPr lang="ru-RU" b="0" i="0" dirty="0">
                <a:solidFill>
                  <a:srgbClr val="202122"/>
                </a:solidFill>
                <a:effectLst/>
                <a:latin typeface="Arial" panose="020B0604020202020204" pitchFamily="34" charset="0"/>
              </a:rPr>
              <a:t>Имеет несколько моделей: </a:t>
            </a:r>
          </a:p>
          <a:p>
            <a:pPr marL="514350" indent="-514350">
              <a:buFont typeface="+mj-lt"/>
              <a:buAutoNum type="arabicPeriod"/>
            </a:pPr>
            <a:r>
              <a:rPr lang="ru-RU" b="0" i="0" dirty="0">
                <a:solidFill>
                  <a:srgbClr val="202122"/>
                </a:solidFill>
                <a:effectLst/>
                <a:latin typeface="Arial" panose="020B0604020202020204" pitchFamily="34" charset="0"/>
              </a:rPr>
              <a:t>простое (постоянное), </a:t>
            </a:r>
          </a:p>
          <a:p>
            <a:pPr marL="514350" indent="-514350">
              <a:buFont typeface="+mj-lt"/>
              <a:buAutoNum type="arabicPeriod"/>
            </a:pPr>
            <a:r>
              <a:rPr lang="ru-RU" b="0" i="0" dirty="0">
                <a:solidFill>
                  <a:srgbClr val="202122"/>
                </a:solidFill>
                <a:effectLst/>
                <a:latin typeface="Arial" panose="020B0604020202020204" pitchFamily="34" charset="0"/>
              </a:rPr>
              <a:t>расширенное (увеличивающееся), </a:t>
            </a:r>
          </a:p>
          <a:p>
            <a:pPr marL="514350" indent="-514350">
              <a:buFont typeface="+mj-lt"/>
              <a:buAutoNum type="arabicPeriod"/>
            </a:pPr>
            <a:r>
              <a:rPr lang="ru-RU" b="0" i="0" dirty="0">
                <a:solidFill>
                  <a:srgbClr val="202122"/>
                </a:solidFill>
                <a:effectLst/>
                <a:latin typeface="Arial" panose="020B0604020202020204" pitchFamily="34" charset="0"/>
              </a:rPr>
              <a:t>суженное (снижающееся).</a:t>
            </a:r>
            <a:endParaRPr lang="ru-RU" dirty="0"/>
          </a:p>
        </p:txBody>
      </p:sp>
      <p:sp>
        <p:nvSpPr>
          <p:cNvPr id="4" name="Объект 3">
            <a:extLst>
              <a:ext uri="{FF2B5EF4-FFF2-40B4-BE49-F238E27FC236}">
                <a16:creationId xmlns:a16="http://schemas.microsoft.com/office/drawing/2014/main" id="{01832B9B-DEAE-73D8-F60F-7786A755514A}"/>
              </a:ext>
            </a:extLst>
          </p:cNvPr>
          <p:cNvSpPr>
            <a:spLocks noGrp="1"/>
          </p:cNvSpPr>
          <p:nvPr>
            <p:ph sz="half" idx="2"/>
          </p:nvPr>
        </p:nvSpPr>
        <p:spPr/>
        <p:txBody>
          <a:bodyPr/>
          <a:lstStyle/>
          <a:p>
            <a:pPr marL="0" indent="0" algn="l">
              <a:buNone/>
            </a:pPr>
            <a:r>
              <a:rPr lang="ru-RU" b="0" i="0" dirty="0">
                <a:solidFill>
                  <a:srgbClr val="202122"/>
                </a:solidFill>
                <a:effectLst/>
                <a:latin typeface="Arial" panose="020B0604020202020204" pitchFamily="34" charset="0"/>
              </a:rPr>
              <a:t>Воспроизводство рассматривается как единый процесс</a:t>
            </a:r>
          </a:p>
          <a:p>
            <a:pPr marL="514350" indent="-514350" algn="l">
              <a:buFont typeface="+mj-lt"/>
              <a:buAutoNum type="arabicPeriod"/>
            </a:pPr>
            <a:r>
              <a:rPr lang="ru-RU" b="0" i="0" dirty="0">
                <a:solidFill>
                  <a:srgbClr val="202122"/>
                </a:solidFill>
                <a:effectLst/>
                <a:latin typeface="Arial" panose="020B0604020202020204" pitchFamily="34" charset="0"/>
              </a:rPr>
              <a:t>воспроизводства материальных благ,</a:t>
            </a:r>
          </a:p>
          <a:p>
            <a:pPr marL="514350" indent="-514350" algn="l">
              <a:buFont typeface="+mj-lt"/>
              <a:buAutoNum type="arabicPeriod"/>
            </a:pPr>
            <a:r>
              <a:rPr lang="ru-RU" b="0" i="0" dirty="0">
                <a:solidFill>
                  <a:srgbClr val="202122"/>
                </a:solidFill>
                <a:effectLst/>
                <a:latin typeface="Arial" panose="020B0604020202020204" pitchFamily="34" charset="0"/>
              </a:rPr>
              <a:t>воспроизводства рабочей силы,</a:t>
            </a:r>
          </a:p>
          <a:p>
            <a:pPr marL="514350" indent="-514350" algn="l">
              <a:buFont typeface="+mj-lt"/>
              <a:buAutoNum type="arabicPeriod"/>
            </a:pPr>
            <a:r>
              <a:rPr lang="ru-RU" b="0" i="0" dirty="0">
                <a:solidFill>
                  <a:srgbClr val="202122"/>
                </a:solidFill>
                <a:effectLst/>
                <a:latin typeface="Arial" panose="020B0604020202020204" pitchFamily="34" charset="0"/>
              </a:rPr>
              <a:t>воспроизводства производственных отношений.</a:t>
            </a:r>
          </a:p>
          <a:p>
            <a:endParaRPr lang="ru-RU" dirty="0"/>
          </a:p>
        </p:txBody>
      </p:sp>
    </p:spTree>
    <p:extLst>
      <p:ext uri="{BB962C8B-B14F-4D97-AF65-F5344CB8AC3E}">
        <p14:creationId xmlns:p14="http://schemas.microsoft.com/office/powerpoint/2010/main" val="36070359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00C487-74B2-079F-6A37-591D9169D203}"/>
              </a:ext>
            </a:extLst>
          </p:cNvPr>
          <p:cNvSpPr>
            <a:spLocks noGrp="1"/>
          </p:cNvSpPr>
          <p:nvPr>
            <p:ph type="title"/>
          </p:nvPr>
        </p:nvSpPr>
        <p:spPr/>
        <p:txBody>
          <a:bodyPr/>
          <a:lstStyle/>
          <a:p>
            <a:r>
              <a:rPr lang="ru-RU" dirty="0"/>
              <a:t>Основной и оборотный капитал</a:t>
            </a:r>
          </a:p>
        </p:txBody>
      </p:sp>
      <p:sp>
        <p:nvSpPr>
          <p:cNvPr id="3" name="Объект 2">
            <a:extLst>
              <a:ext uri="{FF2B5EF4-FFF2-40B4-BE49-F238E27FC236}">
                <a16:creationId xmlns:a16="http://schemas.microsoft.com/office/drawing/2014/main" id="{F4B10299-D405-DBD5-8A01-0E0F323B8CC0}"/>
              </a:ext>
            </a:extLst>
          </p:cNvPr>
          <p:cNvSpPr>
            <a:spLocks noGrp="1"/>
          </p:cNvSpPr>
          <p:nvPr>
            <p:ph idx="1"/>
          </p:nvPr>
        </p:nvSpPr>
        <p:spPr/>
        <p:txBody>
          <a:bodyPr>
            <a:normAutofit fontScale="92500" lnSpcReduction="20000"/>
          </a:bodyPr>
          <a:lstStyle/>
          <a:p>
            <a:pPr marL="0" indent="0" algn="just">
              <a:buNone/>
            </a:pPr>
            <a:r>
              <a:rPr lang="ru-RU" b="0" i="0" dirty="0">
                <a:solidFill>
                  <a:srgbClr val="000000"/>
                </a:solidFill>
                <a:effectLst/>
                <a:latin typeface="Arial" panose="020B0604020202020204" pitchFamily="34" charset="0"/>
              </a:rPr>
              <a:t>Выделяют </a:t>
            </a:r>
            <a:r>
              <a:rPr lang="ru-RU" b="1" i="0" dirty="0">
                <a:solidFill>
                  <a:srgbClr val="000000"/>
                </a:solidFill>
                <a:effectLst/>
                <a:latin typeface="Arial" panose="020B0604020202020204" pitchFamily="34" charset="0"/>
              </a:rPr>
              <a:t>две </a:t>
            </a:r>
            <a:r>
              <a:rPr lang="ru-RU" b="0" i="0" dirty="0">
                <a:solidFill>
                  <a:srgbClr val="000000"/>
                </a:solidFill>
                <a:effectLst/>
                <a:latin typeface="Arial" panose="020B0604020202020204" pitchFamily="34" charset="0"/>
              </a:rPr>
              <a:t>основные формы производительного капитала:</a:t>
            </a:r>
          </a:p>
          <a:p>
            <a:pPr algn="just"/>
            <a:r>
              <a:rPr lang="ru-RU" b="1" i="0" dirty="0" smtClean="0">
                <a:solidFill>
                  <a:srgbClr val="000000"/>
                </a:solidFill>
                <a:effectLst/>
                <a:latin typeface="Arial" panose="020B0604020202020204" pitchFamily="34" charset="0"/>
              </a:rPr>
              <a:t>основной </a:t>
            </a:r>
            <a:r>
              <a:rPr lang="ru-RU" b="1" i="0" dirty="0">
                <a:solidFill>
                  <a:srgbClr val="000000"/>
                </a:solidFill>
                <a:effectLst/>
                <a:latin typeface="Arial" panose="020B0604020202020204" pitchFamily="34" charset="0"/>
              </a:rPr>
              <a:t>капитал </a:t>
            </a:r>
            <a:r>
              <a:rPr lang="ru-RU" b="0" i="0" dirty="0">
                <a:solidFill>
                  <a:srgbClr val="000000"/>
                </a:solidFill>
                <a:effectLst/>
                <a:latin typeface="Arial" panose="020B0604020202020204" pitchFamily="34" charset="0"/>
              </a:rPr>
              <a:t>– это средства труда, т. е. факторы производства в виде заводов, оборудования, машин и т. п., участвующих в процессе производства длительное время;</a:t>
            </a:r>
          </a:p>
          <a:p>
            <a:r>
              <a:rPr lang="ru-RU" b="1" i="0" dirty="0" smtClean="0">
                <a:solidFill>
                  <a:srgbClr val="000000"/>
                </a:solidFill>
                <a:effectLst/>
                <a:latin typeface="Arial" panose="020B0604020202020204" pitchFamily="34" charset="0"/>
              </a:rPr>
              <a:t>оборотный </a:t>
            </a:r>
            <a:r>
              <a:rPr lang="ru-RU" b="1" i="0" dirty="0">
                <a:solidFill>
                  <a:srgbClr val="000000"/>
                </a:solidFill>
                <a:effectLst/>
                <a:latin typeface="Arial" panose="020B0604020202020204" pitchFamily="34" charset="0"/>
              </a:rPr>
              <a:t>капитал </a:t>
            </a:r>
            <a:r>
              <a:rPr lang="ru-RU" b="0" i="0" dirty="0">
                <a:solidFill>
                  <a:srgbClr val="000000"/>
                </a:solidFill>
                <a:effectLst/>
                <a:latin typeface="Arial" panose="020B0604020202020204" pitchFamily="34" charset="0"/>
              </a:rPr>
              <a:t>– это предметы труда (сырье, готовая продукция) и рабочая сила. </a:t>
            </a:r>
          </a:p>
          <a:p>
            <a:pPr marL="0" indent="0" algn="just">
              <a:buNone/>
            </a:pPr>
            <a:r>
              <a:rPr lang="ru-RU" b="0" i="0" dirty="0">
                <a:solidFill>
                  <a:srgbClr val="000000"/>
                </a:solidFill>
                <a:effectLst/>
                <a:latin typeface="Arial" panose="020B0604020202020204" pitchFamily="34" charset="0"/>
              </a:rPr>
              <a:t>Капитал сам по себе представляется в виде фондов. </a:t>
            </a:r>
            <a:r>
              <a:rPr lang="ru-RU" b="1" i="0" dirty="0">
                <a:solidFill>
                  <a:srgbClr val="000000"/>
                </a:solidFill>
                <a:effectLst/>
                <a:latin typeface="Arial" panose="020B0604020202020204" pitchFamily="34" charset="0"/>
              </a:rPr>
              <a:t>Фонды </a:t>
            </a:r>
            <a:r>
              <a:rPr lang="ru-RU" b="0" i="0" dirty="0">
                <a:solidFill>
                  <a:srgbClr val="000000"/>
                </a:solidFill>
                <a:effectLst/>
                <a:latin typeface="Arial" panose="020B0604020202020204" pitchFamily="34" charset="0"/>
              </a:rPr>
              <a:t>– это величина капитала в данный момент времени. В любой момент времени фирма имеет определенное количество оборудования и других видов капитала. Цель анализа капитала состоит в том, чтобы познать, как создаются и изменяются фонды, а для этого нужно изучить издержки, связанные с созданием нового капитала и выигрыша от этого.</a:t>
            </a:r>
            <a:endParaRPr lang="ru-RU" dirty="0"/>
          </a:p>
        </p:txBody>
      </p:sp>
    </p:spTree>
    <p:extLst>
      <p:ext uri="{BB962C8B-B14F-4D97-AF65-F5344CB8AC3E}">
        <p14:creationId xmlns:p14="http://schemas.microsoft.com/office/powerpoint/2010/main" val="3823148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EAC147-CEF0-4EF5-FA8D-B625B3E5AAE9}"/>
              </a:ext>
            </a:extLst>
          </p:cNvPr>
          <p:cNvSpPr>
            <a:spLocks noGrp="1"/>
          </p:cNvSpPr>
          <p:nvPr>
            <p:ph type="title"/>
          </p:nvPr>
        </p:nvSpPr>
        <p:spPr/>
        <p:txBody>
          <a:bodyPr/>
          <a:lstStyle/>
          <a:p>
            <a:r>
              <a:rPr lang="ru-RU" b="0" i="0" dirty="0">
                <a:solidFill>
                  <a:srgbClr val="000000"/>
                </a:solidFill>
                <a:effectLst/>
                <a:latin typeface="Arial" panose="020B0604020202020204" pitchFamily="34" charset="0"/>
              </a:rPr>
              <a:t>Индивидуальное воспроизводство </a:t>
            </a:r>
            <a:endParaRPr lang="ru-RU" dirty="0"/>
          </a:p>
        </p:txBody>
      </p:sp>
      <p:sp>
        <p:nvSpPr>
          <p:cNvPr id="4" name="Текст 3">
            <a:extLst>
              <a:ext uri="{FF2B5EF4-FFF2-40B4-BE49-F238E27FC236}">
                <a16:creationId xmlns:a16="http://schemas.microsoft.com/office/drawing/2014/main" id="{2F770B97-582C-6140-67C4-A76AEA3107EF}"/>
              </a:ext>
            </a:extLst>
          </p:cNvPr>
          <p:cNvSpPr>
            <a:spLocks noGrp="1"/>
          </p:cNvSpPr>
          <p:nvPr>
            <p:ph type="body" idx="1"/>
          </p:nvPr>
        </p:nvSpPr>
        <p:spPr/>
        <p:txBody>
          <a:bodyPr/>
          <a:lstStyle/>
          <a:p>
            <a:r>
              <a:rPr lang="ru-RU" dirty="0"/>
              <a:t>определение</a:t>
            </a:r>
          </a:p>
        </p:txBody>
      </p:sp>
      <p:sp>
        <p:nvSpPr>
          <p:cNvPr id="3" name="Объект 2">
            <a:extLst>
              <a:ext uri="{FF2B5EF4-FFF2-40B4-BE49-F238E27FC236}">
                <a16:creationId xmlns:a16="http://schemas.microsoft.com/office/drawing/2014/main" id="{EEF6082C-2E60-BD2D-5145-6C28CF8BA3BE}"/>
              </a:ext>
            </a:extLst>
          </p:cNvPr>
          <p:cNvSpPr>
            <a:spLocks noGrp="1"/>
          </p:cNvSpPr>
          <p:nvPr>
            <p:ph sz="half" idx="2"/>
          </p:nvPr>
        </p:nvSpPr>
        <p:spPr/>
        <p:txBody>
          <a:bodyPr>
            <a:normAutofit lnSpcReduction="10000"/>
          </a:bodyPr>
          <a:lstStyle/>
          <a:p>
            <a:pPr algn="just"/>
            <a:r>
              <a:rPr lang="ru-RU" b="0" i="0" dirty="0">
                <a:solidFill>
                  <a:srgbClr val="000000"/>
                </a:solidFill>
                <a:effectLst/>
                <a:latin typeface="Arial" panose="020B0604020202020204" pitchFamily="34" charset="0"/>
              </a:rPr>
              <a:t>– это непрерывно повторяющийся процесс производительного </a:t>
            </a:r>
            <a:r>
              <a:rPr lang="ru-RU" b="1" i="0" dirty="0">
                <a:solidFill>
                  <a:srgbClr val="C00000"/>
                </a:solidFill>
                <a:effectLst/>
                <a:latin typeface="Arial" panose="020B0604020202020204" pitchFamily="34" charset="0"/>
              </a:rPr>
              <a:t>соединения факторов производства с целью создания товаров </a:t>
            </a:r>
            <a:r>
              <a:rPr lang="ru-RU" b="0" i="0" dirty="0">
                <a:solidFill>
                  <a:srgbClr val="000000"/>
                </a:solidFill>
                <a:effectLst/>
                <a:latin typeface="Arial" panose="020B0604020202020204" pitchFamily="34" charset="0"/>
              </a:rPr>
              <a:t>и получения дохода. Исходным моментом воспроизводства является кругооборот капитала.</a:t>
            </a:r>
            <a:endParaRPr lang="ru-RU" dirty="0"/>
          </a:p>
        </p:txBody>
      </p:sp>
      <p:sp>
        <p:nvSpPr>
          <p:cNvPr id="5" name="Текст 4">
            <a:extLst>
              <a:ext uri="{FF2B5EF4-FFF2-40B4-BE49-F238E27FC236}">
                <a16:creationId xmlns:a16="http://schemas.microsoft.com/office/drawing/2014/main" id="{1DE77EC7-4D0F-E009-7BB2-9F496BC9E143}"/>
              </a:ext>
            </a:extLst>
          </p:cNvPr>
          <p:cNvSpPr>
            <a:spLocks noGrp="1"/>
          </p:cNvSpPr>
          <p:nvPr>
            <p:ph type="body" sz="quarter" idx="3"/>
          </p:nvPr>
        </p:nvSpPr>
        <p:spPr/>
        <p:txBody>
          <a:bodyPr/>
          <a:lstStyle/>
          <a:p>
            <a:r>
              <a:rPr lang="ru-RU" dirty="0"/>
              <a:t>факторы</a:t>
            </a:r>
          </a:p>
        </p:txBody>
      </p:sp>
      <p:sp>
        <p:nvSpPr>
          <p:cNvPr id="6" name="Объект 5">
            <a:extLst>
              <a:ext uri="{FF2B5EF4-FFF2-40B4-BE49-F238E27FC236}">
                <a16:creationId xmlns:a16="http://schemas.microsoft.com/office/drawing/2014/main" id="{C0F9B801-5082-D585-C9A8-DC328FF69A86}"/>
              </a:ext>
            </a:extLst>
          </p:cNvPr>
          <p:cNvSpPr>
            <a:spLocks noGrp="1"/>
          </p:cNvSpPr>
          <p:nvPr>
            <p:ph sz="quarter" idx="4"/>
          </p:nvPr>
        </p:nvSpPr>
        <p:spPr/>
        <p:txBody>
          <a:bodyPr>
            <a:normAutofit/>
          </a:bodyPr>
          <a:lstStyle/>
          <a:p>
            <a:r>
              <a:rPr lang="ru-RU" dirty="0"/>
              <a:t>Труд</a:t>
            </a:r>
          </a:p>
          <a:p>
            <a:r>
              <a:rPr lang="ru-RU" dirty="0"/>
              <a:t>Земля</a:t>
            </a:r>
          </a:p>
          <a:p>
            <a:r>
              <a:rPr lang="ru-RU" dirty="0"/>
              <a:t> Капитал</a:t>
            </a:r>
          </a:p>
          <a:p>
            <a:r>
              <a:rPr lang="ru-RU" dirty="0"/>
              <a:t>Предпринимательские способности</a:t>
            </a:r>
          </a:p>
        </p:txBody>
      </p:sp>
    </p:spTree>
    <p:extLst>
      <p:ext uri="{BB962C8B-B14F-4D97-AF65-F5344CB8AC3E}">
        <p14:creationId xmlns:p14="http://schemas.microsoft.com/office/powerpoint/2010/main" val="290635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Ресурсы и факторы</a:t>
            </a:r>
          </a:p>
        </p:txBody>
      </p:sp>
      <p:sp>
        <p:nvSpPr>
          <p:cNvPr id="5" name="Текст 4"/>
          <p:cNvSpPr>
            <a:spLocks noGrp="1"/>
          </p:cNvSpPr>
          <p:nvPr>
            <p:ph type="body" idx="1"/>
          </p:nvPr>
        </p:nvSpPr>
        <p:spPr/>
        <p:txBody>
          <a:bodyPr>
            <a:normAutofit/>
          </a:bodyPr>
          <a:lstStyle/>
          <a:p>
            <a:r>
              <a:rPr lang="ru-RU" dirty="0"/>
              <a:t>Ресурсы</a:t>
            </a:r>
          </a:p>
        </p:txBody>
      </p:sp>
      <p:sp>
        <p:nvSpPr>
          <p:cNvPr id="6" name="Объект 5"/>
          <p:cNvSpPr>
            <a:spLocks noGrp="1"/>
          </p:cNvSpPr>
          <p:nvPr>
            <p:ph sz="half" idx="2"/>
          </p:nvPr>
        </p:nvSpPr>
        <p:spPr/>
        <p:txBody>
          <a:bodyPr/>
          <a:lstStyle/>
          <a:p>
            <a:r>
              <a:rPr lang="ru-RU" dirty="0"/>
              <a:t>– это источники, средства обеспечения производства; возможности для создания благ и удовлетворения потребностей</a:t>
            </a:r>
            <a:r>
              <a:rPr lang="ru-RU" dirty="0" smtClean="0"/>
              <a:t>.</a:t>
            </a:r>
            <a:endParaRPr lang="ru-RU" dirty="0"/>
          </a:p>
          <a:p>
            <a:endParaRPr lang="ru-RU" dirty="0"/>
          </a:p>
        </p:txBody>
      </p:sp>
      <p:sp>
        <p:nvSpPr>
          <p:cNvPr id="7" name="Текст 6"/>
          <p:cNvSpPr>
            <a:spLocks noGrp="1"/>
          </p:cNvSpPr>
          <p:nvPr>
            <p:ph type="body" sz="quarter" idx="3"/>
          </p:nvPr>
        </p:nvSpPr>
        <p:spPr/>
        <p:txBody>
          <a:bodyPr/>
          <a:lstStyle/>
          <a:p>
            <a:r>
              <a:rPr lang="ru-RU" dirty="0"/>
              <a:t>Факторы</a:t>
            </a:r>
          </a:p>
        </p:txBody>
      </p:sp>
      <p:sp>
        <p:nvSpPr>
          <p:cNvPr id="8" name="Объект 7"/>
          <p:cNvSpPr>
            <a:spLocks noGrp="1"/>
          </p:cNvSpPr>
          <p:nvPr>
            <p:ph sz="quarter" idx="4"/>
          </p:nvPr>
        </p:nvSpPr>
        <p:spPr/>
        <p:txBody>
          <a:bodyPr/>
          <a:lstStyle/>
          <a:p>
            <a:r>
              <a:rPr lang="ru-RU" dirty="0"/>
              <a:t>Ресурсы, вступившие в процесс производства, называются </a:t>
            </a:r>
            <a:r>
              <a:rPr lang="ru-RU" i="1" dirty="0"/>
              <a:t>факторами</a:t>
            </a:r>
            <a:r>
              <a:rPr lang="ru-RU" dirty="0"/>
              <a:t> производства</a:t>
            </a:r>
          </a:p>
        </p:txBody>
      </p:sp>
    </p:spTree>
    <p:extLst>
      <p:ext uri="{BB962C8B-B14F-4D97-AF65-F5344CB8AC3E}">
        <p14:creationId xmlns:p14="http://schemas.microsoft.com/office/powerpoint/2010/main" val="3670899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ctrTitle"/>
          </p:nvPr>
        </p:nvSpPr>
        <p:spPr>
          <a:xfrm>
            <a:off x="2209800" y="260351"/>
            <a:ext cx="7772400" cy="2447925"/>
          </a:xfrm>
        </p:spPr>
        <p:txBody>
          <a:bodyPr/>
          <a:lstStyle/>
          <a:p>
            <a:pPr eaLnBrk="1" hangingPunct="1"/>
            <a:r>
              <a:rPr lang="ru-RU"/>
              <a:t>Четыре основные группы ресурсов</a:t>
            </a:r>
          </a:p>
        </p:txBody>
      </p:sp>
      <p:sp>
        <p:nvSpPr>
          <p:cNvPr id="38915" name="Rectangle 7"/>
          <p:cNvSpPr>
            <a:spLocks noGrp="1" noChangeArrowheads="1"/>
          </p:cNvSpPr>
          <p:nvPr>
            <p:ph type="subTitle" idx="1"/>
          </p:nvPr>
        </p:nvSpPr>
        <p:spPr>
          <a:xfrm>
            <a:off x="1847851" y="2205038"/>
            <a:ext cx="8424863" cy="3433762"/>
          </a:xfrm>
        </p:spPr>
        <p:txBody>
          <a:bodyPr/>
          <a:lstStyle/>
          <a:p>
            <a:pPr marL="609600" indent="-609600" algn="l">
              <a:buFontTx/>
              <a:buAutoNum type="arabicPeriod"/>
            </a:pPr>
            <a:r>
              <a:rPr lang="ru-RU"/>
              <a:t> </a:t>
            </a:r>
            <a:r>
              <a:rPr lang="ru-RU" b="1" i="1"/>
              <a:t>земля</a:t>
            </a:r>
            <a:r>
              <a:rPr lang="ru-RU" b="1"/>
              <a:t>,</a:t>
            </a:r>
          </a:p>
          <a:p>
            <a:pPr marL="609600" indent="-609600" algn="l">
              <a:buFontTx/>
              <a:buAutoNum type="arabicPeriod"/>
            </a:pPr>
            <a:r>
              <a:rPr lang="ru-RU" b="1"/>
              <a:t> </a:t>
            </a:r>
            <a:r>
              <a:rPr lang="ru-RU" b="1" i="1"/>
              <a:t>труд</a:t>
            </a:r>
            <a:r>
              <a:rPr lang="ru-RU" b="1"/>
              <a:t>, </a:t>
            </a:r>
          </a:p>
          <a:p>
            <a:pPr marL="609600" indent="-609600" algn="l">
              <a:buFontTx/>
              <a:buAutoNum type="arabicPeriod"/>
            </a:pPr>
            <a:r>
              <a:rPr lang="ru-RU" b="1" i="1"/>
              <a:t>капитал</a:t>
            </a:r>
            <a:r>
              <a:rPr lang="ru-RU" b="1"/>
              <a:t>, </a:t>
            </a:r>
          </a:p>
          <a:p>
            <a:pPr marL="609600" indent="-609600" algn="l">
              <a:buFontTx/>
              <a:buAutoNum type="arabicPeriod"/>
            </a:pPr>
            <a:r>
              <a:rPr lang="ru-RU" b="1" i="1"/>
              <a:t>предпринимательская способность</a:t>
            </a:r>
            <a:r>
              <a:rPr lang="ru-RU" b="1"/>
              <a:t> </a:t>
            </a:r>
          </a:p>
        </p:txBody>
      </p:sp>
    </p:spTree>
    <p:extLst>
      <p:ext uri="{BB962C8B-B14F-4D97-AF65-F5344CB8AC3E}">
        <p14:creationId xmlns:p14="http://schemas.microsoft.com/office/powerpoint/2010/main" val="20446429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1524000" y="1"/>
            <a:ext cx="9144000" cy="6126163"/>
          </a:xfrm>
        </p:spPr>
        <p:txBody>
          <a:bodyPr/>
          <a:lstStyle/>
          <a:p>
            <a:pPr marL="381000" indent="-381000" algn="just">
              <a:lnSpc>
                <a:spcPct val="80000"/>
              </a:lnSpc>
              <a:buFontTx/>
              <a:buAutoNum type="arabicPeriod"/>
            </a:pPr>
            <a:r>
              <a:rPr lang="ru-RU" sz="2000" b="1"/>
              <a:t>Земля</a:t>
            </a:r>
            <a:r>
              <a:rPr lang="ru-RU" sz="2000"/>
              <a:t>, являясь естественным фактором, выступает в качестве всеобщего средства производства, предоставляет для него сферу действия, включает сельскохозяйственные земли, полезные ископаемые, леса, водные ресурсы и др. природные богатства.</a:t>
            </a:r>
            <a:endParaRPr lang="ru-RU" sz="2000" b="1"/>
          </a:p>
          <a:p>
            <a:pPr marL="381000" indent="-381000" algn="just">
              <a:lnSpc>
                <a:spcPct val="80000"/>
              </a:lnSpc>
              <a:buFontTx/>
              <a:buAutoNum type="arabicPeriod"/>
            </a:pPr>
            <a:r>
              <a:rPr lang="ru-RU" sz="2000" b="1"/>
              <a:t>Труд</a:t>
            </a:r>
            <a:r>
              <a:rPr lang="ru-RU" sz="2000"/>
              <a:t> – целесообразная деятельность человека по созданию благ и услуг, это физические и умственные усилия людей в процессе создания благ и услуг.</a:t>
            </a:r>
          </a:p>
          <a:p>
            <a:pPr marL="381000" indent="-381000" algn="just">
              <a:lnSpc>
                <a:spcPct val="80000"/>
              </a:lnSpc>
              <a:buFontTx/>
              <a:buAutoNum type="arabicPeriod"/>
            </a:pPr>
            <a:r>
              <a:rPr lang="ru-RU" sz="2000" b="1"/>
              <a:t>Капитал</a:t>
            </a:r>
            <a:r>
              <a:rPr lang="ru-RU" sz="2000"/>
              <a:t>, или инвестиционные ресурсы включают в себя всю совокупность созданных прошлым трудом человека благ. К капиталу (а точнее, к </a:t>
            </a:r>
            <a:r>
              <a:rPr lang="ru-RU" sz="2000" i="1"/>
              <a:t>реальному</a:t>
            </a:r>
            <a:r>
              <a:rPr lang="ru-RU" sz="2000"/>
              <a:t> капиталу) относятся здания, сооружения, станки, машины, оборудования, инструменты, используемые для производства товаров и услуг.(</a:t>
            </a:r>
            <a:r>
              <a:rPr lang="ru-RU" sz="1600" i="1"/>
              <a:t>Финансовый</a:t>
            </a:r>
            <a:r>
              <a:rPr lang="ru-RU" sz="1600"/>
              <a:t> капитал (акции, облигации, банковские депозиты, деньги) к факторам производства не относится, так как не связан с реальным производством, а выступает лишь в качестве инструмента получения реального капитала.)</a:t>
            </a:r>
          </a:p>
          <a:p>
            <a:pPr marL="381000" indent="-381000" algn="just">
              <a:lnSpc>
                <a:spcPct val="80000"/>
              </a:lnSpc>
              <a:buFontTx/>
              <a:buAutoNum type="arabicPeriod"/>
            </a:pPr>
            <a:r>
              <a:rPr lang="ru-RU" sz="2000" b="1"/>
              <a:t>Предпринимательская способность</a:t>
            </a:r>
            <a:r>
              <a:rPr lang="ru-RU" sz="2000"/>
              <a:t> предполагает инициативную самостоятельную деятельность людей, направленную на получение прибыли (или личного дохода), осуществляемую на свой риск и под свою имущественную ответственность. </a:t>
            </a:r>
          </a:p>
        </p:txBody>
      </p:sp>
    </p:spTree>
    <p:extLst>
      <p:ext uri="{BB962C8B-B14F-4D97-AF65-F5344CB8AC3E}">
        <p14:creationId xmlns:p14="http://schemas.microsoft.com/office/powerpoint/2010/main" val="3055021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4"/>
          <p:cNvSpPr>
            <a:spLocks noGrp="1"/>
          </p:cNvSpPr>
          <p:nvPr>
            <p:ph type="title"/>
          </p:nvPr>
        </p:nvSpPr>
        <p:spPr/>
        <p:txBody>
          <a:bodyPr/>
          <a:lstStyle/>
          <a:p>
            <a:r>
              <a:rPr lang="ru-RU"/>
              <a:t>Факторы и ресурсы</a:t>
            </a:r>
          </a:p>
        </p:txBody>
      </p:sp>
      <p:sp>
        <p:nvSpPr>
          <p:cNvPr id="40963" name="Текст 5"/>
          <p:cNvSpPr>
            <a:spLocks noGrp="1"/>
          </p:cNvSpPr>
          <p:nvPr>
            <p:ph type="body" idx="1"/>
          </p:nvPr>
        </p:nvSpPr>
        <p:spPr/>
        <p:txBody>
          <a:bodyPr/>
          <a:lstStyle/>
          <a:p>
            <a:r>
              <a:rPr lang="ru-RU"/>
              <a:t>ресурсы</a:t>
            </a:r>
          </a:p>
        </p:txBody>
      </p:sp>
      <p:sp>
        <p:nvSpPr>
          <p:cNvPr id="40964" name="Объект 6"/>
          <p:cNvSpPr>
            <a:spLocks noGrp="1"/>
          </p:cNvSpPr>
          <p:nvPr>
            <p:ph sz="half" idx="2"/>
          </p:nvPr>
        </p:nvSpPr>
        <p:spPr/>
        <p:txBody>
          <a:bodyPr/>
          <a:lstStyle/>
          <a:p>
            <a:pPr algn="just"/>
            <a:r>
              <a:rPr lang="ru-RU"/>
              <a:t>Необходимые для создания экономических благ элементы</a:t>
            </a:r>
          </a:p>
        </p:txBody>
      </p:sp>
      <p:sp>
        <p:nvSpPr>
          <p:cNvPr id="40965" name="Текст 7"/>
          <p:cNvSpPr>
            <a:spLocks noGrp="1"/>
          </p:cNvSpPr>
          <p:nvPr>
            <p:ph type="body" sz="quarter" idx="3"/>
          </p:nvPr>
        </p:nvSpPr>
        <p:spPr/>
        <p:txBody>
          <a:bodyPr/>
          <a:lstStyle/>
          <a:p>
            <a:r>
              <a:rPr lang="ru-RU"/>
              <a:t>факторы</a:t>
            </a:r>
          </a:p>
        </p:txBody>
      </p:sp>
      <p:sp>
        <p:nvSpPr>
          <p:cNvPr id="40966" name="Объект 8"/>
          <p:cNvSpPr>
            <a:spLocks noGrp="1"/>
          </p:cNvSpPr>
          <p:nvPr>
            <p:ph sz="quarter" idx="4"/>
          </p:nvPr>
        </p:nvSpPr>
        <p:spPr/>
        <p:txBody>
          <a:bodyPr/>
          <a:lstStyle/>
          <a:p>
            <a:r>
              <a:rPr lang="ru-RU"/>
              <a:t>Ресурсы, вступившие в производство</a:t>
            </a:r>
          </a:p>
        </p:txBody>
      </p:sp>
      <p:cxnSp>
        <p:nvCxnSpPr>
          <p:cNvPr id="40967" name="Прямая со стрелкой 10"/>
          <p:cNvCxnSpPr>
            <a:cxnSpLocks noChangeShapeType="1"/>
          </p:cNvCxnSpPr>
          <p:nvPr/>
        </p:nvCxnSpPr>
        <p:spPr bwMode="auto">
          <a:xfrm>
            <a:off x="4943476" y="4005263"/>
            <a:ext cx="2447925" cy="0"/>
          </a:xfrm>
          <a:prstGeom prst="straightConnector1">
            <a:avLst/>
          </a:prstGeom>
          <a:noFill/>
          <a:ln w="5715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Скругленный прямоугольник 11"/>
          <p:cNvSpPr/>
          <p:nvPr/>
        </p:nvSpPr>
        <p:spPr bwMode="auto">
          <a:xfrm>
            <a:off x="6672264" y="4581526"/>
            <a:ext cx="3455987" cy="1800225"/>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ru-RU" sz="1400" b="1" dirty="0"/>
              <a:t>Другие факторы производства:</a:t>
            </a:r>
          </a:p>
          <a:p>
            <a:pPr marL="342900" indent="-342900">
              <a:buFont typeface="+mj-lt"/>
              <a:buAutoNum type="arabicPeriod"/>
              <a:defRPr/>
            </a:pPr>
            <a:r>
              <a:rPr lang="ru-RU" sz="1600" dirty="0"/>
              <a:t>Наука</a:t>
            </a:r>
          </a:p>
          <a:p>
            <a:pPr marL="342900" indent="-342900">
              <a:buFont typeface="+mj-lt"/>
              <a:buAutoNum type="arabicPeriod"/>
              <a:defRPr/>
            </a:pPr>
            <a:r>
              <a:rPr lang="ru-RU" sz="1600" dirty="0"/>
              <a:t>Информация</a:t>
            </a:r>
          </a:p>
          <a:p>
            <a:pPr marL="342900" indent="-342900">
              <a:buFont typeface="+mj-lt"/>
              <a:buAutoNum type="arabicPeriod"/>
              <a:defRPr/>
            </a:pPr>
            <a:r>
              <a:rPr lang="ru-RU" sz="1600" dirty="0"/>
              <a:t>Время</a:t>
            </a:r>
          </a:p>
          <a:p>
            <a:pPr marL="342900" indent="-342900">
              <a:buFont typeface="+mj-lt"/>
              <a:buAutoNum type="arabicPeriod"/>
              <a:defRPr/>
            </a:pPr>
            <a:r>
              <a:rPr lang="ru-RU" sz="1600" dirty="0"/>
              <a:t>экология</a:t>
            </a:r>
          </a:p>
        </p:txBody>
      </p:sp>
    </p:spTree>
    <p:extLst>
      <p:ext uri="{BB962C8B-B14F-4D97-AF65-F5344CB8AC3E}">
        <p14:creationId xmlns:p14="http://schemas.microsoft.com/office/powerpoint/2010/main" val="2624253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1" name="Picture 2" descr="&amp;Rcy;&amp;icy;&amp;scy;. 10. &amp;Ncy;&amp;ocy;&amp;vcy;&amp;ocy;&amp;vcy;&amp;vcy;&amp;iecy;&amp;dcy;&amp;iecy;&amp;ncy;&amp;icy;&amp;yacy; &amp;pcy;&amp;ocy; &amp;SHcy;&amp;ucy;&amp;mcy;&amp;pcy;&amp;iecy;&amp;tcy;&amp;iecy;&amp;rcy;&amp;u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6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4097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Основной и оборотный капитал</a:t>
            </a:r>
          </a:p>
        </p:txBody>
      </p:sp>
      <p:sp>
        <p:nvSpPr>
          <p:cNvPr id="3" name="Текст 2"/>
          <p:cNvSpPr>
            <a:spLocks noGrp="1"/>
          </p:cNvSpPr>
          <p:nvPr>
            <p:ph type="body" idx="1"/>
          </p:nvPr>
        </p:nvSpPr>
        <p:spPr/>
        <p:txBody>
          <a:bodyPr/>
          <a:lstStyle/>
          <a:p>
            <a:r>
              <a:rPr lang="ru-RU" dirty="0"/>
              <a:t>Основной капитал</a:t>
            </a:r>
          </a:p>
        </p:txBody>
      </p:sp>
      <p:sp>
        <p:nvSpPr>
          <p:cNvPr id="4" name="Объект 3"/>
          <p:cNvSpPr>
            <a:spLocks noGrp="1"/>
          </p:cNvSpPr>
          <p:nvPr>
            <p:ph sz="half" idx="2"/>
          </p:nvPr>
        </p:nvSpPr>
        <p:spPr/>
        <p:txBody>
          <a:bodyPr>
            <a:normAutofit fontScale="92500" lnSpcReduction="20000"/>
          </a:bodyPr>
          <a:lstStyle/>
          <a:p>
            <a:pPr algn="just"/>
            <a:r>
              <a:rPr lang="ru-RU" dirty="0"/>
              <a:t>Капитал, материализованный в зданиях, сооружениях, станках, оборудовании, функционирующий в процессе производства в течение нескольких производственных циклов и переносящий свою стоимость на готовый продукт по частям в течение нескольких производственных циклов, называется </a:t>
            </a:r>
            <a:r>
              <a:rPr lang="ru-RU" b="1" i="1" dirty="0"/>
              <a:t>основным капиталом</a:t>
            </a:r>
            <a:r>
              <a:rPr lang="ru-RU" dirty="0"/>
              <a:t>.</a:t>
            </a:r>
          </a:p>
          <a:p>
            <a:endParaRPr lang="ru-RU" dirty="0"/>
          </a:p>
        </p:txBody>
      </p:sp>
      <p:sp>
        <p:nvSpPr>
          <p:cNvPr id="5" name="Текст 4"/>
          <p:cNvSpPr>
            <a:spLocks noGrp="1"/>
          </p:cNvSpPr>
          <p:nvPr>
            <p:ph type="body" sz="quarter" idx="3"/>
          </p:nvPr>
        </p:nvSpPr>
        <p:spPr/>
        <p:txBody>
          <a:bodyPr/>
          <a:lstStyle/>
          <a:p>
            <a:r>
              <a:rPr lang="ru-RU" dirty="0"/>
              <a:t>Оборотный капитал</a:t>
            </a:r>
          </a:p>
        </p:txBody>
      </p:sp>
      <p:sp>
        <p:nvSpPr>
          <p:cNvPr id="6" name="Объект 5"/>
          <p:cNvSpPr>
            <a:spLocks noGrp="1"/>
          </p:cNvSpPr>
          <p:nvPr>
            <p:ph sz="quarter" idx="4"/>
          </p:nvPr>
        </p:nvSpPr>
        <p:spPr/>
        <p:txBody>
          <a:bodyPr>
            <a:normAutofit/>
          </a:bodyPr>
          <a:lstStyle/>
          <a:p>
            <a:pPr algn="just"/>
            <a:r>
              <a:rPr lang="ru-RU" dirty="0"/>
              <a:t>Капитал, воплощенный в сырье, материалах, энергетических ресурсах, расходующийся за один производственный цикл и переносящий свою стоимость на готовый продукт целиком, называется </a:t>
            </a:r>
            <a:r>
              <a:rPr lang="ru-RU" b="1" i="1" dirty="0"/>
              <a:t>оборотным капиталом</a:t>
            </a:r>
            <a:endParaRPr lang="ru-RU" dirty="0"/>
          </a:p>
        </p:txBody>
      </p:sp>
    </p:spTree>
    <p:extLst>
      <p:ext uri="{BB962C8B-B14F-4D97-AF65-F5344CB8AC3E}">
        <p14:creationId xmlns:p14="http://schemas.microsoft.com/office/powerpoint/2010/main" val="250661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Износ капитала</a:t>
            </a:r>
          </a:p>
        </p:txBody>
      </p:sp>
      <p:sp>
        <p:nvSpPr>
          <p:cNvPr id="3" name="Текст 2"/>
          <p:cNvSpPr>
            <a:spLocks noGrp="1"/>
          </p:cNvSpPr>
          <p:nvPr>
            <p:ph type="body" idx="1"/>
          </p:nvPr>
        </p:nvSpPr>
        <p:spPr/>
        <p:txBody>
          <a:bodyPr/>
          <a:lstStyle/>
          <a:p>
            <a:r>
              <a:rPr lang="ru-RU" dirty="0"/>
              <a:t>Физический износ</a:t>
            </a:r>
          </a:p>
        </p:txBody>
      </p:sp>
      <p:sp>
        <p:nvSpPr>
          <p:cNvPr id="4" name="Объект 3"/>
          <p:cNvSpPr>
            <a:spLocks noGrp="1"/>
          </p:cNvSpPr>
          <p:nvPr>
            <p:ph sz="half" idx="2"/>
          </p:nvPr>
        </p:nvSpPr>
        <p:spPr/>
        <p:txBody>
          <a:bodyPr>
            <a:normAutofit fontScale="70000" lnSpcReduction="20000"/>
          </a:bodyPr>
          <a:lstStyle/>
          <a:p>
            <a:r>
              <a:rPr lang="ru-RU" dirty="0"/>
              <a:t>В процессе функционирования основной капитал подвергается физическому и моральному износу.</a:t>
            </a:r>
          </a:p>
          <a:p>
            <a:r>
              <a:rPr lang="ru-RU" i="1" dirty="0"/>
              <a:t>Физический износ</a:t>
            </a:r>
            <a:r>
              <a:rPr lang="ru-RU" dirty="0"/>
              <a:t> – это процесс, в результате которого элементы основного капитала становятся физически не пригодными для дальнейшего использования в производстве. Физический износ определяется:</a:t>
            </a:r>
          </a:p>
          <a:p>
            <a:pPr lvl="0"/>
            <a:r>
              <a:rPr lang="ru-RU" dirty="0"/>
              <a:t>продолжительностью и интенсивностью использования основного капитала;</a:t>
            </a:r>
          </a:p>
          <a:p>
            <a:pPr lvl="0"/>
            <a:r>
              <a:rPr lang="ru-RU" dirty="0"/>
              <a:t>особенностями применяемых технологий;</a:t>
            </a:r>
          </a:p>
          <a:p>
            <a:pPr lvl="0"/>
            <a:r>
              <a:rPr lang="ru-RU" dirty="0"/>
              <a:t>воздействием окружающей среды.</a:t>
            </a:r>
          </a:p>
        </p:txBody>
      </p:sp>
      <p:sp>
        <p:nvSpPr>
          <p:cNvPr id="5" name="Текст 4"/>
          <p:cNvSpPr>
            <a:spLocks noGrp="1"/>
          </p:cNvSpPr>
          <p:nvPr>
            <p:ph type="body" sz="quarter" idx="3"/>
          </p:nvPr>
        </p:nvSpPr>
        <p:spPr/>
        <p:txBody>
          <a:bodyPr/>
          <a:lstStyle/>
          <a:p>
            <a:r>
              <a:rPr lang="ru-RU" dirty="0"/>
              <a:t>Моральный износ</a:t>
            </a:r>
          </a:p>
        </p:txBody>
      </p:sp>
      <p:sp>
        <p:nvSpPr>
          <p:cNvPr id="6" name="Объект 5"/>
          <p:cNvSpPr>
            <a:spLocks noGrp="1"/>
          </p:cNvSpPr>
          <p:nvPr>
            <p:ph sz="quarter" idx="4"/>
          </p:nvPr>
        </p:nvSpPr>
        <p:spPr/>
        <p:txBody>
          <a:bodyPr>
            <a:normAutofit fontScale="92500" lnSpcReduction="20000"/>
          </a:bodyPr>
          <a:lstStyle/>
          <a:p>
            <a:r>
              <a:rPr lang="ru-RU" i="1" dirty="0"/>
              <a:t>Моральный износ</a:t>
            </a:r>
            <a:r>
              <a:rPr lang="ru-RU" dirty="0"/>
              <a:t> – это потеря части стоимости основного капитала по причинам:</a:t>
            </a:r>
          </a:p>
          <a:p>
            <a:r>
              <a:rPr lang="ru-RU" dirty="0"/>
              <a:t>а) создания аналогичных, но более дешевых средств труда (моральный износ первого рода);</a:t>
            </a:r>
          </a:p>
          <a:p>
            <a:r>
              <a:rPr lang="ru-RU" dirty="0"/>
              <a:t>б) выпуска более производительных средств труда в результате научно-технического прогресса (моральный износ второго рода).</a:t>
            </a:r>
          </a:p>
          <a:p>
            <a:endParaRPr lang="ru-RU" dirty="0"/>
          </a:p>
          <a:p>
            <a:endParaRPr lang="ru-RU" dirty="0"/>
          </a:p>
        </p:txBody>
      </p:sp>
    </p:spTree>
    <p:extLst>
      <p:ext uri="{BB962C8B-B14F-4D97-AF65-F5344CB8AC3E}">
        <p14:creationId xmlns:p14="http://schemas.microsoft.com/office/powerpoint/2010/main" val="5102753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p:cNvSpPr>
            <a:spLocks noGrp="1"/>
          </p:cNvSpPr>
          <p:nvPr>
            <p:ph type="title"/>
          </p:nvPr>
        </p:nvSpPr>
        <p:spPr/>
        <p:txBody>
          <a:bodyPr/>
          <a:lstStyle/>
          <a:p>
            <a:r>
              <a:rPr lang="ru-RU" dirty="0"/>
              <a:t>Амортизация</a:t>
            </a:r>
          </a:p>
        </p:txBody>
      </p:sp>
      <p:sp>
        <p:nvSpPr>
          <p:cNvPr id="11" name="Текст 10"/>
          <p:cNvSpPr>
            <a:spLocks noGrp="1"/>
          </p:cNvSpPr>
          <p:nvPr>
            <p:ph type="body" idx="1"/>
          </p:nvPr>
        </p:nvSpPr>
        <p:spPr/>
        <p:txBody>
          <a:bodyPr/>
          <a:lstStyle/>
          <a:p>
            <a:r>
              <a:rPr lang="ru-RU" dirty="0"/>
              <a:t>Сумма </a:t>
            </a:r>
            <a:r>
              <a:rPr lang="ru-RU" dirty="0" smtClean="0"/>
              <a:t>амортизации</a:t>
            </a:r>
            <a:endParaRPr lang="ru-RU" dirty="0"/>
          </a:p>
        </p:txBody>
      </p:sp>
      <p:sp>
        <p:nvSpPr>
          <p:cNvPr id="8" name="Объект 7"/>
          <p:cNvSpPr>
            <a:spLocks noGrp="1"/>
          </p:cNvSpPr>
          <p:nvPr>
            <p:ph sz="half" idx="2"/>
          </p:nvPr>
        </p:nvSpPr>
        <p:spPr/>
        <p:txBody>
          <a:bodyPr>
            <a:normAutofit/>
          </a:bodyPr>
          <a:lstStyle/>
          <a:p>
            <a:r>
              <a:rPr lang="ru-RU" dirty="0"/>
              <a:t>Возмещение физически и морально устаревшего оборудования происходит за счет амортизационных отчислений (часть стоимости основного капитала, которая ежегодно входит в стоимость произведенной продукции).</a:t>
            </a:r>
          </a:p>
          <a:p>
            <a:pPr marL="0" indent="0">
              <a:buNone/>
            </a:pPr>
            <a:r>
              <a:rPr lang="ru-RU" dirty="0"/>
              <a:t> </a:t>
            </a:r>
          </a:p>
          <a:p>
            <a:endParaRPr lang="ru-RU" dirty="0"/>
          </a:p>
        </p:txBody>
      </p:sp>
      <p:sp>
        <p:nvSpPr>
          <p:cNvPr id="12" name="Текст 11"/>
          <p:cNvSpPr>
            <a:spLocks noGrp="1"/>
          </p:cNvSpPr>
          <p:nvPr>
            <p:ph type="body" sz="quarter" idx="3"/>
          </p:nvPr>
        </p:nvSpPr>
        <p:spPr/>
        <p:txBody>
          <a:bodyPr/>
          <a:lstStyle/>
          <a:p>
            <a:r>
              <a:rPr lang="ru-RU" dirty="0"/>
              <a:t>Норма амортизации</a:t>
            </a:r>
          </a:p>
        </p:txBody>
      </p:sp>
      <mc:AlternateContent xmlns:mc="http://schemas.openxmlformats.org/markup-compatibility/2006" xmlns:a14="http://schemas.microsoft.com/office/drawing/2010/main">
        <mc:Choice Requires="a14">
          <p:sp>
            <p:nvSpPr>
              <p:cNvPr id="9" name="Объект 8"/>
              <p:cNvSpPr>
                <a:spLocks noGrp="1"/>
              </p:cNvSpPr>
              <p:nvPr>
                <p:ph sz="quarter" idx="4"/>
              </p:nvPr>
            </p:nvSpPr>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r>
                        <a:rPr lang="ru-RU" b="0" i="1" smtClean="0">
                          <a:latin typeface="Cambria Math"/>
                        </a:rPr>
                        <m:t>=</m:t>
                      </m:r>
                    </m:oMath>
                  </m:oMathPara>
                </a14:m>
                <a:endParaRPr lang="ru-RU" b="0" i="1" dirty="0">
                  <a:latin typeface="Cambria Math"/>
                </a:endParaRPr>
              </a:p>
              <a:p>
                <a:pPr marL="0" indent="0" algn="ctr">
                  <a:buNone/>
                </a:pPr>
                <a14:m>
                  <m:oMathPara xmlns:m="http://schemas.openxmlformats.org/officeDocument/2006/math">
                    <m:oMathParaPr>
                      <m:jc m:val="centerGroup"/>
                    </m:oMathParaPr>
                    <m:oMath xmlns:m="http://schemas.openxmlformats.org/officeDocument/2006/math">
                      <m:r>
                        <a:rPr lang="ru-RU" b="0" i="1" smtClean="0">
                          <a:latin typeface="Cambria Math"/>
                        </a:rPr>
                        <m:t> </m:t>
                      </m:r>
                      <m:f>
                        <m:fPr>
                          <m:ctrlPr>
                            <a:rPr lang="ru-RU" i="1" smtClean="0">
                              <a:latin typeface="Cambria Math" panose="02040503050406030204" pitchFamily="18" charset="0"/>
                            </a:rPr>
                          </m:ctrlPr>
                        </m:fPr>
                        <m:num>
                          <m:r>
                            <a:rPr lang="ru-RU" b="0" i="1" smtClean="0">
                              <a:latin typeface="Cambria Math"/>
                            </a:rPr>
                            <m:t>Сумма амортизационных отчислений</m:t>
                          </m:r>
                        </m:num>
                        <m:den>
                          <m:r>
                            <a:rPr lang="ru-RU" b="0" i="1" smtClean="0">
                              <a:latin typeface="Cambria Math"/>
                            </a:rPr>
                            <m:t>Стоимость основного капитала</m:t>
                          </m:r>
                        </m:den>
                      </m:f>
                    </m:oMath>
                  </m:oMathPara>
                </a14:m>
                <a:endParaRPr lang="ru-RU" dirty="0"/>
              </a:p>
              <a:p>
                <a:pPr marL="0" indent="0" algn="ctr">
                  <a:buNone/>
                </a:pPr>
                <a:endParaRPr lang="ru-RU" dirty="0"/>
              </a:p>
              <a:p>
                <a:pPr marL="0" indent="0" algn="ctr">
                  <a:buNone/>
                </a:pPr>
                <a:r>
                  <a:rPr lang="en-US" dirty="0"/>
                  <a:t>x</a:t>
                </a:r>
                <a:r>
                  <a:rPr lang="ru-RU" dirty="0"/>
                  <a:t>100%</a:t>
                </a:r>
              </a:p>
            </p:txBody>
          </p:sp>
        </mc:Choice>
        <mc:Fallback xmlns="">
          <p:sp>
            <p:nvSpPr>
              <p:cNvPr id="9" name="Объект 8"/>
              <p:cNvSpPr>
                <a:spLocks noGrp="1" noRot="1" noChangeAspect="1" noMove="1" noResize="1" noEditPoints="1" noAdjustHandles="1" noChangeArrowheads="1" noChangeShapeType="1" noTextEdit="1"/>
              </p:cNvSpPr>
              <p:nvPr>
                <p:ph sz="quarter" idx="4"/>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50776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DCCAF637-B22D-4636-D01D-46EC1B6DF25C}"/>
              </a:ext>
            </a:extLst>
          </p:cNvPr>
          <p:cNvSpPr>
            <a:spLocks noGrp="1"/>
          </p:cNvSpPr>
          <p:nvPr>
            <p:ph type="title"/>
          </p:nvPr>
        </p:nvSpPr>
        <p:spPr/>
        <p:txBody>
          <a:bodyPr/>
          <a:lstStyle/>
          <a:p>
            <a:pPr algn="ctr"/>
            <a:r>
              <a:rPr lang="ru-RU" dirty="0"/>
              <a:t>Простое воспроизводство</a:t>
            </a:r>
          </a:p>
        </p:txBody>
      </p:sp>
      <p:sp>
        <p:nvSpPr>
          <p:cNvPr id="6" name="Объект 5">
            <a:extLst>
              <a:ext uri="{FF2B5EF4-FFF2-40B4-BE49-F238E27FC236}">
                <a16:creationId xmlns:a16="http://schemas.microsoft.com/office/drawing/2014/main" id="{46587C95-BF92-6723-F038-35CAA746AD87}"/>
              </a:ext>
            </a:extLst>
          </p:cNvPr>
          <p:cNvSpPr>
            <a:spLocks noGrp="1"/>
          </p:cNvSpPr>
          <p:nvPr>
            <p:ph idx="1"/>
          </p:nvPr>
        </p:nvSpPr>
        <p:spPr/>
        <p:txBody>
          <a:bodyPr/>
          <a:lstStyle/>
          <a:p>
            <a:pPr algn="just"/>
            <a:r>
              <a:rPr lang="ru-RU" b="0" i="0" dirty="0">
                <a:solidFill>
                  <a:srgbClr val="333333"/>
                </a:solidFill>
                <a:effectLst/>
                <a:latin typeface="Merriweather" panose="00000500000000000000" pitchFamily="2" charset="-52"/>
              </a:rPr>
              <a:t>При простом воспроизводстве размеры и качество произведенного продукта каждый год остаются неизменными. При этом весь прибавочный продукт идет на личное потребление. Этот вид воспроизводства был характерен в основном для докапиталистических систем хозяйства.</a:t>
            </a:r>
            <a:endParaRPr lang="ru-RU" dirty="0"/>
          </a:p>
        </p:txBody>
      </p:sp>
    </p:spTree>
    <p:extLst>
      <p:ext uri="{BB962C8B-B14F-4D97-AF65-F5344CB8AC3E}">
        <p14:creationId xmlns:p14="http://schemas.microsoft.com/office/powerpoint/2010/main" val="2084592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3489C93-7C79-33A8-9FDC-27A643A6DB67}"/>
              </a:ext>
            </a:extLst>
          </p:cNvPr>
          <p:cNvSpPr>
            <a:spLocks noGrp="1"/>
          </p:cNvSpPr>
          <p:nvPr>
            <p:ph type="title"/>
          </p:nvPr>
        </p:nvSpPr>
        <p:spPr/>
        <p:txBody>
          <a:bodyPr/>
          <a:lstStyle/>
          <a:p>
            <a:pPr algn="ctr"/>
            <a:r>
              <a:rPr lang="ru-RU" dirty="0" smtClean="0"/>
              <a:t>Кругооборот капитала</a:t>
            </a:r>
            <a:endParaRPr lang="ru-RU" dirty="0"/>
          </a:p>
        </p:txBody>
      </p:sp>
      <p:sp>
        <p:nvSpPr>
          <p:cNvPr id="4" name="Объект 3">
            <a:extLst>
              <a:ext uri="{FF2B5EF4-FFF2-40B4-BE49-F238E27FC236}">
                <a16:creationId xmlns:a16="http://schemas.microsoft.com/office/drawing/2014/main" id="{FF740A28-2B6A-D68E-5638-5467A8FAE4AF}"/>
              </a:ext>
            </a:extLst>
          </p:cNvPr>
          <p:cNvSpPr>
            <a:spLocks noGrp="1"/>
          </p:cNvSpPr>
          <p:nvPr>
            <p:ph idx="1"/>
          </p:nvPr>
        </p:nvSpPr>
        <p:spPr/>
        <p:txBody>
          <a:bodyPr/>
          <a:lstStyle/>
          <a:p>
            <a:endParaRPr lang="ru-RU" dirty="0"/>
          </a:p>
          <a:p>
            <a:pPr algn="just"/>
            <a:r>
              <a:rPr lang="ru-RU" b="1" i="0" dirty="0">
                <a:solidFill>
                  <a:srgbClr val="000000"/>
                </a:solidFill>
                <a:effectLst/>
                <a:latin typeface="Arial" panose="020B0604020202020204" pitchFamily="34" charset="0"/>
              </a:rPr>
              <a:t>Кругооборот капитала</a:t>
            </a:r>
            <a:r>
              <a:rPr lang="ru-RU" b="0" i="0" dirty="0">
                <a:solidFill>
                  <a:srgbClr val="000000"/>
                </a:solidFill>
                <a:effectLst/>
                <a:latin typeface="Arial" panose="020B0604020202020204" pitchFamily="34" charset="0"/>
              </a:rPr>
              <a:t>– это движение стоимости факторов производства через сферы производства и обращения, в результате чего она проходит </a:t>
            </a:r>
            <a:r>
              <a:rPr lang="ru-RU" b="1" i="0" dirty="0">
                <a:solidFill>
                  <a:srgbClr val="C00000"/>
                </a:solidFill>
                <a:effectLst/>
                <a:latin typeface="Arial" panose="020B0604020202020204" pitchFamily="34" charset="0"/>
              </a:rPr>
              <a:t>три стадии </a:t>
            </a:r>
            <a:r>
              <a:rPr lang="ru-RU" b="0" i="0" dirty="0">
                <a:solidFill>
                  <a:srgbClr val="000000"/>
                </a:solidFill>
                <a:effectLst/>
                <a:latin typeface="Arial" panose="020B0604020202020204" pitchFamily="34" charset="0"/>
              </a:rPr>
              <a:t>и последовательно принимает </a:t>
            </a:r>
            <a:r>
              <a:rPr lang="ru-RU" b="1" i="0" dirty="0">
                <a:solidFill>
                  <a:srgbClr val="0070C0"/>
                </a:solidFill>
                <a:effectLst/>
                <a:latin typeface="Arial" panose="020B0604020202020204" pitchFamily="34" charset="0"/>
              </a:rPr>
              <a:t>производительную, денежную и товарную формы.</a:t>
            </a:r>
          </a:p>
          <a:p>
            <a:endParaRPr lang="ru-RU" dirty="0"/>
          </a:p>
        </p:txBody>
      </p:sp>
    </p:spTree>
    <p:extLst>
      <p:ext uri="{BB962C8B-B14F-4D97-AF65-F5344CB8AC3E}">
        <p14:creationId xmlns:p14="http://schemas.microsoft.com/office/powerpoint/2010/main" val="435826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4FAB5-3AD1-8D69-5252-D7599A41D33F}"/>
              </a:ext>
            </a:extLst>
          </p:cNvPr>
          <p:cNvSpPr>
            <a:spLocks noGrp="1"/>
          </p:cNvSpPr>
          <p:nvPr>
            <p:ph type="title"/>
          </p:nvPr>
        </p:nvSpPr>
        <p:spPr/>
        <p:txBody>
          <a:bodyPr/>
          <a:lstStyle/>
          <a:p>
            <a:pPr algn="ctr"/>
            <a:r>
              <a:rPr lang="ru-RU" dirty="0"/>
              <a:t>Кругооборот капитала</a:t>
            </a:r>
          </a:p>
        </p:txBody>
      </p:sp>
      <p:sp>
        <p:nvSpPr>
          <p:cNvPr id="3" name="Объект 2">
            <a:extLst>
              <a:ext uri="{FF2B5EF4-FFF2-40B4-BE49-F238E27FC236}">
                <a16:creationId xmlns:a16="http://schemas.microsoft.com/office/drawing/2014/main" id="{BE59516A-0999-68ED-2F4F-FE83CE02A654}"/>
              </a:ext>
            </a:extLst>
          </p:cNvPr>
          <p:cNvSpPr>
            <a:spLocks noGrp="1"/>
          </p:cNvSpPr>
          <p:nvPr>
            <p:ph sz="half" idx="1"/>
          </p:nvPr>
        </p:nvSpPr>
        <p:spPr/>
        <p:txBody>
          <a:bodyPr/>
          <a:lstStyle/>
          <a:p>
            <a:r>
              <a:rPr lang="ru-RU" b="0" i="0" dirty="0">
                <a:solidFill>
                  <a:srgbClr val="000000"/>
                </a:solidFill>
                <a:effectLst/>
                <a:latin typeface="Arial" panose="020B0604020202020204" pitchFamily="34" charset="0"/>
              </a:rPr>
              <a:t>D – первоначальный капитал (авансированные деньги); Т –товар; РС – рабочая сила; СП – средства производства; П – процесс производства товаров и услуг; Т́ – произведенный продукт; D́ – возросший первоначально авансированный капитал.</a:t>
            </a:r>
            <a:endParaRPr lang="ru-RU" dirty="0"/>
          </a:p>
        </p:txBody>
      </p:sp>
      <p:pic>
        <p:nvPicPr>
          <p:cNvPr id="5" name="Объект 4">
            <a:extLst>
              <a:ext uri="{FF2B5EF4-FFF2-40B4-BE49-F238E27FC236}">
                <a16:creationId xmlns:a16="http://schemas.microsoft.com/office/drawing/2014/main" id="{A46B31CD-3997-CCDD-6179-C9F71176CA68}"/>
              </a:ext>
            </a:extLst>
          </p:cNvPr>
          <p:cNvPicPr>
            <a:picLocks noGrp="1" noChangeAspect="1"/>
          </p:cNvPicPr>
          <p:nvPr>
            <p:ph sz="half" idx="2"/>
          </p:nvPr>
        </p:nvPicPr>
        <p:blipFill>
          <a:blip r:embed="rId2"/>
          <a:stretch>
            <a:fillRect/>
          </a:stretch>
        </p:blipFill>
        <p:spPr>
          <a:xfrm>
            <a:off x="6019800" y="1825626"/>
            <a:ext cx="5880651" cy="3674026"/>
          </a:xfrm>
          <a:prstGeom prst="rect">
            <a:avLst/>
          </a:prstGeom>
        </p:spPr>
      </p:pic>
    </p:spTree>
    <p:extLst>
      <p:ext uri="{BB962C8B-B14F-4D97-AF65-F5344CB8AC3E}">
        <p14:creationId xmlns:p14="http://schemas.microsoft.com/office/powerpoint/2010/main" val="14883835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F909340-7429-0B14-14E2-80715C478C49}"/>
              </a:ext>
            </a:extLst>
          </p:cNvPr>
          <p:cNvPicPr>
            <a:picLocks noChangeAspect="1"/>
          </p:cNvPicPr>
          <p:nvPr/>
        </p:nvPicPr>
        <p:blipFill>
          <a:blip r:embed="rId2"/>
          <a:stretch>
            <a:fillRect/>
          </a:stretch>
        </p:blipFill>
        <p:spPr>
          <a:xfrm>
            <a:off x="-4763" y="145774"/>
            <a:ext cx="11984727" cy="6712226"/>
          </a:xfrm>
          <a:prstGeom prst="rect">
            <a:avLst/>
          </a:prstGeom>
        </p:spPr>
      </p:pic>
    </p:spTree>
    <p:extLst>
      <p:ext uri="{BB962C8B-B14F-4D97-AF65-F5344CB8AC3E}">
        <p14:creationId xmlns:p14="http://schemas.microsoft.com/office/powerpoint/2010/main" val="268445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9FE733-BAC8-EEC2-8F16-DE9EAC3E9E26}"/>
              </a:ext>
            </a:extLst>
          </p:cNvPr>
          <p:cNvSpPr>
            <a:spLocks noGrp="1"/>
          </p:cNvSpPr>
          <p:nvPr>
            <p:ph type="title"/>
          </p:nvPr>
        </p:nvSpPr>
        <p:spPr/>
        <p:txBody>
          <a:bodyPr/>
          <a:lstStyle/>
          <a:p>
            <a:r>
              <a:rPr lang="ru-RU" dirty="0"/>
              <a:t>Кругооборот и оборот капитала</a:t>
            </a:r>
          </a:p>
        </p:txBody>
      </p:sp>
      <p:sp>
        <p:nvSpPr>
          <p:cNvPr id="3" name="Объект 2">
            <a:extLst>
              <a:ext uri="{FF2B5EF4-FFF2-40B4-BE49-F238E27FC236}">
                <a16:creationId xmlns:a16="http://schemas.microsoft.com/office/drawing/2014/main" id="{F04BFA18-06A0-E4F1-C393-56D1B4B8D978}"/>
              </a:ext>
            </a:extLst>
          </p:cNvPr>
          <p:cNvSpPr>
            <a:spLocks noGrp="1"/>
          </p:cNvSpPr>
          <p:nvPr>
            <p:ph idx="1"/>
          </p:nvPr>
        </p:nvSpPr>
        <p:spPr/>
        <p:txBody>
          <a:bodyPr>
            <a:normAutofit fontScale="85000" lnSpcReduction="20000"/>
          </a:bodyPr>
          <a:lstStyle/>
          <a:p>
            <a:pPr algn="l"/>
            <a:r>
              <a:rPr lang="ru-RU" b="0" i="0" dirty="0">
                <a:solidFill>
                  <a:srgbClr val="000000"/>
                </a:solidFill>
                <a:effectLst/>
                <a:latin typeface="Arial" panose="020B0604020202020204" pitchFamily="34" charset="0"/>
              </a:rPr>
              <a:t>Каждая из трех стадий выполняет определенную функцию:</a:t>
            </a:r>
          </a:p>
          <a:p>
            <a:pPr marL="514350" indent="-514350" algn="l">
              <a:buFont typeface="+mj-lt"/>
              <a:buAutoNum type="arabicPeriod"/>
            </a:pPr>
            <a:r>
              <a:rPr lang="ru-RU" b="0" i="0" dirty="0" smtClean="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на первой формируются условия производства; </a:t>
            </a:r>
          </a:p>
          <a:p>
            <a:pPr marL="514350" indent="-514350" algn="l">
              <a:buFont typeface="+mj-lt"/>
              <a:buAutoNum type="arabicPeriod"/>
            </a:pPr>
            <a:r>
              <a:rPr lang="ru-RU" b="0" i="0" dirty="0" smtClean="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на второй осуществляется производство товаров и услуг;</a:t>
            </a:r>
          </a:p>
          <a:p>
            <a:pPr marL="514350" indent="-514350" algn="l">
              <a:buFont typeface="+mj-lt"/>
              <a:buAutoNum type="arabicPeriod"/>
            </a:pPr>
            <a:r>
              <a:rPr lang="ru-RU" b="0" i="0" dirty="0">
                <a:solidFill>
                  <a:srgbClr val="000000"/>
                </a:solidFill>
                <a:effectLst/>
                <a:latin typeface="Arial" panose="020B0604020202020204" pitchFamily="34" charset="0"/>
              </a:rPr>
              <a:t> </a:t>
            </a:r>
            <a:r>
              <a:rPr lang="ru-RU" b="0" i="0" dirty="0" smtClean="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на третьей происходит реализация товаров и услуг и получение прибыли. </a:t>
            </a:r>
          </a:p>
          <a:p>
            <a:pPr marL="0" indent="0" algn="l">
              <a:buNone/>
            </a:pPr>
            <a:r>
              <a:rPr lang="ru-RU" b="0" i="0" dirty="0">
                <a:solidFill>
                  <a:srgbClr val="000000"/>
                </a:solidFill>
                <a:effectLst/>
                <a:latin typeface="Arial" panose="020B0604020202020204" pitchFamily="34" charset="0"/>
              </a:rPr>
              <a:t>Кругооборот, рассматриваемый как непрерывно возобновляемый процесс, называется </a:t>
            </a:r>
            <a:r>
              <a:rPr lang="ru-RU" b="1" i="0" dirty="0">
                <a:solidFill>
                  <a:srgbClr val="000000"/>
                </a:solidFill>
                <a:effectLst/>
                <a:latin typeface="Arial" panose="020B0604020202020204" pitchFamily="34" charset="0"/>
              </a:rPr>
              <a:t>оборотом</a:t>
            </a:r>
            <a:r>
              <a:rPr lang="ru-RU" b="0" i="0" dirty="0">
                <a:solidFill>
                  <a:srgbClr val="000000"/>
                </a:solidFill>
                <a:effectLst/>
                <a:latin typeface="Arial" panose="020B0604020202020204" pitchFamily="34" charset="0"/>
              </a:rPr>
              <a:t>.</a:t>
            </a:r>
          </a:p>
          <a:p>
            <a:pPr algn="l"/>
            <a:r>
              <a:rPr lang="ru-RU" b="0" i="0" dirty="0">
                <a:solidFill>
                  <a:srgbClr val="000000"/>
                </a:solidFill>
                <a:effectLst/>
                <a:latin typeface="Arial" panose="020B0604020202020204" pitchFamily="34" charset="0"/>
              </a:rPr>
              <a:t>Между кругооборотом и оборотом существует различие: </a:t>
            </a:r>
            <a:r>
              <a:rPr lang="ru-RU" b="1" i="0" dirty="0">
                <a:solidFill>
                  <a:srgbClr val="0070C0"/>
                </a:solidFill>
                <a:effectLst/>
                <a:latin typeface="Arial" panose="020B0604020202020204" pitchFamily="34" charset="0"/>
              </a:rPr>
              <a:t>в течение одного кругооборота (скажем, производства одной партии обуви) фирме возвращается лишь часть первоначально авансированной стоимости</a:t>
            </a:r>
            <a:r>
              <a:rPr lang="ru-RU" b="0" i="0" dirty="0">
                <a:solidFill>
                  <a:srgbClr val="000000"/>
                </a:solidFill>
                <a:effectLst/>
                <a:latin typeface="Arial" panose="020B0604020202020204" pitchFamily="34" charset="0"/>
              </a:rPr>
              <a:t>; </a:t>
            </a:r>
            <a:r>
              <a:rPr lang="ru-RU" b="1" i="0" dirty="0">
                <a:solidFill>
                  <a:srgbClr val="C00000"/>
                </a:solidFill>
                <a:effectLst/>
                <a:latin typeface="Arial" panose="020B0604020202020204" pitchFamily="34" charset="0"/>
              </a:rPr>
              <a:t>в течение одного оборота фирме возвращается вся первоначально авансированная стоимость. </a:t>
            </a:r>
            <a:r>
              <a:rPr lang="ru-RU" b="0" i="0" dirty="0">
                <a:solidFill>
                  <a:srgbClr val="000000"/>
                </a:solidFill>
                <a:effectLst/>
                <a:latin typeface="Arial" panose="020B0604020202020204" pitchFamily="34" charset="0"/>
              </a:rPr>
              <a:t>Для этого может понадобиться несколько кругооборотов (производство многих партий обуви).</a:t>
            </a:r>
          </a:p>
          <a:p>
            <a:endParaRPr lang="ru-RU" dirty="0"/>
          </a:p>
        </p:txBody>
      </p:sp>
    </p:spTree>
    <p:extLst>
      <p:ext uri="{BB962C8B-B14F-4D97-AF65-F5344CB8AC3E}">
        <p14:creationId xmlns:p14="http://schemas.microsoft.com/office/powerpoint/2010/main" val="34978049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6CC996-D74B-0E32-C356-306C24E47432}"/>
              </a:ext>
            </a:extLst>
          </p:cNvPr>
          <p:cNvSpPr>
            <a:spLocks noGrp="1"/>
          </p:cNvSpPr>
          <p:nvPr>
            <p:ph type="title"/>
          </p:nvPr>
        </p:nvSpPr>
        <p:spPr/>
        <p:txBody>
          <a:bodyPr/>
          <a:lstStyle/>
          <a:p>
            <a:pPr algn="ctr"/>
            <a:r>
              <a:rPr lang="ru-RU" dirty="0"/>
              <a:t>Плата за услуги факторов производства</a:t>
            </a:r>
          </a:p>
        </p:txBody>
      </p:sp>
      <p:sp>
        <p:nvSpPr>
          <p:cNvPr id="3" name="Объект 2">
            <a:extLst>
              <a:ext uri="{FF2B5EF4-FFF2-40B4-BE49-F238E27FC236}">
                <a16:creationId xmlns:a16="http://schemas.microsoft.com/office/drawing/2014/main" id="{A7E9838A-5E75-059F-34F2-404CBDFC829F}"/>
              </a:ext>
            </a:extLst>
          </p:cNvPr>
          <p:cNvSpPr>
            <a:spLocks noGrp="1"/>
          </p:cNvSpPr>
          <p:nvPr>
            <p:ph idx="1"/>
          </p:nvPr>
        </p:nvSpPr>
        <p:spPr/>
        <p:txBody>
          <a:bodyPr/>
          <a:lstStyle/>
          <a:p>
            <a:r>
              <a:rPr lang="ru-RU" b="0" i="0" dirty="0">
                <a:solidFill>
                  <a:srgbClr val="222222"/>
                </a:solidFill>
                <a:effectLst/>
                <a:latin typeface="TimesNewRoman"/>
              </a:rPr>
              <a:t>Поскольку рынок факторов производства является рынком услуг данных факторов, то плата за эти услуги называется ценой факторов или его доходом. </a:t>
            </a:r>
            <a:r>
              <a:rPr lang="ru-RU" b="0" i="1" dirty="0">
                <a:solidFill>
                  <a:srgbClr val="222222"/>
                </a:solidFill>
                <a:effectLst/>
                <a:latin typeface="TimesNewRoman"/>
              </a:rPr>
              <a:t>Так </a:t>
            </a:r>
            <a:r>
              <a:rPr lang="ru-RU" b="1" i="1" dirty="0">
                <a:solidFill>
                  <a:srgbClr val="C00000"/>
                </a:solidFill>
                <a:effectLst/>
                <a:latin typeface="TimesNewRoman"/>
              </a:rPr>
              <a:t>зарплата – это плата за услуги рабочей силы</a:t>
            </a:r>
            <a:r>
              <a:rPr lang="ru-RU" b="0" i="1" dirty="0">
                <a:solidFill>
                  <a:srgbClr val="222222"/>
                </a:solidFill>
                <a:effectLst/>
                <a:latin typeface="TimesNewRoman"/>
              </a:rPr>
              <a:t>; </a:t>
            </a:r>
            <a:r>
              <a:rPr lang="ru-RU" b="1" i="1" dirty="0">
                <a:solidFill>
                  <a:srgbClr val="0070C0"/>
                </a:solidFill>
                <a:effectLst/>
                <a:latin typeface="TimesNewRoman"/>
              </a:rPr>
              <a:t>процент – плата за капитал</a:t>
            </a:r>
            <a:r>
              <a:rPr lang="ru-RU" b="0" i="1" dirty="0">
                <a:solidFill>
                  <a:srgbClr val="222222"/>
                </a:solidFill>
                <a:effectLst/>
                <a:latin typeface="TimesNewRoman"/>
              </a:rPr>
              <a:t>; </a:t>
            </a:r>
            <a:r>
              <a:rPr lang="ru-RU" b="1" i="1" dirty="0">
                <a:solidFill>
                  <a:srgbClr val="00B050"/>
                </a:solidFill>
                <a:effectLst/>
                <a:latin typeface="TimesNewRoman"/>
              </a:rPr>
              <a:t>рента – плата за землю</a:t>
            </a:r>
            <a:r>
              <a:rPr lang="ru-RU" b="0" i="1" dirty="0">
                <a:solidFill>
                  <a:srgbClr val="222222"/>
                </a:solidFill>
                <a:effectLst/>
                <a:latin typeface="TimesNewRoman"/>
              </a:rPr>
              <a:t>; </a:t>
            </a:r>
            <a:r>
              <a:rPr lang="ru-RU" b="1" i="1" dirty="0">
                <a:solidFill>
                  <a:srgbClr val="222222"/>
                </a:solidFill>
                <a:effectLst/>
                <a:latin typeface="TimesNewRoman"/>
              </a:rPr>
              <a:t>прибыль – плата за предпринимательские у</a:t>
            </a:r>
            <a:r>
              <a:rPr lang="ru-RU" b="0" i="1" dirty="0">
                <a:solidFill>
                  <a:srgbClr val="222222"/>
                </a:solidFill>
                <a:effectLst/>
                <a:latin typeface="TimesNewRoman"/>
              </a:rPr>
              <a:t>слуги.</a:t>
            </a:r>
            <a:endParaRPr lang="ru-RU" dirty="0"/>
          </a:p>
        </p:txBody>
      </p:sp>
    </p:spTree>
    <p:extLst>
      <p:ext uri="{BB962C8B-B14F-4D97-AF65-F5344CB8AC3E}">
        <p14:creationId xmlns:p14="http://schemas.microsoft.com/office/powerpoint/2010/main" val="3249090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243A63-D9A9-A1F7-3293-CDC80A57DCB7}"/>
              </a:ext>
            </a:extLst>
          </p:cNvPr>
          <p:cNvSpPr>
            <a:spLocks noGrp="1"/>
          </p:cNvSpPr>
          <p:nvPr>
            <p:ph type="title"/>
          </p:nvPr>
        </p:nvSpPr>
        <p:spPr/>
        <p:txBody>
          <a:bodyPr/>
          <a:lstStyle/>
          <a:p>
            <a:pPr algn="ctr"/>
            <a:r>
              <a:rPr lang="ru-RU" b="0" i="0" u="sng" dirty="0">
                <a:solidFill>
                  <a:srgbClr val="222222"/>
                </a:solidFill>
                <a:effectLst/>
                <a:latin typeface="TimesNewRoman"/>
              </a:rPr>
              <a:t>Особенностью рынков факторов производства</a:t>
            </a:r>
            <a:r>
              <a:rPr lang="ru-RU" b="0" i="0" dirty="0">
                <a:solidFill>
                  <a:srgbClr val="222222"/>
                </a:solidFill>
                <a:effectLst/>
                <a:latin typeface="TimesNewRoman"/>
              </a:rPr>
              <a:t> </a:t>
            </a:r>
            <a:endParaRPr lang="ru-RU" dirty="0"/>
          </a:p>
        </p:txBody>
      </p:sp>
      <p:sp>
        <p:nvSpPr>
          <p:cNvPr id="3" name="Объект 2">
            <a:extLst>
              <a:ext uri="{FF2B5EF4-FFF2-40B4-BE49-F238E27FC236}">
                <a16:creationId xmlns:a16="http://schemas.microsoft.com/office/drawing/2014/main" id="{0C8074A3-1C20-2ABC-D256-18940C407237}"/>
              </a:ext>
            </a:extLst>
          </p:cNvPr>
          <p:cNvSpPr>
            <a:spLocks noGrp="1"/>
          </p:cNvSpPr>
          <p:nvPr>
            <p:ph idx="1"/>
          </p:nvPr>
        </p:nvSpPr>
        <p:spPr/>
        <p:txBody>
          <a:bodyPr>
            <a:normAutofit fontScale="92500" lnSpcReduction="10000"/>
          </a:bodyPr>
          <a:lstStyle/>
          <a:p>
            <a:pPr algn="just"/>
            <a:r>
              <a:rPr lang="ru-RU" b="0" i="0" dirty="0">
                <a:solidFill>
                  <a:srgbClr val="222222"/>
                </a:solidFill>
                <a:effectLst/>
                <a:latin typeface="TimesNewRoman"/>
              </a:rPr>
              <a:t>является то, что они зависят от состояния потребительского рынка, то есть для них характерен </a:t>
            </a:r>
            <a:r>
              <a:rPr lang="ru-RU" b="1" i="0" dirty="0">
                <a:solidFill>
                  <a:srgbClr val="222222"/>
                </a:solidFill>
                <a:effectLst/>
                <a:latin typeface="TimesNewRoman"/>
              </a:rPr>
              <a:t>вторичный, производный спрос.</a:t>
            </a:r>
            <a:r>
              <a:rPr lang="ru-RU" b="0" i="0" dirty="0">
                <a:solidFill>
                  <a:srgbClr val="222222"/>
                </a:solidFill>
                <a:effectLst/>
                <a:latin typeface="TimesNewRoman"/>
              </a:rPr>
              <a:t> При этом фирма, выступающая на потребительском рынке в виде продавца, на рынке факторов производства является покупателем. </a:t>
            </a:r>
            <a:r>
              <a:rPr lang="ru-RU" b="0" i="0" u="sng" dirty="0">
                <a:solidFill>
                  <a:srgbClr val="222222"/>
                </a:solidFill>
                <a:effectLst/>
                <a:latin typeface="TimesNewRoman"/>
              </a:rPr>
              <a:t>Производный характер спроса на факторы производства означает, что устойчивый спрос будет зависеть от производительности фактора при создании товара и от цены товара, произведенного с помощью данного фактора.</a:t>
            </a:r>
            <a:r>
              <a:rPr lang="ru-RU" b="0" i="0" dirty="0">
                <a:solidFill>
                  <a:srgbClr val="222222"/>
                </a:solidFill>
                <a:effectLst/>
                <a:latin typeface="TimesNewRoman"/>
              </a:rPr>
              <a:t> </a:t>
            </a:r>
            <a:r>
              <a:rPr lang="ru-RU" b="1" i="0" dirty="0">
                <a:solidFill>
                  <a:srgbClr val="222222"/>
                </a:solidFill>
                <a:effectLst/>
                <a:latin typeface="TimesNewRoman"/>
              </a:rPr>
              <a:t>Спрос на фактор производства будет сохраняться до тех пор, пока затраты на каждую его дополнительную единицу будут окупаться большими или равными приростами дохода от продажи готового товара.</a:t>
            </a:r>
            <a:endParaRPr lang="ru-RU" dirty="0"/>
          </a:p>
        </p:txBody>
      </p:sp>
    </p:spTree>
    <p:extLst>
      <p:ext uri="{BB962C8B-B14F-4D97-AF65-F5344CB8AC3E}">
        <p14:creationId xmlns:p14="http://schemas.microsoft.com/office/powerpoint/2010/main" val="9669504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D63A96-84E3-E66C-442B-C13FA4845737}"/>
              </a:ext>
            </a:extLst>
          </p:cNvPr>
          <p:cNvSpPr>
            <a:spLocks noGrp="1"/>
          </p:cNvSpPr>
          <p:nvPr>
            <p:ph type="title"/>
          </p:nvPr>
        </p:nvSpPr>
        <p:spPr/>
        <p:txBody>
          <a:bodyPr/>
          <a:lstStyle/>
          <a:p>
            <a:pPr algn="ctr"/>
            <a:r>
              <a:rPr lang="ru-RU" dirty="0"/>
              <a:t>Мобильность факторов производства</a:t>
            </a:r>
          </a:p>
        </p:txBody>
      </p:sp>
      <p:sp>
        <p:nvSpPr>
          <p:cNvPr id="3" name="Объект 2">
            <a:extLst>
              <a:ext uri="{FF2B5EF4-FFF2-40B4-BE49-F238E27FC236}">
                <a16:creationId xmlns:a16="http://schemas.microsoft.com/office/drawing/2014/main" id="{A49874FB-4D28-4578-BBFC-F4C1E3604F5E}"/>
              </a:ext>
            </a:extLst>
          </p:cNvPr>
          <p:cNvSpPr>
            <a:spLocks noGrp="1"/>
          </p:cNvSpPr>
          <p:nvPr>
            <p:ph idx="1"/>
          </p:nvPr>
        </p:nvSpPr>
        <p:spPr/>
        <p:txBody>
          <a:bodyPr>
            <a:normAutofit lnSpcReduction="10000"/>
          </a:bodyPr>
          <a:lstStyle/>
          <a:p>
            <a:pPr algn="just"/>
            <a:r>
              <a:rPr lang="ru-RU" b="0" i="0" dirty="0">
                <a:solidFill>
                  <a:srgbClr val="222222"/>
                </a:solidFill>
                <a:effectLst/>
                <a:latin typeface="TimesNewRoman"/>
              </a:rPr>
              <a:t>Предложение факторов производства рассматривается с двух сторон: со стороны </a:t>
            </a:r>
            <a:r>
              <a:rPr lang="ru-RU" b="1" i="0" dirty="0">
                <a:solidFill>
                  <a:srgbClr val="222222"/>
                </a:solidFill>
                <a:effectLst/>
                <a:latin typeface="TimesNewRoman"/>
              </a:rPr>
              <a:t>общего</a:t>
            </a:r>
            <a:r>
              <a:rPr lang="ru-RU" b="0" i="0" dirty="0">
                <a:solidFill>
                  <a:srgbClr val="222222"/>
                </a:solidFill>
                <a:effectLst/>
                <a:latin typeface="TimesNewRoman"/>
              </a:rPr>
              <a:t> предложения и со стороны их </a:t>
            </a:r>
            <a:r>
              <a:rPr lang="ru-RU" b="1" i="0" dirty="0">
                <a:solidFill>
                  <a:srgbClr val="222222"/>
                </a:solidFill>
                <a:effectLst/>
                <a:latin typeface="TimesNewRoman"/>
              </a:rPr>
              <a:t>распределения</a:t>
            </a:r>
            <a:r>
              <a:rPr lang="ru-RU" b="0" i="0" dirty="0">
                <a:solidFill>
                  <a:srgbClr val="222222"/>
                </a:solidFill>
                <a:effectLst/>
                <a:latin typeface="TimesNewRoman"/>
              </a:rPr>
              <a:t> между отраслями и фирмами, что связано с мобильностью фактора. Фактор называется </a:t>
            </a:r>
            <a:r>
              <a:rPr lang="ru-RU" b="1" i="0" dirty="0">
                <a:solidFill>
                  <a:srgbClr val="222222"/>
                </a:solidFill>
                <a:effectLst/>
                <a:latin typeface="TimesNewRoman"/>
              </a:rPr>
              <a:t>мобильным</a:t>
            </a:r>
            <a:r>
              <a:rPr lang="ru-RU" b="0" i="0" dirty="0">
                <a:solidFill>
                  <a:srgbClr val="222222"/>
                </a:solidFill>
                <a:effectLst/>
                <a:latin typeface="TimesNewRoman"/>
              </a:rPr>
              <a:t>, если он легко перемещается из одной сферы в другую под воздействием слабых экономических стимулов. В этом случае предложение данного фактора будет эластично. Фактор будет немобильным, если даже под воздействием сильных экономических стимулов он не перемещается из одной сферы в другую. Предложение данного фактора будет неэластично.</a:t>
            </a:r>
            <a:endParaRPr lang="ru-RU" dirty="0"/>
          </a:p>
        </p:txBody>
      </p:sp>
    </p:spTree>
    <p:extLst>
      <p:ext uri="{BB962C8B-B14F-4D97-AF65-F5344CB8AC3E}">
        <p14:creationId xmlns:p14="http://schemas.microsoft.com/office/powerpoint/2010/main" val="4154579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831302C-BB37-700D-4DCF-C0BD4977A2E7}"/>
              </a:ext>
            </a:extLst>
          </p:cNvPr>
          <p:cNvSpPr>
            <a:spLocks noGrp="1"/>
          </p:cNvSpPr>
          <p:nvPr>
            <p:ph idx="4294967295"/>
          </p:nvPr>
        </p:nvSpPr>
        <p:spPr>
          <a:xfrm>
            <a:off x="0" y="1825625"/>
            <a:ext cx="10515600" cy="4351338"/>
          </a:xfrm>
        </p:spPr>
        <p:txBody>
          <a:bodyPr/>
          <a:lstStyle/>
          <a:p>
            <a:pPr algn="just"/>
            <a:r>
              <a:rPr lang="ru-RU" b="0" i="0" dirty="0">
                <a:effectLst/>
                <a:latin typeface="Arial" panose="020B0604020202020204" pitchFamily="34" charset="0"/>
              </a:rPr>
              <a:t>В процессе кругооборота и </a:t>
            </a:r>
            <a:r>
              <a:rPr lang="ru-RU" b="0" i="0" u="none" strike="noStrike" dirty="0" smtClean="0">
                <a:effectLst/>
                <a:latin typeface="Arial" panose="020B0604020202020204" pitchFamily="34" charset="0"/>
              </a:rPr>
              <a:t>оборота капитала</a:t>
            </a:r>
            <a:r>
              <a:rPr lang="ru-RU" b="0" i="0" dirty="0">
                <a:effectLst/>
                <a:latin typeface="Arial" panose="020B0604020202020204" pitchFamily="34" charset="0"/>
              </a:rPr>
              <a:t> (фондов) </a:t>
            </a:r>
            <a:r>
              <a:rPr lang="ru-RU" b="0" i="0" u="none" strike="noStrike" dirty="0" smtClean="0">
                <a:effectLst/>
                <a:latin typeface="Arial" panose="020B0604020202020204" pitchFamily="34" charset="0"/>
              </a:rPr>
              <a:t>валовая продукция</a:t>
            </a:r>
            <a:r>
              <a:rPr lang="ru-RU" b="0" i="0" dirty="0">
                <a:effectLst/>
                <a:latin typeface="Arial" panose="020B0604020202020204" pitchFamily="34" charset="0"/>
              </a:rPr>
              <a:t> и ее модифицированные выражения -товарная и реализованная продукция - в конечном счете расщепляются на две части , </a:t>
            </a:r>
            <a:r>
              <a:rPr lang="ru-RU" b="1" i="0" dirty="0">
                <a:solidFill>
                  <a:srgbClr val="C00000"/>
                </a:solidFill>
                <a:effectLst/>
                <a:latin typeface="Arial" panose="020B0604020202020204" pitchFamily="34" charset="0"/>
              </a:rPr>
              <a:t>издержки предприятия и прибыль.</a:t>
            </a:r>
            <a:endParaRPr lang="ru-RU" b="1" dirty="0">
              <a:solidFill>
                <a:srgbClr val="C00000"/>
              </a:solidFill>
            </a:endParaRPr>
          </a:p>
        </p:txBody>
      </p:sp>
    </p:spTree>
    <p:extLst>
      <p:ext uri="{BB962C8B-B14F-4D97-AF65-F5344CB8AC3E}">
        <p14:creationId xmlns:p14="http://schemas.microsoft.com/office/powerpoint/2010/main" val="15479575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F570B18-06EF-8497-CAA5-39AB9D38542E}"/>
              </a:ext>
            </a:extLst>
          </p:cNvPr>
          <p:cNvSpPr>
            <a:spLocks noGrp="1"/>
          </p:cNvSpPr>
          <p:nvPr>
            <p:ph idx="4294967295"/>
          </p:nvPr>
        </p:nvSpPr>
        <p:spPr>
          <a:xfrm>
            <a:off x="0" y="0"/>
            <a:ext cx="10515600" cy="6176963"/>
          </a:xfrm>
        </p:spPr>
        <p:txBody>
          <a:bodyPr>
            <a:normAutofit lnSpcReduction="10000"/>
          </a:bodyPr>
          <a:lstStyle/>
          <a:p>
            <a:pPr marL="0" indent="0">
              <a:buNone/>
            </a:pPr>
            <a:r>
              <a:rPr lang="ru-RU" b="0" i="0" dirty="0">
                <a:effectLst/>
                <a:latin typeface="Arial" panose="020B0604020202020204" pitchFamily="34" charset="0"/>
              </a:rPr>
              <a:t>В издержках аккумулируются все затраты фирмы, которые необходимы ей каждый раз при очередном новом цикле </a:t>
            </a:r>
            <a:r>
              <a:rPr lang="ru-RU" b="0" i="0" strike="noStrike" dirty="0" smtClean="0">
                <a:effectLst/>
                <a:latin typeface="Arial" panose="020B0604020202020204" pitchFamily="34" charset="0"/>
              </a:rPr>
              <a:t>кругооборота капитала</a:t>
            </a:r>
            <a:r>
              <a:rPr lang="ru-RU" b="0" i="0" dirty="0">
                <a:effectLst/>
                <a:latin typeface="Arial" panose="020B0604020202020204" pitchFamily="34" charset="0"/>
              </a:rPr>
              <a:t> (фондов) в пределах простого воспроизводства. В издержках объединяются</a:t>
            </a:r>
          </a:p>
          <a:p>
            <a:r>
              <a:rPr lang="ru-RU" b="0" i="0" dirty="0">
                <a:effectLst/>
                <a:latin typeface="Arial" panose="020B0604020202020204" pitchFamily="34" charset="0"/>
              </a:rPr>
              <a:t> а) все </a:t>
            </a:r>
            <a:r>
              <a:rPr lang="ru-RU" b="0" i="0" strike="noStrike" dirty="0" smtClean="0">
                <a:solidFill>
                  <a:srgbClr val="C00000"/>
                </a:solidFill>
                <a:effectLst/>
                <a:latin typeface="Arial" panose="020B0604020202020204" pitchFamily="34" charset="0"/>
              </a:rPr>
              <a:t>материальные затраты</a:t>
            </a:r>
            <a:r>
              <a:rPr lang="ru-RU" b="0" i="0" dirty="0">
                <a:effectLst/>
                <a:latin typeface="Arial" panose="020B0604020202020204" pitchFamily="34" charset="0"/>
              </a:rPr>
              <a:t> фирмы </a:t>
            </a:r>
          </a:p>
          <a:p>
            <a:pPr algn="just"/>
            <a:r>
              <a:rPr lang="ru-RU" b="0" i="0" dirty="0">
                <a:effectLst/>
                <a:latin typeface="Arial" panose="020B0604020202020204" pitchFamily="34" charset="0"/>
              </a:rPr>
              <a:t>б) весь </a:t>
            </a:r>
            <a:r>
              <a:rPr lang="ru-RU" b="0" i="0" strike="noStrike" dirty="0" smtClean="0">
                <a:solidFill>
                  <a:srgbClr val="C00000"/>
                </a:solidFill>
                <a:effectLst/>
                <a:latin typeface="Arial" panose="020B0604020202020204" pitchFamily="34" charset="0"/>
              </a:rPr>
              <a:t>необходимый продукт</a:t>
            </a:r>
            <a:r>
              <a:rPr lang="ru-RU" b="0" i="0" dirty="0" smtClean="0">
                <a:effectLst/>
                <a:latin typeface="Arial" panose="020B0604020202020204" pitchFamily="34" charset="0"/>
              </a:rPr>
              <a:t>, </a:t>
            </a:r>
            <a:r>
              <a:rPr lang="ru-RU" b="0" i="0" dirty="0">
                <a:effectLst/>
                <a:latin typeface="Arial" panose="020B0604020202020204" pitchFamily="34" charset="0"/>
              </a:rPr>
              <a:t>т. е. все виды </a:t>
            </a:r>
            <a:r>
              <a:rPr lang="ru-RU" b="0" i="0" strike="noStrike" dirty="0" smtClean="0">
                <a:solidFill>
                  <a:srgbClr val="C00000"/>
                </a:solidFill>
                <a:effectLst/>
                <a:latin typeface="Arial" panose="020B0604020202020204" pitchFamily="34" charset="0"/>
              </a:rPr>
              <a:t>оплаты труда</a:t>
            </a:r>
            <a:endParaRPr lang="ru-RU" b="0" i="0" dirty="0">
              <a:solidFill>
                <a:srgbClr val="C00000"/>
              </a:solidFill>
              <a:effectLst/>
              <a:latin typeface="Arial" panose="020B0604020202020204" pitchFamily="34" charset="0"/>
            </a:endParaRPr>
          </a:p>
          <a:p>
            <a:r>
              <a:rPr lang="ru-RU" b="0" i="0" dirty="0">
                <a:effectLst/>
                <a:latin typeface="Arial" panose="020B0604020202020204" pitchFamily="34" charset="0"/>
              </a:rPr>
              <a:t>в) часть </a:t>
            </a:r>
            <a:r>
              <a:rPr lang="ru-RU" b="0" i="0" strike="noStrike" dirty="0" smtClean="0">
                <a:solidFill>
                  <a:srgbClr val="C00000"/>
                </a:solidFill>
                <a:effectLst/>
                <a:latin typeface="Arial" panose="020B0604020202020204" pitchFamily="34" charset="0"/>
              </a:rPr>
              <a:t>прибавочного продукта</a:t>
            </a:r>
            <a:r>
              <a:rPr lang="ru-RU" b="0" i="0" dirty="0">
                <a:effectLst/>
                <a:latin typeface="Arial" panose="020B0604020202020204" pitchFamily="34" charset="0"/>
              </a:rPr>
              <a:t> и соответственно часть </a:t>
            </a:r>
            <a:r>
              <a:rPr lang="ru-RU" b="0" i="0" strike="noStrike" dirty="0" smtClean="0">
                <a:solidFill>
                  <a:srgbClr val="C00000"/>
                </a:solidFill>
                <a:effectLst/>
                <a:latin typeface="Arial" panose="020B0604020202020204" pitchFamily="34" charset="0"/>
              </a:rPr>
              <a:t>чистого дохода</a:t>
            </a:r>
            <a:r>
              <a:rPr lang="ru-RU" b="0" i="0" dirty="0" smtClean="0">
                <a:effectLst/>
                <a:latin typeface="Arial" panose="020B0604020202020204" pitchFamily="34" charset="0"/>
              </a:rPr>
              <a:t>, </a:t>
            </a:r>
            <a:r>
              <a:rPr lang="ru-RU" b="0" i="0" dirty="0">
                <a:effectLst/>
                <a:latin typeface="Arial" panose="020B0604020202020204" pitchFamily="34" charset="0"/>
              </a:rPr>
              <a:t>которую фирма должна передать собственникам </a:t>
            </a:r>
            <a:r>
              <a:rPr lang="ru-RU" b="0" i="0" strike="noStrike" dirty="0" smtClean="0">
                <a:solidFill>
                  <a:srgbClr val="C00000"/>
                </a:solidFill>
                <a:effectLst/>
                <a:latin typeface="Arial" panose="020B0604020202020204" pitchFamily="34" charset="0"/>
              </a:rPr>
              <a:t>заемного капитала</a:t>
            </a:r>
            <a:r>
              <a:rPr lang="ru-RU" b="0" i="0" dirty="0">
                <a:effectLst/>
                <a:latin typeface="Arial" panose="020B0604020202020204" pitchFamily="34" charset="0"/>
              </a:rPr>
              <a:t> или земли, а также государству. (процент, рента, налоги). </a:t>
            </a:r>
          </a:p>
          <a:p>
            <a:pPr marL="0" indent="0">
              <a:buNone/>
            </a:pPr>
            <a:r>
              <a:rPr lang="ru-RU" b="0" i="0" dirty="0">
                <a:effectLst/>
                <a:latin typeface="Arial" panose="020B0604020202020204" pitchFamily="34" charset="0"/>
              </a:rPr>
              <a:t>Оставшаяся часть </a:t>
            </a:r>
            <a:r>
              <a:rPr lang="ru-RU" b="0" i="0" strike="noStrike" dirty="0" smtClean="0">
                <a:solidFill>
                  <a:srgbClr val="C00000"/>
                </a:solidFill>
                <a:effectLst/>
                <a:latin typeface="Arial" panose="020B0604020202020204" pitchFamily="34" charset="0"/>
              </a:rPr>
              <a:t>чистого дохода</a:t>
            </a:r>
            <a:r>
              <a:rPr lang="ru-RU" b="0" i="0" dirty="0">
                <a:effectLst/>
                <a:latin typeface="Arial" panose="020B0604020202020204" pitchFamily="34" charset="0"/>
              </a:rPr>
              <a:t> образует прибыль, которая характеризует чистый, абсолютный эффект деятельности данной фирмы, ибо количественно прибыль представляет собой разность </a:t>
            </a:r>
            <a:r>
              <a:rPr lang="ru-RU" b="0" i="0" dirty="0" smtClean="0">
                <a:effectLst/>
                <a:latin typeface="Arial" panose="020B0604020202020204" pitchFamily="34" charset="0"/>
              </a:rPr>
              <a:t>между </a:t>
            </a:r>
            <a:r>
              <a:rPr lang="ru-RU" b="0" i="0" dirty="0" smtClean="0">
                <a:solidFill>
                  <a:srgbClr val="C00000"/>
                </a:solidFill>
                <a:effectLst/>
                <a:latin typeface="Arial" panose="020B0604020202020204" pitchFamily="34" charset="0"/>
              </a:rPr>
              <a:t>стоимостью продукции</a:t>
            </a:r>
            <a:r>
              <a:rPr lang="ru-RU" b="0" i="0" dirty="0">
                <a:effectLst/>
                <a:latin typeface="Arial" panose="020B0604020202020204" pitchFamily="34" charset="0"/>
              </a:rPr>
              <a:t> и общими, суммарными издержками. Иными словами, прибыль есть превышение результата над затратами.</a:t>
            </a:r>
            <a:endParaRPr lang="ru-RU" dirty="0"/>
          </a:p>
        </p:txBody>
      </p:sp>
    </p:spTree>
    <p:extLst>
      <p:ext uri="{BB962C8B-B14F-4D97-AF65-F5344CB8AC3E}">
        <p14:creationId xmlns:p14="http://schemas.microsoft.com/office/powerpoint/2010/main" val="29907648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2D60F-08B0-6C91-B52A-779A0B997F27}"/>
              </a:ext>
            </a:extLst>
          </p:cNvPr>
          <p:cNvSpPr>
            <a:spLocks noGrp="1"/>
          </p:cNvSpPr>
          <p:nvPr>
            <p:ph type="title"/>
          </p:nvPr>
        </p:nvSpPr>
        <p:spPr/>
        <p:txBody>
          <a:bodyPr/>
          <a:lstStyle/>
          <a:p>
            <a:pPr algn="ctr"/>
            <a:r>
              <a:rPr lang="ru-RU" dirty="0"/>
              <a:t>Предпринимательский доход</a:t>
            </a:r>
          </a:p>
        </p:txBody>
      </p:sp>
      <p:sp>
        <p:nvSpPr>
          <p:cNvPr id="3" name="Объект 2">
            <a:extLst>
              <a:ext uri="{FF2B5EF4-FFF2-40B4-BE49-F238E27FC236}">
                <a16:creationId xmlns:a16="http://schemas.microsoft.com/office/drawing/2014/main" id="{9C354461-305E-2071-6D03-2F3978CA340A}"/>
              </a:ext>
            </a:extLst>
          </p:cNvPr>
          <p:cNvSpPr>
            <a:spLocks noGrp="1"/>
          </p:cNvSpPr>
          <p:nvPr>
            <p:ph idx="1"/>
          </p:nvPr>
        </p:nvSpPr>
        <p:spPr/>
        <p:txBody>
          <a:bodyPr/>
          <a:lstStyle/>
          <a:p>
            <a:r>
              <a:rPr lang="ru-RU" b="0" i="0" dirty="0">
                <a:effectLst/>
                <a:latin typeface="Arial" panose="020B0604020202020204" pitchFamily="34" charset="0"/>
              </a:rPr>
              <a:t>В экономике аналог избыточной </a:t>
            </a:r>
            <a:r>
              <a:rPr lang="ru-RU" b="0" i="0" u="none" strike="noStrike" dirty="0" smtClean="0">
                <a:solidFill>
                  <a:srgbClr val="C00000"/>
                </a:solidFill>
                <a:effectLst/>
                <a:latin typeface="Arial" panose="020B0604020202020204" pitchFamily="34" charset="0"/>
              </a:rPr>
              <a:t>прибавочной стоимости</a:t>
            </a:r>
            <a:r>
              <a:rPr lang="ru-RU" b="0" i="0" dirty="0">
                <a:effectLst/>
                <a:latin typeface="Arial" panose="020B0604020202020204" pitchFamily="34" charset="0"/>
              </a:rPr>
              <a:t> — прибыль за предприимчивость и новаторство. Разработка этого вопроса принадлежит И. Шумпетеру. Он подчеркивал роль антрепренера-в </a:t>
            </a:r>
            <a:r>
              <a:rPr lang="ru-RU" b="0" i="0" u="none" strike="noStrike" dirty="0" smtClean="0">
                <a:solidFill>
                  <a:srgbClr val="C00000"/>
                </a:solidFill>
                <a:effectLst/>
                <a:latin typeface="Arial" panose="020B0604020202020204" pitchFamily="34" charset="0"/>
              </a:rPr>
              <a:t>развитии производства</a:t>
            </a:r>
            <a:r>
              <a:rPr lang="ru-RU" b="0" i="0" dirty="0" smtClean="0">
                <a:effectLst/>
                <a:latin typeface="Arial" panose="020B0604020202020204" pitchFamily="34" charset="0"/>
              </a:rPr>
              <a:t>. </a:t>
            </a:r>
            <a:r>
              <a:rPr lang="ru-RU" b="0" i="0" dirty="0">
                <a:effectLst/>
                <a:latin typeface="Arial" panose="020B0604020202020204" pitchFamily="34" charset="0"/>
              </a:rPr>
              <a:t>Антрепренер, по Шумпетеру, не тождествен капиталисту или ординарному управляющему. Это предприниматель, который разрушает рутинный </a:t>
            </a:r>
            <a:r>
              <a:rPr lang="ru-RU" b="0" i="0" u="none" strike="noStrike" dirty="0" smtClean="0">
                <a:solidFill>
                  <a:srgbClr val="C00000"/>
                </a:solidFill>
                <a:effectLst/>
                <a:latin typeface="Arial" panose="020B0604020202020204" pitchFamily="34" charset="0"/>
              </a:rPr>
              <a:t>кругооборот капитала</a:t>
            </a:r>
            <a:r>
              <a:rPr lang="ru-RU" b="0" i="0" dirty="0" smtClean="0">
                <a:effectLst/>
                <a:latin typeface="Arial" panose="020B0604020202020204" pitchFamily="34" charset="0"/>
              </a:rPr>
              <a:t>, </a:t>
            </a:r>
            <a:r>
              <a:rPr lang="ru-RU" b="0" i="0" dirty="0">
                <a:effectLst/>
                <a:latin typeface="Arial" panose="020B0604020202020204" pitchFamily="34" charset="0"/>
              </a:rPr>
              <a:t>внедряет новое в технологию, </a:t>
            </a:r>
            <a:r>
              <a:rPr lang="ru-RU" b="0" i="0" u="none" strike="noStrike" dirty="0" smtClean="0">
                <a:solidFill>
                  <a:srgbClr val="C00000"/>
                </a:solidFill>
                <a:effectLst/>
                <a:latin typeface="Arial" panose="020B0604020202020204" pitchFamily="34" charset="0"/>
              </a:rPr>
              <a:t>организацию труда</a:t>
            </a:r>
            <a:r>
              <a:rPr lang="ru-RU" b="0" i="0" dirty="0" smtClean="0">
                <a:effectLst/>
                <a:latin typeface="Arial" panose="020B0604020202020204" pitchFamily="34" charset="0"/>
              </a:rPr>
              <a:t>, </a:t>
            </a:r>
            <a:r>
              <a:rPr lang="ru-RU" b="0" i="0" dirty="0">
                <a:effectLst/>
                <a:latin typeface="Arial" panose="020B0604020202020204" pitchFamily="34" charset="0"/>
              </a:rPr>
              <a:t>реализацию товаров. </a:t>
            </a:r>
            <a:endParaRPr lang="ru-RU" dirty="0"/>
          </a:p>
        </p:txBody>
      </p:sp>
    </p:spTree>
    <p:extLst>
      <p:ext uri="{BB962C8B-B14F-4D97-AF65-F5344CB8AC3E}">
        <p14:creationId xmlns:p14="http://schemas.microsoft.com/office/powerpoint/2010/main" val="187416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44093B-281D-6719-5E23-E8CAEADA65F6}"/>
              </a:ext>
            </a:extLst>
          </p:cNvPr>
          <p:cNvSpPr>
            <a:spLocks noGrp="1"/>
          </p:cNvSpPr>
          <p:nvPr>
            <p:ph type="title"/>
          </p:nvPr>
        </p:nvSpPr>
        <p:spPr/>
        <p:txBody>
          <a:bodyPr/>
          <a:lstStyle/>
          <a:p>
            <a:pPr algn="ctr"/>
            <a:r>
              <a:rPr lang="ru-RU" dirty="0"/>
              <a:t>Расширенное воспроизводство</a:t>
            </a:r>
          </a:p>
        </p:txBody>
      </p:sp>
      <p:sp>
        <p:nvSpPr>
          <p:cNvPr id="3" name="Объект 2">
            <a:extLst>
              <a:ext uri="{FF2B5EF4-FFF2-40B4-BE49-F238E27FC236}">
                <a16:creationId xmlns:a16="http://schemas.microsoft.com/office/drawing/2014/main" id="{6E815348-18D4-F319-0E75-C45633031C62}"/>
              </a:ext>
            </a:extLst>
          </p:cNvPr>
          <p:cNvSpPr>
            <a:spLocks noGrp="1"/>
          </p:cNvSpPr>
          <p:nvPr>
            <p:ph idx="1"/>
          </p:nvPr>
        </p:nvSpPr>
        <p:spPr/>
        <p:txBody>
          <a:bodyPr/>
          <a:lstStyle/>
          <a:p>
            <a:pPr algn="just"/>
            <a:r>
              <a:rPr lang="ru-RU" b="0" i="0" dirty="0">
                <a:solidFill>
                  <a:srgbClr val="333333"/>
                </a:solidFill>
                <a:effectLst/>
                <a:latin typeface="Merriweather" panose="00000500000000000000" pitchFamily="2" charset="-52"/>
              </a:rPr>
              <a:t>При расширенном воспроизводстве размеры и качество произведенного продукта ежегодно возрастают. Этот рост обусловлен увеличением количества и качества применяемых факторов производства.</a:t>
            </a:r>
            <a:endParaRPr lang="ru-RU" dirty="0"/>
          </a:p>
        </p:txBody>
      </p:sp>
    </p:spTree>
    <p:extLst>
      <p:ext uri="{BB962C8B-B14F-4D97-AF65-F5344CB8AC3E}">
        <p14:creationId xmlns:p14="http://schemas.microsoft.com/office/powerpoint/2010/main" val="26008509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57B0296-401E-3F84-01A4-7F37D0C67BE3}"/>
              </a:ext>
            </a:extLst>
          </p:cNvPr>
          <p:cNvSpPr>
            <a:spLocks noGrp="1"/>
          </p:cNvSpPr>
          <p:nvPr>
            <p:ph type="title"/>
          </p:nvPr>
        </p:nvSpPr>
        <p:spPr/>
        <p:txBody>
          <a:bodyPr/>
          <a:lstStyle/>
          <a:p>
            <a:pPr algn="ctr"/>
            <a:r>
              <a:rPr lang="ru-RU" dirty="0"/>
              <a:t>Цели фирмы</a:t>
            </a:r>
          </a:p>
        </p:txBody>
      </p:sp>
      <p:sp>
        <p:nvSpPr>
          <p:cNvPr id="6" name="Объект 5">
            <a:extLst>
              <a:ext uri="{FF2B5EF4-FFF2-40B4-BE49-F238E27FC236}">
                <a16:creationId xmlns:a16="http://schemas.microsoft.com/office/drawing/2014/main" id="{DA4DC0F8-F0D4-81D5-730E-FA887DA58950}"/>
              </a:ext>
            </a:extLst>
          </p:cNvPr>
          <p:cNvSpPr>
            <a:spLocks noGrp="1"/>
          </p:cNvSpPr>
          <p:nvPr>
            <p:ph idx="1"/>
          </p:nvPr>
        </p:nvSpPr>
        <p:spPr/>
        <p:txBody>
          <a:bodyPr/>
          <a:lstStyle/>
          <a:p>
            <a:r>
              <a:rPr lang="ru-RU" dirty="0"/>
              <a:t>цель фирмы — ускорить реализацию товаров и весь процесс кругооборота капитала и извлечь дополнительную прибыль.  </a:t>
            </a:r>
          </a:p>
          <a:p>
            <a:endParaRPr lang="ru-RU" dirty="0"/>
          </a:p>
          <a:p>
            <a:pPr algn="just"/>
            <a:r>
              <a:rPr lang="ru-RU" dirty="0"/>
              <a:t>Прибыль - это та форма и та часть валового дохода, которая формируется в системе коммерческого расчета в процессе кругооборота капитала и количественно выступает как разность между стоимостью валовой продукции и валовыми издержками.  </a:t>
            </a:r>
          </a:p>
        </p:txBody>
      </p:sp>
    </p:spTree>
    <p:extLst>
      <p:ext uri="{BB962C8B-B14F-4D97-AF65-F5344CB8AC3E}">
        <p14:creationId xmlns:p14="http://schemas.microsoft.com/office/powerpoint/2010/main" val="40104852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D223F9-EB95-3666-435F-8D4FD5BDE6D3}"/>
              </a:ext>
            </a:extLst>
          </p:cNvPr>
          <p:cNvSpPr>
            <a:spLocks noGrp="1"/>
          </p:cNvSpPr>
          <p:nvPr>
            <p:ph type="title"/>
          </p:nvPr>
        </p:nvSpPr>
        <p:spPr/>
        <p:txBody>
          <a:bodyPr/>
          <a:lstStyle/>
          <a:p>
            <a:pPr algn="ctr"/>
            <a:r>
              <a:rPr lang="ru-RU" dirty="0" smtClean="0"/>
              <a:t>Себестоимость</a:t>
            </a:r>
            <a:endParaRPr lang="ru-RU" dirty="0"/>
          </a:p>
        </p:txBody>
      </p:sp>
      <p:sp>
        <p:nvSpPr>
          <p:cNvPr id="3" name="Объект 2">
            <a:extLst>
              <a:ext uri="{FF2B5EF4-FFF2-40B4-BE49-F238E27FC236}">
                <a16:creationId xmlns:a16="http://schemas.microsoft.com/office/drawing/2014/main" id="{3F026578-FD1D-2297-92F6-B13107556364}"/>
              </a:ext>
            </a:extLst>
          </p:cNvPr>
          <p:cNvSpPr>
            <a:spLocks noGrp="1"/>
          </p:cNvSpPr>
          <p:nvPr>
            <p:ph idx="1"/>
          </p:nvPr>
        </p:nvSpPr>
        <p:spPr/>
        <p:txBody>
          <a:bodyPr>
            <a:normAutofit lnSpcReduction="10000"/>
          </a:bodyPr>
          <a:lstStyle/>
          <a:p>
            <a:pPr algn="just"/>
            <a:r>
              <a:rPr lang="ru-RU" b="0" i="0" dirty="0">
                <a:solidFill>
                  <a:srgbClr val="000000"/>
                </a:solidFill>
                <a:effectLst/>
                <a:latin typeface="Verdana" panose="020B0604030504040204" pitchFamily="34" charset="0"/>
              </a:rPr>
              <a:t>Себестоимость как экономическая категория отражает общественные отношения по поводу производства и реализации товаров ,связанные с производственным потреблением живого и общественного труда.</a:t>
            </a:r>
          </a:p>
          <a:p>
            <a:pPr algn="just"/>
            <a:r>
              <a:rPr lang="ru-RU" b="0" i="0" dirty="0">
                <a:solidFill>
                  <a:srgbClr val="000000"/>
                </a:solidFill>
                <a:effectLst/>
                <a:latin typeface="Verdana" panose="020B0604030504040204" pitchFamily="34" charset="0"/>
              </a:rPr>
              <a:t> Себестоимость –один из основных элементов </a:t>
            </a:r>
            <a:r>
              <a:rPr lang="ru-RU" b="0" i="0" dirty="0" smtClean="0">
                <a:solidFill>
                  <a:srgbClr val="000000"/>
                </a:solidFill>
                <a:effectLst/>
                <a:latin typeface="Verdana" panose="020B0604030504040204" pitchFamily="34" charset="0"/>
              </a:rPr>
              <a:t>цены, </a:t>
            </a:r>
            <a:r>
              <a:rPr lang="ru-RU" b="0" i="0" dirty="0">
                <a:solidFill>
                  <a:srgbClr val="000000"/>
                </a:solidFill>
                <a:effectLst/>
                <a:latin typeface="Verdana" panose="020B0604030504040204" pitchFamily="34" charset="0"/>
              </a:rPr>
              <a:t>определяющих ее величину. Себестоимость используется при определении показателей эффективности капитальных вложений и новой </a:t>
            </a:r>
            <a:r>
              <a:rPr lang="ru-RU" b="0" i="0" dirty="0" smtClean="0">
                <a:solidFill>
                  <a:srgbClr val="000000"/>
                </a:solidFill>
                <a:effectLst/>
                <a:latin typeface="Verdana" panose="020B0604030504040204" pitchFamily="34" charset="0"/>
              </a:rPr>
              <a:t>техники, мероприятии </a:t>
            </a:r>
            <a:r>
              <a:rPr lang="ru-RU" b="0" i="0" dirty="0">
                <a:solidFill>
                  <a:srgbClr val="000000"/>
                </a:solidFill>
                <a:effectLst/>
                <a:latin typeface="Verdana" panose="020B0604030504040204" pitchFamily="34" charset="0"/>
              </a:rPr>
              <a:t>по совершенствованию организаций труда и производства ,реконструкции и модернизации и пр.</a:t>
            </a:r>
            <a:endParaRPr lang="ru-RU" dirty="0"/>
          </a:p>
        </p:txBody>
      </p:sp>
    </p:spTree>
    <p:extLst>
      <p:ext uri="{BB962C8B-B14F-4D97-AF65-F5344CB8AC3E}">
        <p14:creationId xmlns:p14="http://schemas.microsoft.com/office/powerpoint/2010/main" val="12440793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C42EC4-256D-9671-FA6B-EA1BBC822EC8}"/>
              </a:ext>
            </a:extLst>
          </p:cNvPr>
          <p:cNvSpPr>
            <a:spLocks noGrp="1"/>
          </p:cNvSpPr>
          <p:nvPr>
            <p:ph type="title"/>
          </p:nvPr>
        </p:nvSpPr>
        <p:spPr/>
        <p:txBody>
          <a:bodyPr/>
          <a:lstStyle/>
          <a:p>
            <a:pPr algn="ctr"/>
            <a:r>
              <a:rPr lang="ru-RU" dirty="0"/>
              <a:t>Виды себестоимости</a:t>
            </a:r>
          </a:p>
        </p:txBody>
      </p:sp>
      <p:sp>
        <p:nvSpPr>
          <p:cNvPr id="3" name="Объект 2">
            <a:extLst>
              <a:ext uri="{FF2B5EF4-FFF2-40B4-BE49-F238E27FC236}">
                <a16:creationId xmlns:a16="http://schemas.microsoft.com/office/drawing/2014/main" id="{A649D888-51BF-5925-D04B-A09F31C01226}"/>
              </a:ext>
            </a:extLst>
          </p:cNvPr>
          <p:cNvSpPr>
            <a:spLocks noGrp="1"/>
          </p:cNvSpPr>
          <p:nvPr>
            <p:ph idx="1"/>
          </p:nvPr>
        </p:nvSpPr>
        <p:spPr/>
        <p:txBody>
          <a:bodyPr>
            <a:normAutofit lnSpcReduction="10000"/>
          </a:bodyPr>
          <a:lstStyle/>
          <a:p>
            <a:pPr algn="just"/>
            <a:r>
              <a:rPr lang="ru-RU" sz="2400" b="0" i="0" dirty="0">
                <a:solidFill>
                  <a:srgbClr val="000000"/>
                </a:solidFill>
                <a:effectLst/>
                <a:latin typeface="Verdana" panose="020B0604030504040204" pitchFamily="34" charset="0"/>
              </a:rPr>
              <a:t>Индивидуальная себестоимость –это сумма затрат на изготовление конкретного изделия</a:t>
            </a:r>
          </a:p>
          <a:p>
            <a:pPr algn="just"/>
            <a:r>
              <a:rPr lang="ru-RU" sz="2400" b="0" i="0" dirty="0" smtClean="0">
                <a:solidFill>
                  <a:srgbClr val="000000"/>
                </a:solidFill>
                <a:effectLst/>
                <a:latin typeface="Verdana" panose="020B0604030504040204" pitchFamily="34" charset="0"/>
              </a:rPr>
              <a:t> </a:t>
            </a:r>
            <a:r>
              <a:rPr lang="ru-RU" sz="2400" b="0" i="0" dirty="0">
                <a:solidFill>
                  <a:srgbClr val="000000"/>
                </a:solidFill>
                <a:effectLst/>
                <a:latin typeface="Verdana" panose="020B0604030504040204" pitchFamily="34" charset="0"/>
              </a:rPr>
              <a:t>Технологическая себестоимость-сумма затрат на осуществление технологического процесса изготовления </a:t>
            </a:r>
            <a:r>
              <a:rPr lang="ru-RU" sz="2400" b="0" i="0" dirty="0" smtClean="0">
                <a:solidFill>
                  <a:srgbClr val="000000"/>
                </a:solidFill>
                <a:effectLst/>
                <a:latin typeface="Verdana" panose="020B0604030504040204" pitchFamily="34" charset="0"/>
              </a:rPr>
              <a:t>продукции, за </a:t>
            </a:r>
            <a:r>
              <a:rPr lang="ru-RU" sz="2400" b="0" i="0" dirty="0">
                <a:solidFill>
                  <a:srgbClr val="000000"/>
                </a:solidFill>
                <a:effectLst/>
                <a:latin typeface="Verdana" panose="020B0604030504040204" pitchFamily="34" charset="0"/>
              </a:rPr>
              <a:t>исключением затрат на покупные детали и узлы</a:t>
            </a:r>
          </a:p>
          <a:p>
            <a:pPr algn="just"/>
            <a:r>
              <a:rPr lang="ru-RU" sz="2400" b="0" i="0" dirty="0" smtClean="0">
                <a:solidFill>
                  <a:srgbClr val="000000"/>
                </a:solidFill>
                <a:effectLst/>
                <a:latin typeface="Verdana" panose="020B0604030504040204" pitchFamily="34" charset="0"/>
              </a:rPr>
              <a:t> </a:t>
            </a:r>
            <a:r>
              <a:rPr lang="ru-RU" sz="2400" b="0" i="0" dirty="0">
                <a:solidFill>
                  <a:srgbClr val="000000"/>
                </a:solidFill>
                <a:effectLst/>
                <a:latin typeface="Verdana" panose="020B0604030504040204" pitchFamily="34" charset="0"/>
              </a:rPr>
              <a:t>Цеховая себестоимость -представляет собой сумму затрат цеха на производство продукции</a:t>
            </a:r>
          </a:p>
          <a:p>
            <a:pPr algn="just"/>
            <a:r>
              <a:rPr lang="ru-RU" sz="2400" b="0" i="0" dirty="0" smtClean="0">
                <a:solidFill>
                  <a:srgbClr val="000000"/>
                </a:solidFill>
                <a:effectLst/>
                <a:latin typeface="Verdana" panose="020B0604030504040204" pitchFamily="34" charset="0"/>
              </a:rPr>
              <a:t> </a:t>
            </a:r>
            <a:r>
              <a:rPr lang="ru-RU" sz="2400" b="0" i="0" dirty="0">
                <a:solidFill>
                  <a:srgbClr val="000000"/>
                </a:solidFill>
                <a:effectLst/>
                <a:latin typeface="Verdana" panose="020B0604030504040204" pitchFamily="34" charset="0"/>
              </a:rPr>
              <a:t>Производственная себестоимость -представляет собой сумму затрат предприятия на производство продукции</a:t>
            </a:r>
          </a:p>
          <a:p>
            <a:pPr algn="just"/>
            <a:r>
              <a:rPr lang="ru-RU" sz="2400" b="0" i="0" dirty="0" smtClean="0">
                <a:solidFill>
                  <a:srgbClr val="000000"/>
                </a:solidFill>
                <a:effectLst/>
                <a:latin typeface="Verdana" panose="020B0604030504040204" pitchFamily="34" charset="0"/>
              </a:rPr>
              <a:t> </a:t>
            </a:r>
            <a:r>
              <a:rPr lang="ru-RU" sz="2400" b="0" i="0" dirty="0">
                <a:solidFill>
                  <a:srgbClr val="000000"/>
                </a:solidFill>
                <a:effectLst/>
                <a:latin typeface="Verdana" panose="020B0604030504040204" pitchFamily="34" charset="0"/>
              </a:rPr>
              <a:t>Полная себестоимость-это сумма затрат предприятия на производство и реализации продукции</a:t>
            </a:r>
          </a:p>
          <a:p>
            <a:endParaRPr lang="ru-RU" dirty="0"/>
          </a:p>
        </p:txBody>
      </p:sp>
    </p:spTree>
    <p:extLst>
      <p:ext uri="{BB962C8B-B14F-4D97-AF65-F5344CB8AC3E}">
        <p14:creationId xmlns:p14="http://schemas.microsoft.com/office/powerpoint/2010/main" val="60882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AB56F-F4CB-23BD-5D3C-D985AE39C2ED}"/>
              </a:ext>
            </a:extLst>
          </p:cNvPr>
          <p:cNvSpPr>
            <a:spLocks noGrp="1"/>
          </p:cNvSpPr>
          <p:nvPr>
            <p:ph type="title"/>
          </p:nvPr>
        </p:nvSpPr>
        <p:spPr/>
        <p:txBody>
          <a:bodyPr/>
          <a:lstStyle/>
          <a:p>
            <a:r>
              <a:rPr lang="ru-RU" dirty="0"/>
              <a:t>Суженное воспроизводство</a:t>
            </a:r>
          </a:p>
        </p:txBody>
      </p:sp>
      <p:sp>
        <p:nvSpPr>
          <p:cNvPr id="3" name="Объект 2">
            <a:extLst>
              <a:ext uri="{FF2B5EF4-FFF2-40B4-BE49-F238E27FC236}">
                <a16:creationId xmlns:a16="http://schemas.microsoft.com/office/drawing/2014/main" id="{00EBC522-3B6D-FF42-15B0-5AC9A02C9A77}"/>
              </a:ext>
            </a:extLst>
          </p:cNvPr>
          <p:cNvSpPr>
            <a:spLocks noGrp="1"/>
          </p:cNvSpPr>
          <p:nvPr>
            <p:ph idx="1"/>
          </p:nvPr>
        </p:nvSpPr>
        <p:spPr/>
        <p:txBody>
          <a:bodyPr/>
          <a:lstStyle/>
          <a:p>
            <a:pPr algn="just"/>
            <a:r>
              <a:rPr lang="ru-RU" b="0" i="0" dirty="0">
                <a:solidFill>
                  <a:srgbClr val="333333"/>
                </a:solidFill>
                <a:effectLst/>
                <a:latin typeface="Merriweather" panose="00000500000000000000" pitchFamily="2" charset="-52"/>
              </a:rPr>
              <a:t>В условиях экономических кризисов, войн и других катаклизмов возможно </a:t>
            </a:r>
            <a:r>
              <a:rPr lang="ru-RU" b="1" i="0" dirty="0">
                <a:solidFill>
                  <a:srgbClr val="333333"/>
                </a:solidFill>
                <a:effectLst/>
                <a:latin typeface="Merriweather" panose="00000500000000000000" pitchFamily="2" charset="-52"/>
              </a:rPr>
              <a:t>убывающее (суженное)</a:t>
            </a:r>
            <a:r>
              <a:rPr lang="ru-RU" b="0" i="0" dirty="0">
                <a:solidFill>
                  <a:srgbClr val="333333"/>
                </a:solidFill>
                <a:effectLst/>
                <a:latin typeface="Merriweather" panose="00000500000000000000" pitchFamily="2" charset="-52"/>
              </a:rPr>
              <a:t> воспроизводство, которое сопровождается снижением размера произведенного продукта.</a:t>
            </a:r>
            <a:endParaRPr lang="ru-RU" dirty="0"/>
          </a:p>
        </p:txBody>
      </p:sp>
    </p:spTree>
    <p:extLst>
      <p:ext uri="{BB962C8B-B14F-4D97-AF65-F5344CB8AC3E}">
        <p14:creationId xmlns:p14="http://schemas.microsoft.com/office/powerpoint/2010/main" val="1834992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F8283B-F920-D590-DF1A-60EAA191B45B}"/>
              </a:ext>
            </a:extLst>
          </p:cNvPr>
          <p:cNvSpPr>
            <a:spLocks noGrp="1"/>
          </p:cNvSpPr>
          <p:nvPr>
            <p:ph type="title"/>
          </p:nvPr>
        </p:nvSpPr>
        <p:spPr/>
        <p:txBody>
          <a:bodyPr/>
          <a:lstStyle/>
          <a:p>
            <a:r>
              <a:rPr lang="ru-RU" b="1" i="0" dirty="0">
                <a:solidFill>
                  <a:srgbClr val="000000"/>
                </a:solidFill>
                <a:effectLst/>
                <a:latin typeface="Arial" panose="020B0604020202020204" pitchFamily="34" charset="0"/>
              </a:rPr>
              <a:t>Воспроизводственный цикл</a:t>
            </a:r>
            <a:br>
              <a:rPr lang="ru-RU" b="1" i="0" dirty="0">
                <a:solidFill>
                  <a:srgbClr val="000000"/>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73FA4ED7-7CEB-119B-B31A-D8481C548D25}"/>
              </a:ext>
            </a:extLst>
          </p:cNvPr>
          <p:cNvSpPr>
            <a:spLocks noGrp="1"/>
          </p:cNvSpPr>
          <p:nvPr>
            <p:ph idx="1"/>
          </p:nvPr>
        </p:nvSpPr>
        <p:spPr/>
        <p:txBody>
          <a:bodyPr/>
          <a:lstStyle/>
          <a:p>
            <a:pPr marL="0" indent="0" algn="l">
              <a:buNone/>
            </a:pPr>
            <a:r>
              <a:rPr lang="ru-RU" b="0" i="0" dirty="0">
                <a:solidFill>
                  <a:srgbClr val="202122"/>
                </a:solidFill>
                <a:effectLst/>
                <a:latin typeface="Arial" panose="020B0604020202020204" pitchFamily="34" charset="0"/>
              </a:rPr>
              <a:t>Воспроизводственный цикл представлен как замкнутая четырёхзвенная схема:</a:t>
            </a:r>
          </a:p>
          <a:p>
            <a:pPr marL="0" indent="0" algn="l">
              <a:buNone/>
            </a:pPr>
            <a:endParaRPr lang="ru-RU" dirty="0">
              <a:solidFill>
                <a:srgbClr val="202122"/>
              </a:solidFill>
              <a:latin typeface="Arial" panose="020B0604020202020204" pitchFamily="34" charset="0"/>
            </a:endParaRPr>
          </a:p>
          <a:p>
            <a:pPr marL="0" indent="0" algn="l">
              <a:buNone/>
            </a:pPr>
            <a:endParaRPr lang="ru-RU" b="0" i="0" dirty="0">
              <a:solidFill>
                <a:srgbClr val="202122"/>
              </a:solidFill>
              <a:effectLst/>
              <a:latin typeface="Arial" panose="020B0604020202020204" pitchFamily="34" charset="0"/>
            </a:endParaRPr>
          </a:p>
          <a:p>
            <a:pPr marL="0" indent="0" algn="l">
              <a:buNone/>
            </a:pPr>
            <a:r>
              <a:rPr lang="ru-RU" b="1" i="0" dirty="0">
                <a:solidFill>
                  <a:srgbClr val="C00000"/>
                </a:solidFill>
                <a:effectLst/>
                <a:latin typeface="Arial" panose="020B0604020202020204" pitchFamily="34" charset="0"/>
              </a:rPr>
              <a:t>производство → распределение → обмен → потребление</a:t>
            </a:r>
          </a:p>
          <a:p>
            <a:endParaRPr lang="ru-RU" dirty="0"/>
          </a:p>
        </p:txBody>
      </p:sp>
    </p:spTree>
    <p:extLst>
      <p:ext uri="{BB962C8B-B14F-4D97-AF65-F5344CB8AC3E}">
        <p14:creationId xmlns:p14="http://schemas.microsoft.com/office/powerpoint/2010/main" val="290410929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2169</TotalTime>
  <Words>2423</Words>
  <Application>Microsoft Office PowerPoint</Application>
  <PresentationFormat>Широкоэкранный</PresentationFormat>
  <Paragraphs>455</Paragraphs>
  <Slides>72</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72</vt:i4>
      </vt:variant>
    </vt:vector>
  </HeadingPairs>
  <TitlesOfParts>
    <vt:vector size="81" baseType="lpstr">
      <vt:lpstr>Arial</vt:lpstr>
      <vt:lpstr>Calibri</vt:lpstr>
      <vt:lpstr>Calibri Light</vt:lpstr>
      <vt:lpstr>Cambria Math</vt:lpstr>
      <vt:lpstr>Merriweather</vt:lpstr>
      <vt:lpstr>TimesNewRoman</vt:lpstr>
      <vt:lpstr>Verdana</vt:lpstr>
      <vt:lpstr>YS Text</vt:lpstr>
      <vt:lpstr>Тема Office</vt:lpstr>
      <vt:lpstr> Тема 2. Базовые понятия политической экономии, экономические законы и категории </vt:lpstr>
      <vt:lpstr>Лекция 1 Вопросы</vt:lpstr>
      <vt:lpstr>Презентация PowerPoint</vt:lpstr>
      <vt:lpstr>Воспроизводство</vt:lpstr>
      <vt:lpstr>Модели воспроизводства</vt:lpstr>
      <vt:lpstr>Простое воспроизводство</vt:lpstr>
      <vt:lpstr>Расширенное воспроизводство</vt:lpstr>
      <vt:lpstr>Суженное воспроизводство</vt:lpstr>
      <vt:lpstr>Воспроизводственный цикл </vt:lpstr>
      <vt:lpstr>Презентация PowerPoint</vt:lpstr>
      <vt:lpstr>Результат процесса производства</vt:lpstr>
      <vt:lpstr>Всегда ли продукт труда является товаром?</vt:lpstr>
      <vt:lpstr>Общественные условия</vt:lpstr>
      <vt:lpstr>Товар и рынок</vt:lpstr>
      <vt:lpstr>Два свойства товара</vt:lpstr>
      <vt:lpstr>Два свойства товара</vt:lpstr>
      <vt:lpstr>Итак, товар двойственен. Он выступает как противоречивое единство потребительной стоимости и стоимости. Это противоречие товара обусловлено двойственным характером труда, воплощенного в нем. </vt:lpstr>
      <vt:lpstr>Презентация PowerPoint</vt:lpstr>
      <vt:lpstr>Деньги</vt:lpstr>
      <vt:lpstr>ДЕНЬГИ</vt:lpstr>
      <vt:lpstr>Функции денег</vt:lpstr>
      <vt:lpstr>По К.Марксу</vt:lpstr>
      <vt:lpstr>Функции денег</vt:lpstr>
      <vt:lpstr>Презентация PowerPoint</vt:lpstr>
      <vt:lpstr>Ликвидный актив</vt:lpstr>
      <vt:lpstr>Денежные агрегаты</vt:lpstr>
      <vt:lpstr>Классификация активов по степени ликвидности</vt:lpstr>
      <vt:lpstr>Денежный агрегат</vt:lpstr>
      <vt:lpstr>Агрегаты</vt:lpstr>
      <vt:lpstr>Агрегаты</vt:lpstr>
      <vt:lpstr>Агрегаты</vt:lpstr>
      <vt:lpstr>Презентация PowerPoint</vt:lpstr>
      <vt:lpstr>Денежные агрегаты М0 и М1 в Республике Беларусь, млн. руб</vt:lpstr>
      <vt:lpstr>М2</vt:lpstr>
      <vt:lpstr>М3</vt:lpstr>
      <vt:lpstr>Соотношение между М</vt:lpstr>
      <vt:lpstr>Денежная масса</vt:lpstr>
      <vt:lpstr>Скорость </vt:lpstr>
      <vt:lpstr>Денежное обращение</vt:lpstr>
      <vt:lpstr>Презентация PowerPoint</vt:lpstr>
      <vt:lpstr>Регулирование</vt:lpstr>
      <vt:lpstr>Презентация PowerPoint</vt:lpstr>
      <vt:lpstr>Капитал</vt:lpstr>
      <vt:lpstr>Капитал и прибавочная стоимость</vt:lpstr>
      <vt:lpstr>Капитал как фактор производства</vt:lpstr>
      <vt:lpstr>Различают две основные формы капитала: </vt:lpstr>
      <vt:lpstr>Денежная форма</vt:lpstr>
      <vt:lpstr>Производительный капитал</vt:lpstr>
      <vt:lpstr>Товарный капитал</vt:lpstr>
      <vt:lpstr>Основной и оборотный капитал</vt:lpstr>
      <vt:lpstr>Индивидуальное воспроизводство </vt:lpstr>
      <vt:lpstr>Ресурсы и факторы</vt:lpstr>
      <vt:lpstr>Четыре основные группы ресурсов</vt:lpstr>
      <vt:lpstr>Презентация PowerPoint</vt:lpstr>
      <vt:lpstr>Факторы и ресурсы</vt:lpstr>
      <vt:lpstr>Презентация PowerPoint</vt:lpstr>
      <vt:lpstr>Основной и оборотный капитал</vt:lpstr>
      <vt:lpstr>Износ капитала</vt:lpstr>
      <vt:lpstr>Амортизация</vt:lpstr>
      <vt:lpstr>Кругооборот капитала</vt:lpstr>
      <vt:lpstr>Кругооборот капитала</vt:lpstr>
      <vt:lpstr>Презентация PowerPoint</vt:lpstr>
      <vt:lpstr>Кругооборот и оборот капитала</vt:lpstr>
      <vt:lpstr>Плата за услуги факторов производства</vt:lpstr>
      <vt:lpstr>Особенностью рынков факторов производства </vt:lpstr>
      <vt:lpstr>Мобильность факторов производства</vt:lpstr>
      <vt:lpstr>Презентация PowerPoint</vt:lpstr>
      <vt:lpstr>Презентация PowerPoint</vt:lpstr>
      <vt:lpstr>Предпринимательский доход</vt:lpstr>
      <vt:lpstr>Цели фирмы</vt:lpstr>
      <vt:lpstr>Себестоимость</vt:lpstr>
      <vt:lpstr>Виды себестоимости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Базовые понятия политической экономии, экономические законы и категории</dc:title>
  <dc:creator>Irina</dc:creator>
  <cp:lastModifiedBy>User</cp:lastModifiedBy>
  <cp:revision>71</cp:revision>
  <dcterms:created xsi:type="dcterms:W3CDTF">2023-08-16T09:03:02Z</dcterms:created>
  <dcterms:modified xsi:type="dcterms:W3CDTF">2024-02-28T09:35:51Z</dcterms:modified>
</cp:coreProperties>
</file>