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72" r:id="rId9"/>
    <p:sldId id="260" r:id="rId10"/>
    <p:sldId id="268" r:id="rId11"/>
    <p:sldId id="266" r:id="rId12"/>
    <p:sldId id="269" r:id="rId13"/>
    <p:sldId id="267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98276-3D4B-70C8-FA45-E437ABCA4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485E20-404D-EE5F-9D68-0BB3E69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6EE81-4FAE-5048-0E15-0FE8BB4F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44417-0509-ED46-16BF-429E778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73C62-F6AA-A178-0335-EEFE457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7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E5879-3183-DCF0-5FE9-DE0A98CD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4D338-E12C-B64A-ECD1-D3209DC9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4487A-3D2D-29D2-780A-4939D28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6C214-D074-CCAF-7886-87E7FFFA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B5D69-098F-7426-3A2E-5DB379F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2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4BAC3D-74EE-0A83-ABBB-7D73A0A5F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9C7D5-420F-BB0B-BBF3-54F4688F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C1CEB-0013-930B-BB5E-2A2EC858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39CE7-A6DB-D930-03BA-4DD19BED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6C99E-2DCD-C1C6-BA6F-67C0739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04E8A-1696-74FF-167C-AFFF291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DF3B7-27AE-3C8D-008F-47CAB87F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7EB17-E6BC-D832-E3B3-53AB588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DEDA8-7314-29FC-579E-EAD3B02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9160D-15DE-2A87-A1BE-6705AD33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EAB6A-8344-3766-03BB-BD36DAA1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0742C-2728-DE0A-DD28-AE47F544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8B1E7-48D6-067A-49B0-CD556F5C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7F038D-4CC4-BE56-D737-2537195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2F345-0FD3-8524-82BD-5E64AAD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80B22-5CC1-F743-CFF0-E821304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DAD7B-D1EF-C6FA-A94F-2B2F3FC8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B8FE4-592A-F268-F8EF-4E3D41CD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C6C8C-4EA1-DD79-5DC5-D1AEF855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68E67-E74C-5783-5F6D-B2F57BCA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3D13AE-BF38-E2D2-1960-FBB8099A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4965B-AB92-BD8D-4539-D341A5DF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2B26F7-13B7-15EC-ECE3-7C9FFA26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0F490-86BD-F177-054C-7A5AE9FE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9D256B-D827-33E5-3C80-12660038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101DF5-DBB6-C7AB-E571-F206FA0A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F244D4-1CE8-1589-F043-5232D48D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E02EBF-49E7-6314-769A-FBA95F3E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F0D9C5-0F25-5DEF-5EE3-6E5696C9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46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2A53-7AC9-35C4-9B9C-986BF64A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BB263-70E2-3DCC-E010-C223B41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C4B607-609B-5710-BD21-3A77A1A4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9FF77A-DA6C-15C7-2080-ADD84E7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2052DB-B47A-487B-E560-25FE783C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144FFD-5E33-431F-39FC-43A25AB5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7A1D90-CC7E-D375-E15B-741C47D4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8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0008A-F9A5-F30F-7C98-385C4582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6E6C1-1034-E7DA-184E-430BD4B7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010244-7CDF-EAD5-1ECD-D5B5645CB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57D4D4-625F-452C-C746-24B5DD33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F700D-FE4D-257B-22C7-565E37F3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C7C97-6B99-B38A-6CFC-C06CCAC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6927-D3D0-4AED-6394-BC51376B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59461E-2619-7834-98CE-4FB1D6137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91B282-9CFC-1783-BD9E-1D9623D8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25A564-059A-69A9-693D-825CD317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834EC-BB67-9D6C-2F6E-3796813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FBF54-BAB2-0E9A-B9F2-695896E1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9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E9F3-189D-429A-CA07-5389BCF4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49A5A-97B5-949C-A7A7-9C938711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C3C9B-558B-104A-5B5D-3BE0B8B1C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CD01-43A0-4282-8051-D175E5A4780E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8452E-23B5-E38E-1FA2-A91341333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34087-E831-399D-BA73-CBF2C377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EF4B-4F47-4991-982D-F7DD1691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2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1%81%D1%82%D0%B2%D0%B5%D0%BD%D0%BD%D0%B0%D1%8F_%D1%81%D0%BE%D0%B1%D1%81%D1%82%D0%B2%D0%B5%D0%BD%D0%BD%D0%BE%D1%81%D1%82%D1%8C" TargetMode="External"/><Relationship Id="rId2" Type="http://schemas.openxmlformats.org/officeDocument/2006/relationships/hyperlink" Target="https://ru.wikipedia.org/wiki/%D0%AD%D0%BA%D0%BE%D0%BD%D0%BE%D0%BC%D0%B8%D1%87%D0%B5%D1%81%D0%BA%D0%B0%D1%8F_%D1%81%D0%B8%D1%81%D1%82%D0%B5%D0%BC%D0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0%BB%D0%B0%D0%BD%D0%B8%D1%80%D0%BE%D0%B2%D0%B0%D0%BD%D0%B8%D0%B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DB566-5088-190F-7A99-A6C6ED715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 2. Экономическая и политическая системы общества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3D4407-5335-470D-71D8-249828E0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2.1. Общественно-экономические формации и их исторические формы</a:t>
            </a:r>
          </a:p>
        </p:txBody>
      </p:sp>
    </p:spTree>
    <p:extLst>
      <p:ext uri="{BB962C8B-B14F-4D97-AF65-F5344CB8AC3E}">
        <p14:creationId xmlns:p14="http://schemas.microsoft.com/office/powerpoint/2010/main" val="7421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5739CB-95B2-5292-B3E2-307B93F7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8EE7C04-3BD5-0881-6A0E-5B124CAB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6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98C33-783D-319B-71EB-F7557F8E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9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ABC7780-503E-D4A0-C72C-EFC0609A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099235" cy="67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9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5C8039D0-3522-E4DB-7D33-FA9D1F74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99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6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223A60E-19A6-DC5F-473A-1468DF36E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0"/>
            <a:ext cx="11993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08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16089B-33CA-0222-A863-CEDF158E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F13AF7-12BE-0135-8161-B8822F07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1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5463BA-4D03-9087-59BF-E648BE83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51ABFC-F668-0FBD-9387-2FFADDAF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0"/>
            <a:ext cx="12085983" cy="69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5F42-B38F-B935-9AA1-B6C3A678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6C8FF-BA23-AC9B-9A9F-513E370C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Общественно-экономические формации и их исторические формы Общественно-экономическая формация как категория.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Способы производства: первобытнообщинный, рабовладельческий, феодальный, капиталистический, </a:t>
            </a:r>
            <a:r>
              <a:rPr lang="ru-RU" dirty="0" err="1"/>
              <a:t>посткапиталистический</a:t>
            </a:r>
            <a:r>
              <a:rPr lang="ru-RU" dirty="0"/>
              <a:t>. Различные подходы к определению социализма.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Многообразие экономических национальных моделей. Институты. Плановая и рыночная экономика – плюсы и минусы. Смешанная экономика. Экономическая парадигма и ее роль в формировании цивилизации, культуры и экономической системы современного общества. </a:t>
            </a:r>
          </a:p>
        </p:txBody>
      </p:sp>
    </p:spTree>
    <p:extLst>
      <p:ext uri="{BB962C8B-B14F-4D97-AF65-F5344CB8AC3E}">
        <p14:creationId xmlns:p14="http://schemas.microsoft.com/office/powerpoint/2010/main" val="73912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B86456-9EDE-E60A-FEB8-3818883A1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63628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6ECB8-FED5-DAE6-3F38-96F2F6C8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Плановая экономика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плановое хозяйство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или 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комаандная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экономика, командное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хозя́йство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44EC7-C074-2353-B364-D71DF37C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2" tooltip="Экономическая систем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экономическая система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при которой материальные ресурсы находятся в государственной или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3" tooltip="Общественная собственн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общественной собственности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и распределяются централизованно, что обязывает отдельных лиц и предприятия действовать в соответствии с централизованным экономическим </a:t>
            </a:r>
            <a:r>
              <a:rPr lang="ru-RU" b="0" i="0" strike="noStrike" dirty="0">
                <a:effectLst/>
                <a:latin typeface="Arial" panose="020B0604020202020204" pitchFamily="34" charset="0"/>
                <a:hlinkClick r:id="rId4" tooltip="План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планом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83CFE-5BB1-2C23-C674-B4656B545F5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Плановая экономика – это экономическая система, в которой государство устанавливает приоритеты, контролирует производство и распределение ресурсов, а также устанавливает цены на продукцию.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07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14833-FD44-BE31-A81D-9DE0826C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34343"/>
                </a:solidFill>
                <a:effectLst/>
                <a:latin typeface="Helvetica Neue"/>
              </a:rPr>
              <a:t>Плюсы плановой экономики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7F53B-F7C7-239B-ACCD-0419A0D8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Устойчивость экономики. В плановой экономике государство может использовать ресурсы для укрепления экономики и предотвращения кризисов.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Эффективность использования ресурсов. В плановой экономике государство может установить приоритеты, которые обеспечивают наиболее эффективное использование ресурсов. Это позволяет минимизировать потери и максимизировать производительность.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Социальная ответственность. Плановая экономика направлена на устранение неравенства и бедности, что способствует социальной стабильности и благополучию населения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60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D7E3-3E12-E5BF-73CF-D7DC7E83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34343"/>
                </a:solidFill>
                <a:effectLst/>
                <a:latin typeface="Helvetica Neue"/>
              </a:rPr>
              <a:t>Минусы плановой экономики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39BB6-C63F-D20A-6472-19F12E61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Бюрократия и неэффективность. Один из главных недостатков плановой экономики – это возможность бюрократии и неэффективности в управлении экономикой. Правительство может использовать устаревшие методы и технологии, а также предпочитать определенные отрасли экономики, в то время как другие остаются недостаточно развитыми.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Отсутствие мотивации для предпринимательской деятельности. В плановой экономике государство контролирует производство и устанавливает цены, что ограничивает возможности предпринимательства и инноваций.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Ограничение свободы. В плановой экономике государство контролирует производство, распределение ресурсов и цены, что может ограничивать свободу и индивидуальную инициативу.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34343"/>
                </a:solidFill>
                <a:effectLst/>
                <a:latin typeface="Helvetica Neue"/>
              </a:rPr>
              <a:t>В целом, плановая экономика имеет свои преимущества и недостатки, поэтому ее можно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2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3D34-B75F-7990-21E6-BC60478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434343"/>
                </a:solidFill>
                <a:effectLst/>
                <a:latin typeface="Helvetica Neue"/>
              </a:rPr>
              <a:t>Сравнение плановой экономики с другими видами экономики</a:t>
            </a:r>
            <a:br>
              <a:rPr lang="ru-RU" b="1" i="0" dirty="0">
                <a:solidFill>
                  <a:srgbClr val="434343"/>
                </a:solidFill>
                <a:effectLst/>
                <a:latin typeface="Helvetica Neue"/>
              </a:rPr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86D0F36-4F03-5BC1-F803-DE40B3375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32449"/>
              </p:ext>
            </p:extLst>
          </p:nvPr>
        </p:nvGraphicFramePr>
        <p:xfrm>
          <a:off x="1842052" y="1272209"/>
          <a:ext cx="10349948" cy="5540641"/>
        </p:xfrm>
        <a:graphic>
          <a:graphicData uri="http://schemas.openxmlformats.org/drawingml/2006/table">
            <a:tbl>
              <a:tblPr/>
              <a:tblGrid>
                <a:gridCol w="1623392">
                  <a:extLst>
                    <a:ext uri="{9D8B030D-6E8A-4147-A177-3AD203B41FA5}">
                      <a16:colId xmlns:a16="http://schemas.microsoft.com/office/drawing/2014/main" val="1197251793"/>
                    </a:ext>
                  </a:extLst>
                </a:gridCol>
                <a:gridCol w="2908852">
                  <a:extLst>
                    <a:ext uri="{9D8B030D-6E8A-4147-A177-3AD203B41FA5}">
                      <a16:colId xmlns:a16="http://schemas.microsoft.com/office/drawing/2014/main" val="2621648606"/>
                    </a:ext>
                  </a:extLst>
                </a:gridCol>
                <a:gridCol w="2908852">
                  <a:extLst>
                    <a:ext uri="{9D8B030D-6E8A-4147-A177-3AD203B41FA5}">
                      <a16:colId xmlns:a16="http://schemas.microsoft.com/office/drawing/2014/main" val="3901002633"/>
                    </a:ext>
                  </a:extLst>
                </a:gridCol>
                <a:gridCol w="2908852">
                  <a:extLst>
                    <a:ext uri="{9D8B030D-6E8A-4147-A177-3AD203B41FA5}">
                      <a16:colId xmlns:a16="http://schemas.microsoft.com/office/drawing/2014/main" val="1018296710"/>
                    </a:ext>
                  </a:extLst>
                </a:gridCol>
              </a:tblGrid>
              <a:tr h="30046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Свойство</a:t>
                      </a:r>
                    </a:p>
                  </a:txBody>
                  <a:tcPr marL="34644" marR="34644" marT="34644" marB="3464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dirty="0">
                          <a:solidFill>
                            <a:srgbClr val="C00000"/>
                          </a:solidFill>
                          <a:effectLst/>
                        </a:rPr>
                        <a:t>Плановая экономика</a:t>
                      </a:r>
                    </a:p>
                  </a:txBody>
                  <a:tcPr marL="34644" marR="34644" marT="34644" marB="3464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>
                          <a:solidFill>
                            <a:srgbClr val="C00000"/>
                          </a:solidFill>
                          <a:effectLst/>
                        </a:rPr>
                        <a:t>Рыночная экономика</a:t>
                      </a:r>
                    </a:p>
                  </a:txBody>
                  <a:tcPr marL="34644" marR="34644" marT="34644" marB="3464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dirty="0">
                          <a:solidFill>
                            <a:srgbClr val="C00000"/>
                          </a:solidFill>
                          <a:effectLst/>
                        </a:rPr>
                        <a:t>Смешанная экономика</a:t>
                      </a:r>
                    </a:p>
                  </a:txBody>
                  <a:tcPr marL="34644" marR="34644" marT="34644" marB="3464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193610"/>
                  </a:ext>
                </a:extLst>
              </a:tr>
              <a:tr h="754074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Распределение ресурсов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Государство контролирует распределение ресурсов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Ресурсы распределяются спросом и предложением на свободном рынке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Государство и рынок вместе контролируют распределение ресурсов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78326"/>
                  </a:ext>
                </a:extLst>
              </a:tr>
              <a:tr h="689987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Цены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Государство устанавливает цены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Цены устанавливаются спросом и предложением на свободном рынке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Цены устанавливаются совместно государством и рынком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33540"/>
                  </a:ext>
                </a:extLst>
              </a:tr>
              <a:tr h="841449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Собственность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Государственная собственность на ключевые отрасли экономики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Частная собственность на большинство отраслей экономики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Сочетание государственной и частной собственности на различные отрасли экономики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51847"/>
                  </a:ext>
                </a:extLst>
              </a:tr>
              <a:tr h="1207687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Планирование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Государственное планирование производства и распределения ресурсов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Нет государственного планирования, производство определяется спросом и предложением на свободном рынке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Частичное государственное планирование и частичное определение производства спросом и предложением на свободном рынке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94881"/>
                  </a:ext>
                </a:extLst>
              </a:tr>
              <a:tr h="992909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Регулирование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Государство регулирует экономику и банковскую систему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Нет государственного регулирования, рынок саморегулируется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Государство регулирует экономику и банковскую систему, но также учитывает спрос и предложение на свободном рынке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29729"/>
                  </a:ext>
                </a:extLst>
              </a:tr>
              <a:tr h="754074">
                <a:tc>
                  <a:txBody>
                    <a:bodyPr/>
                    <a:lstStyle/>
                    <a:p>
                      <a:pPr fontAlgn="t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</a:rPr>
                        <a:t>Предпринимательство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Предпринимательская деятельность ограничена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Предпринимательство широко приветствуется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Предпринимательство приветствуется, но регулируется государством</a:t>
                      </a:r>
                    </a:p>
                  </a:txBody>
                  <a:tcPr marL="34644" marR="34644" marT="34644" marB="346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2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8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A755-4693-810B-9914-0346C7E9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плановой экономики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12B4C-4F44-741B-F53D-BED9457B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не существует проблем с перепроизводством и, соответственно,  характерных для рыночной системы кризисов перепроизводства;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нет (или почти нет) безработицы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отсутствует инфляция и дефляция;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минимальное социальное расслоение в обществе;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высокие социальные гарантии для всех граждан;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возможность максимально концентрировать все ресурсы, что позволяет эффективно решать глобальные задачи (создание новых производств и целых отраслей, космические программы, освоение Арктики и Севера, руководство экономикой в предвоенное и военное время и т.д.).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05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A399-4AB5-6D97-3A41-C833F5A4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Минусы плановой экономики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3FB9-C259-412E-AFF1-CC1A2E12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Большой бюрократический аппарат и низкая эффективность производства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Низкий уровень мотивации работников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Отсутствие конкуренции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Запоздалое реагирование на изменения общественного спроса из-за которого возникает дефицит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Сложно вовремя провести обновление оборудования из-за рисков неисполнения плана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6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3CB662-823B-113A-C677-D461158C5A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7495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9EF3D8-EB70-565B-AC17-A6A881F3E80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75305-5821-4B4E-4732-E474081E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461D-4188-C1CA-6821-9CB6D8267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8538"/>
            <a:ext cx="12019722" cy="6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5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BA9A528-4413-7F07-6078-C59A34A03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65"/>
            <a:ext cx="12192000" cy="67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9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7F7BAC9-BBCF-E656-5D61-3CD11ABF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99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BC1F21-DBB8-9D17-92A9-FD6CFF346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6844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8A7767-F3DC-8309-0BE3-B0D21F4C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966712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17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600</Words>
  <Application>Microsoft Office PowerPoint</Application>
  <PresentationFormat>Широкоэкранный</PresentationFormat>
  <Paragraphs>63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Roboto</vt:lpstr>
      <vt:lpstr>YS Text</vt:lpstr>
      <vt:lpstr>Тема Office</vt:lpstr>
      <vt:lpstr>Модуль 2. Экономическая и политическая системы общества</vt:lpstr>
      <vt:lpstr>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Плановая экономика, плановое хозяйство или комаандная экономика, командное хозя́йство</vt:lpstr>
      <vt:lpstr>Плюсы плановой экономики</vt:lpstr>
      <vt:lpstr>Минусы плановой экономики</vt:lpstr>
      <vt:lpstr>Сравнение плановой экономики с другими видами экономики </vt:lpstr>
      <vt:lpstr>Плюсы плановой экономики</vt:lpstr>
      <vt:lpstr>Минусы плановой экономики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2. Экономическая и политическая системы общества</dc:title>
  <dc:creator>Irina</dc:creator>
  <cp:lastModifiedBy>Irina</cp:lastModifiedBy>
  <cp:revision>28</cp:revision>
  <dcterms:created xsi:type="dcterms:W3CDTF">2023-08-19T09:07:57Z</dcterms:created>
  <dcterms:modified xsi:type="dcterms:W3CDTF">2023-08-19T10:28:40Z</dcterms:modified>
</cp:coreProperties>
</file>