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89" r:id="rId19"/>
    <p:sldId id="298" r:id="rId20"/>
    <p:sldId id="299" r:id="rId21"/>
    <p:sldId id="276" r:id="rId22"/>
    <p:sldId id="277" r:id="rId23"/>
    <p:sldId id="278" r:id="rId24"/>
    <p:sldId id="283" r:id="rId25"/>
    <p:sldId id="279" r:id="rId26"/>
    <p:sldId id="282" r:id="rId27"/>
    <p:sldId id="280" r:id="rId28"/>
    <p:sldId id="281" r:id="rId29"/>
    <p:sldId id="296" r:id="rId30"/>
    <p:sldId id="284" r:id="rId31"/>
    <p:sldId id="285" r:id="rId32"/>
    <p:sldId id="286" r:id="rId33"/>
    <p:sldId id="287" r:id="rId34"/>
    <p:sldId id="288" r:id="rId35"/>
    <p:sldId id="297" r:id="rId36"/>
    <p:sldId id="295" r:id="rId37"/>
    <p:sldId id="290" r:id="rId38"/>
    <p:sldId id="291" r:id="rId39"/>
    <p:sldId id="292" r:id="rId40"/>
    <p:sldId id="293" r:id="rId41"/>
    <p:sldId id="294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8A4B-9806-47CE-B167-1486DAD0293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52B4-3692-4136-83D1-DF1D74864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66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8A4B-9806-47CE-B167-1486DAD0293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52B4-3692-4136-83D1-DF1D74864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16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8A4B-9806-47CE-B167-1486DAD0293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52B4-3692-4136-83D1-DF1D74864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37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8A4B-9806-47CE-B167-1486DAD0293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52B4-3692-4136-83D1-DF1D74864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88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8A4B-9806-47CE-B167-1486DAD0293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52B4-3692-4136-83D1-DF1D74864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96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8A4B-9806-47CE-B167-1486DAD0293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52B4-3692-4136-83D1-DF1D74864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9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8A4B-9806-47CE-B167-1486DAD0293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52B4-3692-4136-83D1-DF1D74864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91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8A4B-9806-47CE-B167-1486DAD0293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52B4-3692-4136-83D1-DF1D74864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75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8A4B-9806-47CE-B167-1486DAD0293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52B4-3692-4136-83D1-DF1D74864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14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8A4B-9806-47CE-B167-1486DAD0293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52B4-3692-4136-83D1-DF1D74864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8A4B-9806-47CE-B167-1486DAD0293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52B4-3692-4136-83D1-DF1D74864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50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D8A4B-9806-47CE-B167-1486DAD0293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352B4-3692-4136-83D1-DF1D74864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20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Тема 2. Модели социально-экономических систем и роль государства в их формировании 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331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Субъекты рынка (рыночные агенты)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домашние хозяйства, </a:t>
            </a:r>
          </a:p>
          <a:p>
            <a:r>
              <a:rPr lang="ru-RU"/>
              <a:t>фирмы, </a:t>
            </a:r>
          </a:p>
          <a:p>
            <a:r>
              <a:rPr lang="ru-RU"/>
              <a:t>государственные(правительственные) агенты.</a:t>
            </a:r>
          </a:p>
        </p:txBody>
      </p:sp>
    </p:spTree>
    <p:extLst>
      <p:ext uri="{BB962C8B-B14F-4D97-AF65-F5344CB8AC3E}">
        <p14:creationId xmlns:p14="http://schemas.microsoft.com/office/powerpoint/2010/main" val="265997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Рыночная система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endParaRPr lang="ru-RU"/>
          </a:p>
          <a:p>
            <a:pPr algn="just">
              <a:buFontTx/>
              <a:buNone/>
            </a:pPr>
            <a:r>
              <a:rPr lang="ru-RU"/>
              <a:t>представляет собой</a:t>
            </a:r>
            <a:r>
              <a:rPr lang="ru-RU" b="1"/>
              <a:t> </a:t>
            </a:r>
            <a:r>
              <a:rPr lang="ru-RU" b="1" i="1"/>
              <a:t>совокупность хозяйствующих субъектов и институтов для  их функционирования</a:t>
            </a:r>
            <a:r>
              <a:rPr lang="ru-RU" b="1"/>
              <a:t>.</a:t>
            </a:r>
            <a:r>
              <a:rPr lang="ru-RU"/>
              <a:t> </a:t>
            </a:r>
          </a:p>
          <a:p>
            <a:pPr algn="just">
              <a:buFontTx/>
              <a:buNone/>
            </a:pPr>
            <a:r>
              <a:rPr lang="ru-RU" sz="2000" b="1"/>
              <a:t>Институты – это правила игры в экономике и правила поведения в обществе</a:t>
            </a:r>
            <a:r>
              <a:rPr lang="ru-RU" sz="2000"/>
              <a:t>.(Формальные, неформальные и механизмы принуждения) </a:t>
            </a:r>
          </a:p>
        </p:txBody>
      </p:sp>
    </p:spTree>
    <p:extLst>
      <p:ext uri="{BB962C8B-B14F-4D97-AF65-F5344CB8AC3E}">
        <p14:creationId xmlns:p14="http://schemas.microsoft.com/office/powerpoint/2010/main" val="390744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/>
              <a:t>Основы функционирования рыночной системы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ru-RU" b="1" i="1"/>
              <a:t>Мотивационную основу для принятия решений и их осуществления хозяйствующими субъектами составляет частная собственность и право.</a:t>
            </a:r>
            <a:r>
              <a:rPr lang="ru-RU"/>
              <a:t> </a:t>
            </a:r>
          </a:p>
          <a:p>
            <a:pPr algn="just">
              <a:lnSpc>
                <a:spcPct val="90000"/>
              </a:lnSpc>
            </a:pPr>
            <a:r>
              <a:rPr lang="ru-RU" b="1" i="1"/>
              <a:t>Интеграционную и информационную основу рыночной системы представляет свободное колебание спроса, предложения и цен.</a:t>
            </a:r>
            <a:r>
              <a:rPr lang="ru-RU"/>
              <a:t> </a:t>
            </a:r>
          </a:p>
          <a:p>
            <a:pPr algn="just">
              <a:lnSpc>
                <a:spcPct val="90000"/>
              </a:lnSpc>
            </a:pPr>
            <a:r>
              <a:rPr lang="ru-RU" b="1" i="1"/>
              <a:t>Организационную основу   представляет товарное производство</a:t>
            </a:r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6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Административно-командная </a:t>
            </a:r>
            <a:r>
              <a:rPr lang="ru-RU" dirty="0" smtClean="0"/>
              <a:t>экономика</a:t>
            </a:r>
            <a:br>
              <a:rPr lang="ru-RU" dirty="0" smtClean="0"/>
            </a:br>
            <a:r>
              <a:rPr lang="ru-RU" dirty="0" smtClean="0"/>
              <a:t>(черты)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 структуре собственности большую долю занимает государственная собственность;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Большое присутствие государства в системе управления экономикой;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Планирование производственной деятельности из единого центра (Госплан);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Продукция распределяется из единого центра (Госснаб) почти без участия рынка;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Распределение без больших социальных разрывов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3184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Смешанная экономика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Множество форм собственности;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Присутствие государственной собственности , но в разных пропорциях по странам;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Наличие государственного регулирования, которое носит как правило, индикативный характер;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 </a:t>
            </a:r>
            <a:r>
              <a:rPr lang="ru-RU" smtClean="0"/>
              <a:t>распределении доходов допускается </a:t>
            </a:r>
            <a:r>
              <a:rPr lang="ru-RU" dirty="0" smtClean="0"/>
              <a:t>разрыв. В ЕС 1:5, в других странах – 1: 20. Существует неравенство в распределении.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308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-223838"/>
            <a:ext cx="9753600" cy="730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2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-223838"/>
            <a:ext cx="9753600" cy="730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57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2.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3802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Социально-экономическая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социально-экономическая модель – это совокупность взаимозависимых элементов, описывающая с помощью множества экономических показателей хозяйственное устройство страны.</a:t>
            </a:r>
          </a:p>
        </p:txBody>
      </p:sp>
    </p:spTree>
    <p:extLst>
      <p:ext uri="{BB962C8B-B14F-4D97-AF65-F5344CB8AC3E}">
        <p14:creationId xmlns:p14="http://schemas.microsoft.com/office/powerpoint/2010/main" val="1391627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Европейская модель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Европейская </a:t>
            </a:r>
            <a:r>
              <a:rPr lang="ru-RU" dirty="0"/>
              <a:t>модель развития является одной из основных моделей рыночной экономики. Она характеризуется сочетанием свободного рынка и социальной защиты.</a:t>
            </a:r>
          </a:p>
          <a:p>
            <a:pPr marL="0" indent="0" algn="just">
              <a:buNone/>
            </a:pPr>
            <a:r>
              <a:rPr lang="ru-RU" b="1" dirty="0"/>
              <a:t>Основные черты европейской модели:</a:t>
            </a:r>
          </a:p>
          <a:p>
            <a:pPr marL="0" indent="0" algn="just">
              <a:buNone/>
            </a:pPr>
            <a:r>
              <a:rPr lang="ru-RU" b="1" dirty="0"/>
              <a:t>1. Социальная защита:</a:t>
            </a:r>
            <a:r>
              <a:rPr lang="ru-RU" dirty="0"/>
              <a:t> Европейская модель стремится обеспечить социальную справедливость и защиту прав граждан. Она предоставляет широкий спектр социальных услуг, таких как здравоохранение, образование, пенсии и пособия по безработице. Это помогает снизить неравенство и обеспечить социальную стабильность.</a:t>
            </a:r>
          </a:p>
          <a:p>
            <a:pPr marL="0" indent="0" algn="just">
              <a:buNone/>
            </a:pPr>
            <a:r>
              <a:rPr lang="ru-RU" b="1" dirty="0"/>
              <a:t>2. Регулирование рынка:</a:t>
            </a:r>
            <a:r>
              <a:rPr lang="ru-RU" dirty="0"/>
              <a:t> Европейская модель предполагает активное государственное вмешательство в экономику. Государство регулирует рынок, чтобы предотвратить монополии, защитить права потребителей и обеспечить справедливую конкуренцию. Оно также может вводить налоги и субсидии для поддержки определенных отраслей и социальных программ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852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Типы экономических систем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Шведская модель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Американская модель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Белорусская модель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4244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Продолжение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b="1" dirty="0"/>
              <a:t>3. Коллективные переговоры:</a:t>
            </a:r>
            <a:r>
              <a:rPr lang="ru-RU" dirty="0"/>
              <a:t> В европейской модели работодатели и профсоюзы ведут коллективные переговоры о условиях труда и заработной плате. Это помогает достичь согласия и установить справедливые условия труда для работников.</a:t>
            </a:r>
          </a:p>
          <a:p>
            <a:pPr marL="0" indent="0" algn="just">
              <a:buNone/>
            </a:pPr>
            <a:r>
              <a:rPr lang="ru-RU" b="1" dirty="0"/>
              <a:t>4. Инвестиции в образование и науку:</a:t>
            </a:r>
            <a:r>
              <a:rPr lang="ru-RU" dirty="0"/>
              <a:t> Европейская модель придает большое значение образованию и науке. Государство инвестирует в образовательные программы и исследования, чтобы обеспечить высокий уровень квалификации рабочей силы и стимулировать инновации.</a:t>
            </a:r>
          </a:p>
          <a:p>
            <a:pPr marL="0" indent="0" algn="just">
              <a:buNone/>
            </a:pPr>
            <a:r>
              <a:rPr lang="ru-RU" b="1" dirty="0"/>
              <a:t>5. Устойчивое развитие:</a:t>
            </a:r>
            <a:r>
              <a:rPr lang="ru-RU" dirty="0"/>
              <a:t> Европейская модель стремится достичь устойчивого развития, учитывая экологические и социальные аспекты. Она поддерживает экологические стандарты и инвестиции в возобновляемые источники энергии.</a:t>
            </a:r>
          </a:p>
          <a:p>
            <a:pPr marL="0" indent="0" algn="just">
              <a:buNone/>
            </a:pPr>
            <a:r>
              <a:rPr lang="ru-RU" dirty="0"/>
              <a:t>Европейская модель имеет свои преимущества и недостатки. Она способствует социальной справедливости и стабильности, но может быть менее гибкой и менее конкурентоспособной по сравнению с другими моделями развития.</a:t>
            </a:r>
          </a:p>
          <a:p>
            <a:pPr marL="0" indent="0" algn="just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587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Шведская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1950-х Швеция была в среднем на 20% богаче стран ОЭСР. К началу 90-х она растеряла все свои преимущества. При росте населения Швеция умудрилась потерять за 40 лет полмиллиона рабочих мест. А реальная заработная плата </a:t>
            </a:r>
            <a:r>
              <a:rPr lang="ru-RU" dirty="0" err="1"/>
              <a:t>стагнировала</a:t>
            </a:r>
            <a:r>
              <a:rPr lang="ru-RU" dirty="0"/>
              <a:t> с 1973 по 1995 гг.</a:t>
            </a:r>
          </a:p>
        </p:txBody>
      </p:sp>
    </p:spTree>
    <p:extLst>
      <p:ext uri="{BB962C8B-B14F-4D97-AF65-F5344CB8AC3E}">
        <p14:creationId xmlns:p14="http://schemas.microsoft.com/office/powerpoint/2010/main" val="357826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На сегодняшний день уровень налоговой нагрузки в Скандинавии - один из самых высоких в мире. По данным KPMG на 2012г., именно государства этого региона входят в число стран с наиболее высокой предельной ставкой налогообложения, которая в Швеции составляет 56,6% от дохода самых богатых граждан, в Дании - 55,4%, в Финляндии - 49%, в Норвегии - 47,8% и в Исландии - 46,2%.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615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Тем не менее жители готовы делиться с государством. Граждане доверяют ему, ведь взамен они получают действительно качественную "</a:t>
            </a:r>
            <a:r>
              <a:rPr lang="ru-RU" dirty="0" err="1"/>
              <a:t>социалку</a:t>
            </a:r>
            <a:r>
              <a:rPr lang="ru-RU" dirty="0"/>
              <a:t>". Население скандинавских стран жертвует львиную часть своего дохода, поскольку полностью уверено, что эти средства не исчезнут таинственным образом в карманах чиновников. Граждане знают, что отданные деньги вернутся к ним: в виде школ, </a:t>
            </a:r>
            <a:r>
              <a:rPr lang="ru-RU" dirty="0" smtClean="0"/>
              <a:t>оборудованных </a:t>
            </a:r>
            <a:r>
              <a:rPr lang="ru-RU" dirty="0"/>
              <a:t>современной техникой, больниц, где своевременно делают сложные операции, и пособий, которые поддержат на плаву в непростых жизненных ситуациях.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9352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Еще одной специфической чертой шведской модели является то, что в экономической политике активно преследуются две цели: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b="1" dirty="0" smtClean="0"/>
              <a:t>максимальная </a:t>
            </a:r>
            <a:r>
              <a:rPr lang="ru-RU" b="1" dirty="0"/>
              <a:t>занятость и выравнивание доходов. </a:t>
            </a:r>
            <a:endParaRPr lang="ru-RU" b="1" dirty="0" smtClean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их решения государство вмешивается в рынок труда и содержит исключительно большой государственный сектор (при этом имеется в виду прежде всего сфера перераспределения, а не государственная собственность), занимающийся перераспределением доходов на указанные цели. Поэтому можно определить шведскую модель как сочетающую максимальную занятость (уровень официальной безработицы обычно составляет ниже 2%) и низкое расслоение по доходам (индекс Джини в Швеции составляет 0,25, т.е. является наиболее низким в развитых странах).</a:t>
            </a:r>
          </a:p>
        </p:txBody>
      </p:sp>
    </p:spTree>
    <p:extLst>
      <p:ext uri="{BB962C8B-B14F-4D97-AF65-F5344CB8AC3E}">
        <p14:creationId xmlns:p14="http://schemas.microsoft.com/office/powerpoint/2010/main" val="350507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Отличие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 самое главное, что выгодно отличает скандинавскую систему от многих других - </a:t>
            </a:r>
            <a:r>
              <a:rPr lang="ru-RU" b="1" dirty="0">
                <a:solidFill>
                  <a:srgbClr val="FF0000"/>
                </a:solidFill>
              </a:rPr>
              <a:t>беспрецедентные инвестиции государства и бизнеса в человеческий капитал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b="1" dirty="0" smtClean="0">
                <a:solidFill>
                  <a:srgbClr val="002060"/>
                </a:solidFill>
              </a:rPr>
              <a:t>Уверенность </a:t>
            </a:r>
            <a:r>
              <a:rPr lang="ru-RU" b="1" dirty="0">
                <a:solidFill>
                  <a:srgbClr val="002060"/>
                </a:solidFill>
              </a:rPr>
              <a:t>необеспеченных слоев населения в завтрашнем дне влияет на тип их поведения</a:t>
            </a:r>
            <a:r>
              <a:rPr lang="ru-RU" dirty="0"/>
              <a:t>. Мелкие и средние предприниматели, которые в сегодняшнее непростое время начинают играть все большую роль в экономике, готовы рисковать, модернизировать производство и предлагать свежие идеи. Скандинавские страны не распадаются на небольшое число успешных людей и огромную армию обездоленных.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919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Характеристика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Высокий уровень государственного сектора в структуре ВВП и перераспределение его значительной части через бюджет(50%)</a:t>
            </a:r>
          </a:p>
          <a:p>
            <a:r>
              <a:rPr lang="ru-RU" dirty="0" smtClean="0"/>
              <a:t>Самая высокая в мире зарплата(почасовая) и один и самых больших уровней налогообложения(в отдельные годы доходило до 70%)</a:t>
            </a:r>
          </a:p>
          <a:p>
            <a:r>
              <a:rPr lang="ru-RU" dirty="0" smtClean="0"/>
              <a:t>Большой социальный пакет, включающий бесплатное образование и медицинское обслуживание, высокое пособие по безработице, большой декретный отпуск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8734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Минусы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dirty="0"/>
              <a:t>Свои минусы есть и в скандинавской модели экономики. Высокие налоги, которые вынуждены платить жители региона, заставляют многих покидать родину и переезжать в страны с более щадящей фискальной системой. Множество молодых талантливых предпринимателей из Швеции осели в Лондоне. Основатели </a:t>
            </a:r>
            <a:r>
              <a:rPr lang="ru-RU" dirty="0" err="1"/>
              <a:t>Skype</a:t>
            </a:r>
            <a:r>
              <a:rPr lang="ru-RU" dirty="0"/>
              <a:t> швед </a:t>
            </a:r>
            <a:r>
              <a:rPr lang="ru-RU" dirty="0" err="1"/>
              <a:t>Никлас</a:t>
            </a:r>
            <a:r>
              <a:rPr lang="ru-RU" dirty="0"/>
              <a:t> </a:t>
            </a:r>
            <a:r>
              <a:rPr lang="ru-RU" dirty="0" err="1"/>
              <a:t>Зеннстрем</a:t>
            </a:r>
            <a:r>
              <a:rPr lang="ru-RU" dirty="0"/>
              <a:t> и датчанин Янус </a:t>
            </a:r>
            <a:r>
              <a:rPr lang="ru-RU" dirty="0" err="1"/>
              <a:t>Фриис</a:t>
            </a:r>
            <a:r>
              <a:rPr lang="ru-RU" dirty="0"/>
              <a:t> в поисках либеральных условий ведения бизнеса остановили свой выбор сначала на Эстонии, а затем перебрались в Люксембург.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3028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   Социальное </a:t>
            </a:r>
            <a:r>
              <a:rPr lang="ru-RU" dirty="0"/>
              <a:t>государство в Скандинавии вынуждено модернизироваться и из-за резко возросшего наплыва мигрантов. Они все больше полагаются на систему пособий, при этом гораздо меньше коренного населения пополняют </a:t>
            </a:r>
            <a:r>
              <a:rPr lang="ru-RU" dirty="0" err="1"/>
              <a:t>госказну</a:t>
            </a:r>
            <a:r>
              <a:rPr lang="ru-RU" dirty="0"/>
              <a:t>, а то и вовсе избегают этого.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2844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3.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37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000" dirty="0" smtClean="0"/>
              <a:t>1.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782175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Американская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настоящее время США является самой сильной экономикой мира. Но сложно поверить, что буквально </a:t>
            </a:r>
            <a:r>
              <a:rPr lang="ru-RU" dirty="0" smtClean="0"/>
              <a:t>100 лет назад </a:t>
            </a:r>
            <a:r>
              <a:rPr lang="ru-RU" dirty="0"/>
              <a:t>эту страну никто не воспринимал всерьез, а экономика Америки уступала даже самым бедным государствам старого света.</a:t>
            </a:r>
          </a:p>
          <a:p>
            <a:r>
              <a:rPr lang="ru-RU" dirty="0"/>
              <a:t>Американская модель экономики – это просто достижение нации, а большой скачек в развитии экономических систем и моделей всего мира, в то же самое время модель экономики США считается </a:t>
            </a:r>
            <a:r>
              <a:rPr lang="ru-RU" b="1" dirty="0"/>
              <a:t>конституционно-классической</a:t>
            </a:r>
            <a:r>
              <a:rPr lang="ru-RU" dirty="0"/>
              <a:t>, а государство вмешивается в ее развитие только строго в рамках необходимых мер и механизмов.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773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3 важнейшие характеристики экономики США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 </a:t>
            </a:r>
            <a:r>
              <a:rPr lang="ru-RU" dirty="0"/>
              <a:t>последние </a:t>
            </a:r>
            <a:r>
              <a:rPr lang="ru-RU" b="1" dirty="0"/>
              <a:t>200</a:t>
            </a:r>
            <a:r>
              <a:rPr lang="ru-RU" dirty="0"/>
              <a:t> лет своего развития выделились тенденции в экономике США:</a:t>
            </a:r>
          </a:p>
          <a:p>
            <a:r>
              <a:rPr lang="ru-RU" dirty="0"/>
              <a:t>Рост ВВП как в целом, так и на душу населения;</a:t>
            </a:r>
          </a:p>
          <a:p>
            <a:r>
              <a:rPr lang="ru-RU" dirty="0"/>
              <a:t>Изменилась динамика структуры рабочей силы;</a:t>
            </a:r>
          </a:p>
          <a:p>
            <a:r>
              <a:rPr lang="ru-RU" dirty="0"/>
              <a:t>Возросло вмешательство государства в экономику;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385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sz="5100" dirty="0"/>
              <a:t>Среднегодовые темпы роста экономики США до </a:t>
            </a:r>
            <a:r>
              <a:rPr lang="ru-RU" sz="5100" b="1" dirty="0"/>
              <a:t>1930-</a:t>
            </a:r>
            <a:r>
              <a:rPr lang="ru-RU" sz="5100" dirty="0"/>
              <a:t>ых годов составили </a:t>
            </a:r>
            <a:r>
              <a:rPr lang="ru-RU" sz="5100" b="1" dirty="0"/>
              <a:t>3,5 %, после 1949 года-3,6 %, в 2000-2 % в 2010 год– 2,9 %, 2018 год – 4,5 %.</a:t>
            </a:r>
            <a:endParaRPr lang="ru-RU" sz="5100" dirty="0"/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pPr marL="0" indent="0" algn="just">
              <a:buNone/>
            </a:pPr>
            <a:r>
              <a:rPr lang="ru-RU" b="1" dirty="0"/>
              <a:t>Отцы основатели и становление экономической модели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С точки зрения классической экономической теории в США действует традиционная рыночная экономика Старого Света, а точнее Англии, где основой рынка выступает психология и рыночное поведение. </a:t>
            </a:r>
          </a:p>
          <a:p>
            <a:pPr marL="0" indent="0" algn="just">
              <a:buNone/>
            </a:pPr>
            <a:r>
              <a:rPr lang="ru-RU" dirty="0"/>
              <a:t>В частности, </a:t>
            </a:r>
            <a:r>
              <a:rPr lang="ru-RU" b="1" dirty="0"/>
              <a:t>Ф. Энгельс</a:t>
            </a:r>
            <a:r>
              <a:rPr lang="ru-RU" dirty="0"/>
              <a:t> подчеркивал буржуазное происхождение США и делал вывод о буржуазном складе экономической модели.</a:t>
            </a:r>
          </a:p>
          <a:p>
            <a:pPr marL="0" indent="0" algn="just">
              <a:buNone/>
            </a:pPr>
            <a:r>
              <a:rPr lang="ru-RU" dirty="0"/>
              <a:t>Отцы экономики США </a:t>
            </a:r>
            <a:r>
              <a:rPr lang="ru-RU" b="1" dirty="0"/>
              <a:t>Т. </a:t>
            </a:r>
            <a:r>
              <a:rPr lang="ru-RU" b="1" dirty="0" err="1"/>
              <a:t>Джефферсон</a:t>
            </a:r>
            <a:r>
              <a:rPr lang="ru-RU" b="1" dirty="0"/>
              <a:t>, Б. Франклин и Дж. Адамс </a:t>
            </a:r>
            <a:r>
              <a:rPr lang="ru-RU" dirty="0"/>
              <a:t>желали в свою очередь достичь высокой степени свободы для каждого отдельно взятого гражданина страны с помощью действующих институтов и основанного на психологии человека и классической Английской экономической модели. </a:t>
            </a:r>
          </a:p>
          <a:p>
            <a:pPr marL="0" indent="0" algn="just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484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Увеличение вмешательства правительства в экономику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С </a:t>
            </a:r>
            <a:r>
              <a:rPr lang="ru-RU" dirty="0"/>
              <a:t>развитием государственных институтов и экономической системы в целом правительство США все больше вмешивалось в национальную экономику, это делалось следующим образом: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Высокий уровень правительственных закупок в частном секторе экономики путем покупки рабочей силы, материалов и оборудования, сюда входит национальная оборона, ЖКХ, содержание и ремонт мостов и дорог, городские услуги, полиция, система образования, пожарная охрана и т.д.;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Перераспределение доходов населения через систему </a:t>
            </a:r>
            <a:r>
              <a:rPr lang="ru-RU" dirty="0" err="1"/>
              <a:t>трансферных</a:t>
            </a:r>
            <a:r>
              <a:rPr lang="ru-RU" dirty="0"/>
              <a:t> платежей – сюда </a:t>
            </a:r>
            <a:r>
              <a:rPr lang="ru-RU" dirty="0" smtClean="0"/>
              <a:t>относятся </a:t>
            </a:r>
            <a:r>
              <a:rPr lang="ru-RU" dirty="0"/>
              <a:t>выплата пенсий и пособий, в настоящее время доля таких платежей составляет </a:t>
            </a:r>
            <a:r>
              <a:rPr lang="ru-RU" b="1" dirty="0"/>
              <a:t>20</a:t>
            </a:r>
            <a:r>
              <a:rPr lang="ru-RU" dirty="0"/>
              <a:t> </a:t>
            </a:r>
            <a:r>
              <a:rPr lang="ru-RU" b="1" dirty="0"/>
              <a:t>%</a:t>
            </a:r>
            <a:r>
              <a:rPr lang="ru-RU" dirty="0"/>
              <a:t> от суммы ВВП, хотя в </a:t>
            </a:r>
            <a:r>
              <a:rPr lang="ru-RU" b="1" dirty="0"/>
              <a:t>1929</a:t>
            </a:r>
            <a:r>
              <a:rPr lang="ru-RU" dirty="0"/>
              <a:t> году эта доля не превышала </a:t>
            </a:r>
            <a:r>
              <a:rPr lang="ru-RU" b="1" dirty="0"/>
              <a:t>1</a:t>
            </a:r>
            <a:r>
              <a:rPr lang="ru-RU" dirty="0"/>
              <a:t> %;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Антимонопольное регулирование рынка путем дробления монополий или увеличения конкуренции при помощи экономических инструментов;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Регулирование кредитно-денежной политики страны через фонд ФРС – ежегодно государственный долг США перед системой ФРС только увеличивается.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517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Ведущая мировая политическая демократия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Рыночная </a:t>
            </a:r>
            <a:r>
              <a:rPr lang="ru-RU" dirty="0"/>
              <a:t>система США позволила быстро разрастись среднему и малому бизнесу будучи свободной к экономической деятельности этих субъектов. Экономическая свобода, полученная частным сектором, позволила ускоренными темпами сформировать и развить рыночные институты и увеличить размер ВНД в несколько десятков раз за кратчайший срок.</a:t>
            </a:r>
          </a:p>
          <a:p>
            <a:r>
              <a:rPr lang="ru-RU" dirty="0"/>
              <a:t>Если в Западноевропейских странах этот же период занял около </a:t>
            </a:r>
            <a:r>
              <a:rPr lang="ru-RU" b="1" dirty="0"/>
              <a:t>800</a:t>
            </a:r>
            <a:r>
              <a:rPr lang="ru-RU" dirty="0"/>
              <a:t> </a:t>
            </a:r>
            <a:r>
              <a:rPr lang="ru-RU" b="1" dirty="0"/>
              <a:t>лет </a:t>
            </a:r>
            <a:r>
              <a:rPr lang="ru-RU" dirty="0"/>
              <a:t>непрерывного развития, то у США это промежуток был пройдет всего за </a:t>
            </a:r>
            <a:r>
              <a:rPr lang="ru-RU" b="1" dirty="0"/>
              <a:t>200</a:t>
            </a:r>
            <a:r>
              <a:rPr lang="ru-RU" dirty="0"/>
              <a:t> </a:t>
            </a:r>
            <a:r>
              <a:rPr lang="ru-RU" b="1" dirty="0"/>
              <a:t>лет.</a:t>
            </a:r>
            <a:endParaRPr lang="ru-RU" dirty="0"/>
          </a:p>
          <a:p>
            <a:r>
              <a:rPr lang="ru-RU" dirty="0"/>
              <a:t>Экономическая демократия является не просто целью, а верным способов и надежным инструментом для обеспечения должного уровня свободы и развития на рынке, которая позволила высвободить огромные ресурсы человеческого потенциала, творческой активности и производственного потенциала малого, среднего и крупного бизнеса.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0960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4.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4349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Конституция Республики Беларусь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Статья 1. </a:t>
            </a:r>
            <a:br>
              <a:rPr lang="ru-RU" dirty="0"/>
            </a:br>
            <a:r>
              <a:rPr lang="ru-RU" dirty="0"/>
              <a:t>Республика Беларусь – </a:t>
            </a:r>
            <a:r>
              <a:rPr lang="ru-RU" b="1" dirty="0">
                <a:solidFill>
                  <a:srgbClr val="C00000"/>
                </a:solidFill>
              </a:rPr>
              <a:t>унитарное демократическое социальное правовое государство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Республика Беларусь обладает верховенством и полнотой власти на своей территории, самостоятельно осуществляет внутреннюю и внешнюю политику.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Республика Беларусь защищает свою независимость и территориальную целостность, конституционный строй, обеспечивает законность и правопорядок. </a:t>
            </a:r>
          </a:p>
        </p:txBody>
      </p:sp>
    </p:spTree>
    <p:extLst>
      <p:ext uri="{BB962C8B-B14F-4D97-AF65-F5344CB8AC3E}">
        <p14:creationId xmlns:p14="http://schemas.microsoft.com/office/powerpoint/2010/main" val="1108368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Республика Беларусь - </a:t>
            </a:r>
            <a:r>
              <a:rPr lang="ru-RU" dirty="0" err="1"/>
              <a:t>экспортно</a:t>
            </a:r>
            <a:r>
              <a:rPr lang="ru-RU" dirty="0"/>
              <a:t> ориентированное государство с развитой промышленностью, сектором услуг и сельским хозяйством. Беларусь придерживается модели социально ориентированной рыночной экономики, которая доказала свою состоятельность и эффективность.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По предварительной оценке в целом за 2010-2022 годы ВВП страны увеличился в сопоставимых ценах на 15,6% при росте производительности труда за указанный период на 28,1%.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Валовой внутренний продукт на душу населения по паритету покупательной способности вырос с $15,4 тыс. в 2010 году до $22,5 тыс. в 2022 году (предварительные данные). </a:t>
            </a:r>
          </a:p>
        </p:txBody>
      </p:sp>
    </p:spTree>
    <p:extLst>
      <p:ext uri="{BB962C8B-B14F-4D97-AF65-F5344CB8AC3E}">
        <p14:creationId xmlns:p14="http://schemas.microsoft.com/office/powerpoint/2010/main" val="2569634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3" y="2011681"/>
            <a:ext cx="10889672" cy="5577839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ВВП, млн рублей (2011-2015 гг. - с учетом деноминации 2016 г.). </a:t>
            </a:r>
          </a:p>
        </p:txBody>
      </p:sp>
    </p:spTree>
    <p:extLst>
      <p:ext uri="{BB962C8B-B14F-4D97-AF65-F5344CB8AC3E}">
        <p14:creationId xmlns:p14="http://schemas.microsoft.com/office/powerpoint/2010/main" val="15922587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Объем внешней торговли товарами и услугами, млрд долларов США.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95" y="1924050"/>
            <a:ext cx="9534698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7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 системы</a:t>
            </a:r>
          </a:p>
        </p:txBody>
      </p:sp>
      <p:sp>
        <p:nvSpPr>
          <p:cNvPr id="34819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mtClean="0"/>
              <a:t>Абстрактная мысленная конструкция, с которой сопоставляются  изучаемые объекты по ряду критериев, фиксируются их сходства и различия, вычленяются системообразующие связи, структурные уровни</a:t>
            </a:r>
          </a:p>
        </p:txBody>
      </p:sp>
    </p:spTree>
    <p:extLst>
      <p:ext uri="{BB962C8B-B14F-4D97-AF65-F5344CB8AC3E}">
        <p14:creationId xmlns:p14="http://schemas.microsoft.com/office/powerpoint/2010/main" val="37087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Обеспечение стабильности в обществе и рост благосостояния граждан за счет модернизации экономики, наращивания социального капитала, создания комфортных условий для жизни, работы и самореализации человека – это главная цель страны, закрепленная в пятилетней программе на 2021-2025 годы.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8998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b="1" dirty="0"/>
              <a:t>Для достижения цели определены актуальные приоритеты развития, на реализацию которых сконцентрированы внутренние и внешние ресурсы и направлена работа каждого в построении будущего страны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>
                <a:solidFill>
                  <a:srgbClr val="C00000"/>
                </a:solidFill>
              </a:rPr>
              <a:t>Счастливая семья</a:t>
            </a:r>
            <a:r>
              <a:rPr lang="ru-RU" dirty="0"/>
              <a:t>. Это популяризация традиционных семейных ценностей. Семья с детьми должна стать в нашем обществе не просто социальной нормой, а идеалом семейных отношений.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>
                <a:solidFill>
                  <a:srgbClr val="C00000"/>
                </a:solidFill>
              </a:rPr>
              <a:t>Сильные регионы</a:t>
            </a:r>
            <a:r>
              <a:rPr lang="ru-RU" dirty="0"/>
              <a:t>. Это эффективная занятость, достойные доходы, высокая мобильность, комфорт и безопасность людей в любом месте Беларуси.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>
                <a:solidFill>
                  <a:srgbClr val="C00000"/>
                </a:solidFill>
              </a:rPr>
              <a:t>Интеллектуальная страна</a:t>
            </a:r>
            <a:r>
              <a:rPr lang="ru-RU" dirty="0"/>
              <a:t>. Это страна умных, образованных, творческих людей, способных совершать инновационные прорывы и двигаться вперед.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>
                <a:solidFill>
                  <a:srgbClr val="C00000"/>
                </a:solidFill>
              </a:rPr>
              <a:t>Государство-партнер. </a:t>
            </a:r>
            <a:r>
              <a:rPr lang="ru-RU" dirty="0"/>
              <a:t>Это выстраивание прозрачных, открытых, доверительных отношений государства, общества и бизнеса. </a:t>
            </a:r>
          </a:p>
        </p:txBody>
      </p:sp>
    </p:spTree>
    <p:extLst>
      <p:ext uri="{BB962C8B-B14F-4D97-AF65-F5344CB8AC3E}">
        <p14:creationId xmlns:p14="http://schemas.microsoft.com/office/powerpoint/2010/main" val="228395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/>
              <a:t>По характеру собственности и производственных отношений(Маркс К.)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  <a:defRPr/>
            </a:pPr>
            <a:r>
              <a:rPr lang="ru-RU" dirty="0" smtClean="0"/>
              <a:t>Пять способов производства</a:t>
            </a:r>
          </a:p>
          <a:p>
            <a:pPr>
              <a:defRPr/>
            </a:pPr>
            <a:r>
              <a:rPr lang="ru-RU" dirty="0" smtClean="0"/>
              <a:t>Первобытнообщинный</a:t>
            </a:r>
          </a:p>
          <a:p>
            <a:pPr>
              <a:defRPr/>
            </a:pPr>
            <a:r>
              <a:rPr lang="ru-RU" dirty="0" smtClean="0"/>
              <a:t>Рабовладельческий</a:t>
            </a:r>
          </a:p>
          <a:p>
            <a:pPr>
              <a:defRPr/>
            </a:pPr>
            <a:r>
              <a:rPr lang="ru-RU" dirty="0" smtClean="0"/>
              <a:t>Феодальный</a:t>
            </a:r>
          </a:p>
          <a:p>
            <a:pPr>
              <a:defRPr/>
            </a:pPr>
            <a:r>
              <a:rPr lang="ru-RU" dirty="0" smtClean="0"/>
              <a:t>Капиталистический</a:t>
            </a:r>
          </a:p>
          <a:p>
            <a:pPr>
              <a:defRPr/>
            </a:pPr>
            <a:r>
              <a:rPr lang="ru-RU" dirty="0" smtClean="0"/>
              <a:t>коммунистический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77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40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 способу координации экономической деятельности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075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/>
              <a:t>Два способа координации экономической деятельности в экономических системах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2133601"/>
            <a:ext cx="8229600" cy="3992563"/>
          </a:xfrm>
        </p:spPr>
        <p:txBody>
          <a:bodyPr/>
          <a:lstStyle/>
          <a:p>
            <a:pPr marL="609600" indent="-609600"/>
            <a:endParaRPr lang="ru-RU" sz="2400"/>
          </a:p>
          <a:p>
            <a:pPr marL="609600" indent="-609600">
              <a:buFontTx/>
              <a:buAutoNum type="arabicPeriod"/>
            </a:pPr>
            <a:r>
              <a:rPr lang="ru-RU" sz="2400"/>
              <a:t> </a:t>
            </a:r>
            <a:r>
              <a:rPr lang="ru-RU" b="1" i="1"/>
              <a:t>рынок (</a:t>
            </a:r>
            <a:r>
              <a:rPr lang="ru-RU" sz="2400" b="1" i="1"/>
              <a:t>Рыночная координация имеет место тогда, когда покупатели и продавцы обмениваются друг с другом товарами(</a:t>
            </a:r>
            <a:r>
              <a:rPr lang="ru-RU" sz="2400" i="1"/>
              <a:t>продуктами, ценными бумагами, трудом и т. д.</a:t>
            </a:r>
            <a:r>
              <a:rPr lang="ru-RU" sz="2400" b="1" i="1"/>
              <a:t>) на основе колебания цены).</a:t>
            </a:r>
            <a:r>
              <a:rPr lang="ru-RU" sz="2400"/>
              <a:t> </a:t>
            </a:r>
            <a:endParaRPr lang="ru-RU" b="1" i="1"/>
          </a:p>
          <a:p>
            <a:pPr marL="609600" indent="-609600">
              <a:buFontTx/>
              <a:buAutoNum type="arabicPeriod"/>
            </a:pPr>
            <a:r>
              <a:rPr lang="ru-RU" b="1" i="1"/>
              <a:t> иерархия ( -</a:t>
            </a:r>
            <a:r>
              <a:rPr lang="ru-RU" sz="2400" b="1" i="1"/>
              <a:t>это способ достижения координации, в котором индивидуальные действия подчинены инструкциям центральной власти).</a:t>
            </a:r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021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/>
              <a:t>Типы экономических систем</a:t>
            </a:r>
            <a:br>
              <a:rPr lang="ru-RU" sz="2800"/>
            </a:br>
            <a:r>
              <a:rPr lang="ru-RU" sz="2800"/>
              <a:t>(критерий – координация экономической деятельности)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Чистый капитализм (рынок совершенной конкуренции);</a:t>
            </a:r>
          </a:p>
          <a:p>
            <a:r>
              <a:rPr lang="ru-RU"/>
              <a:t>Административно-командная экономика;</a:t>
            </a:r>
          </a:p>
          <a:p>
            <a:r>
              <a:rPr lang="ru-RU"/>
              <a:t>Смешанная экономика;</a:t>
            </a:r>
          </a:p>
          <a:p>
            <a:r>
              <a:rPr lang="ru-RU"/>
              <a:t>Традиционная экономика.</a:t>
            </a:r>
          </a:p>
        </p:txBody>
      </p:sp>
    </p:spTree>
    <p:extLst>
      <p:ext uri="{BB962C8B-B14F-4D97-AF65-F5344CB8AC3E}">
        <p14:creationId xmlns:p14="http://schemas.microsoft.com/office/powerpoint/2010/main" val="421476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Определение рынка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ru-RU" b="1" i="1"/>
              <a:t>Рынок</a:t>
            </a:r>
            <a:r>
              <a:rPr lang="ru-RU"/>
              <a:t> представляет собой либо место, либо сферу, где покупатели и продавцы находятся в контакте, в результате которого устанавливается цена на товар. </a:t>
            </a:r>
          </a:p>
        </p:txBody>
      </p:sp>
    </p:spTree>
    <p:extLst>
      <p:ext uri="{BB962C8B-B14F-4D97-AF65-F5344CB8AC3E}">
        <p14:creationId xmlns:p14="http://schemas.microsoft.com/office/powerpoint/2010/main" val="26179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1313</Words>
  <Application>Microsoft Office PowerPoint</Application>
  <PresentationFormat>Широкоэкранный</PresentationFormat>
  <Paragraphs>119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Тема Office</vt:lpstr>
      <vt:lpstr>Тема 2. Модели социально-экономических систем и роль государства в их формировании </vt:lpstr>
      <vt:lpstr>Вопросы</vt:lpstr>
      <vt:lpstr>Презентация PowerPoint</vt:lpstr>
      <vt:lpstr>Тип системы</vt:lpstr>
      <vt:lpstr>По характеру собственности и производственных отношений(Маркс К.)</vt:lpstr>
      <vt:lpstr>     По способу координации экономической деятельности</vt:lpstr>
      <vt:lpstr>Два способа координации экономической деятельности в экономических системах</vt:lpstr>
      <vt:lpstr>Типы экономических систем (критерий – координация экономической деятельности)</vt:lpstr>
      <vt:lpstr>Определение рынка</vt:lpstr>
      <vt:lpstr>Субъекты рынка (рыночные агенты)</vt:lpstr>
      <vt:lpstr>Рыночная система</vt:lpstr>
      <vt:lpstr>Основы функционирования рыночной системы</vt:lpstr>
      <vt:lpstr>Административно-командная экономика (черты) </vt:lpstr>
      <vt:lpstr>Смешанная экономика</vt:lpstr>
      <vt:lpstr>Презентация PowerPoint</vt:lpstr>
      <vt:lpstr>Презентация PowerPoint</vt:lpstr>
      <vt:lpstr>Презентация PowerPoint</vt:lpstr>
      <vt:lpstr>Социально-экономическая модель</vt:lpstr>
      <vt:lpstr>Европейская модель </vt:lpstr>
      <vt:lpstr>Продолжение</vt:lpstr>
      <vt:lpstr>Шведская модель</vt:lpstr>
      <vt:lpstr>Презентация PowerPoint</vt:lpstr>
      <vt:lpstr>Презентация PowerPoint</vt:lpstr>
      <vt:lpstr>Еще одной специфической чертой шведской модели является то, что в экономической политике активно преследуются две цели: </vt:lpstr>
      <vt:lpstr>Отличие</vt:lpstr>
      <vt:lpstr>Характеристика</vt:lpstr>
      <vt:lpstr>Минусы </vt:lpstr>
      <vt:lpstr>Презентация PowerPoint</vt:lpstr>
      <vt:lpstr>Презентация PowerPoint</vt:lpstr>
      <vt:lpstr>Американская модель</vt:lpstr>
      <vt:lpstr>3 важнейшие характеристики экономики США </vt:lpstr>
      <vt:lpstr>История</vt:lpstr>
      <vt:lpstr>Увеличение вмешательства правительства в экономику </vt:lpstr>
      <vt:lpstr>Ведущая мировая политическая демократия </vt:lpstr>
      <vt:lpstr>Презентация PowerPoint</vt:lpstr>
      <vt:lpstr>Конституция Республики Беларусь</vt:lpstr>
      <vt:lpstr>Презентация PowerPoint</vt:lpstr>
      <vt:lpstr>ВВП, млн рублей (2011-2015 гг. - с учетом деноминации 2016 г.). </vt:lpstr>
      <vt:lpstr>Объем внешней торговли товарами и услугами, млрд долларов США. </vt:lpstr>
      <vt:lpstr>Презентация PowerPoint</vt:lpstr>
      <vt:lpstr>Для достижения цели определены актуальные приоритеты развития, на реализацию которых сконцентрированы внутренние и внешние ресурсы и направлена работа каждого в построении будущего страны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2. Модели социально-экономических систем и роль государства в их формировании </dc:title>
  <dc:creator>User</dc:creator>
  <cp:lastModifiedBy>User</cp:lastModifiedBy>
  <cp:revision>27</cp:revision>
  <dcterms:created xsi:type="dcterms:W3CDTF">2024-02-28T10:07:46Z</dcterms:created>
  <dcterms:modified xsi:type="dcterms:W3CDTF">2024-02-28T11:42:56Z</dcterms:modified>
</cp:coreProperties>
</file>