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95" r:id="rId26"/>
    <p:sldId id="302" r:id="rId27"/>
    <p:sldId id="303" r:id="rId28"/>
    <p:sldId id="310" r:id="rId29"/>
    <p:sldId id="311" r:id="rId30"/>
    <p:sldId id="281" r:id="rId31"/>
    <p:sldId id="282" r:id="rId32"/>
    <p:sldId id="305" r:id="rId33"/>
    <p:sldId id="313" r:id="rId34"/>
    <p:sldId id="314" r:id="rId35"/>
    <p:sldId id="312" r:id="rId3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E2CD40-5DAF-A6DB-15A8-773B0CD01F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6C2883B-9E7B-8F52-8309-AE45E43A2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18776E-C26A-5160-0A45-0AD2F8FB8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5011-C7BD-4F39-9D87-3A7F9B158665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A6191A-EC78-C766-33B6-F7B1D442D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279CCD-968A-2442-834D-4314362F8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EB9B-D694-4695-AC8F-F722B432F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6729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6D85A7-7521-47CF-11C3-EA7AAE38B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83A6471-44CE-70E2-F4A4-D3CDA975A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19997B-BC88-F5E3-AD3D-5CB3833F3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5011-C7BD-4F39-9D87-3A7F9B158665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25C2A7-10B8-353C-63E3-43483C312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85EE7D-D355-9B56-4078-043A65CAB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EB9B-D694-4695-AC8F-F722B432F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3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BB2C549-39C3-B214-9024-AEBAACEB62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1D24354-B287-0FB8-C4FF-E64530E9D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69138C-47DE-D323-6EC4-6167D0862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5011-C7BD-4F39-9D87-3A7F9B158665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9424D7-0A02-09B1-5E23-5D3C73CE1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CF4CFB-5A84-22DD-BDCD-3E5004DC7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EB9B-D694-4695-AC8F-F722B432F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034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56598C-0C29-358A-4B34-9DFCE702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1538A8-9809-6968-BAE3-2C5A2C50A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6D3A39-A2BE-1642-092C-34687863D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5011-C7BD-4F39-9D87-3A7F9B158665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55C316-7D5F-57C8-B405-24A8929DB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22C600-3347-3232-3C44-D1EA3C3B6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EB9B-D694-4695-AC8F-F722B432F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58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7853A-69F2-DFC6-14AD-00678030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E2BA17-B04E-4AD6-8788-6E3A32F63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FE0D99-F646-2BDB-1C94-1FE6ED245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5011-C7BD-4F39-9D87-3A7F9B158665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E300AE-D91C-6250-E54A-DF039F293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FADD12-9143-CD32-3ECA-A99C2155E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EB9B-D694-4695-AC8F-F722B432F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417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8F004E-B150-8634-4073-5319922BA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64A955-B681-90DB-0BF1-0504E8FB90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4022AAF-7893-2029-DE3B-BBB5A5330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F12AA1-BE45-665F-5324-B73616466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5011-C7BD-4F39-9D87-3A7F9B158665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3FA0C26-8DD0-1483-D68F-3D6CE5B1A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89B9D2-60E8-9025-5E59-C781989B4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EB9B-D694-4695-AC8F-F722B432F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542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8332DA-5568-7AC8-783B-62CB61E5E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2919A3-D52F-6257-D82E-C85E53828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2CAA42D-5C07-E18C-13EF-2D4DA24C5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F8AADF0-670C-31A9-6EEC-82798DC67E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B5932FA-553B-1A1A-FDFE-339E863EE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22FA642-4DA3-3318-CFA1-84E4EC108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5011-C7BD-4F39-9D87-3A7F9B158665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25C0144-382F-2899-0534-B2EE860F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5608F4B-AA48-8D8F-31EF-0E2EE5499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EB9B-D694-4695-AC8F-F722B432F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7369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88911F-0D20-4966-7AB7-C4C3EEDF1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8D72CF7-9FA8-2083-AD9E-7DD012096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5011-C7BD-4F39-9D87-3A7F9B158665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B3B3835-2BC3-04A1-B1BC-B69429493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74DD20A-83ED-E431-8D3E-953522700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EB9B-D694-4695-AC8F-F722B432F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612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8DAB479-ACC9-1C45-2C86-7BA3648C0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5011-C7BD-4F39-9D87-3A7F9B158665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3C8C74D-08B6-4871-7DE5-AFB5B23A2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B16D8E1-8C38-A8A8-9BEE-49607EDEF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EB9B-D694-4695-AC8F-F722B432F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8310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904BFD-9D4D-3AC0-A633-92C17A9C8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D0F18E-A816-F719-1C57-610A8E17E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2B194E2-FFEC-5D65-826F-20E171DCA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3A9EC6-EB4B-C49E-827C-E7616E5EC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5011-C7BD-4F39-9D87-3A7F9B158665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52C7B80-7BB6-4F4F-C150-F3F52967B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0E69F49-8AF9-D8F6-8D8B-3381ECA1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EB9B-D694-4695-AC8F-F722B432F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75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53E22D-CB7E-B660-4B9D-8D049CC67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EC27902-7C3F-9190-80EF-AE4F1C2AD6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FE248C0-4B19-9E13-C96C-BFE547C4E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6A70E92-191C-0E4E-A40A-D0D7D274A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5011-C7BD-4F39-9D87-3A7F9B158665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F4E803-2ED2-6D74-1AF5-213DD8930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C8EE65-A3EC-90C5-D512-D5C1FE5A5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EB9B-D694-4695-AC8F-F722B432F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535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88EE57-4221-5F00-3741-20942A048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BEF6CF-5406-5DA3-93E4-8CDF2D6F9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B3DC4D-A9D9-9305-CD86-38F9FCB3F5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75011-C7BD-4F39-9D87-3A7F9B158665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7EE414-BC03-D27A-5F48-6B4F49734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D05CBB-9367-C742-8989-872E44D3C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FEB9B-D694-4695-AC8F-F722B432F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2344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4254D5-237D-36D1-DFF0-751800ACBB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Политические системы и экономическое </a:t>
            </a:r>
            <a:r>
              <a:rPr lang="ru-RU" dirty="0" err="1"/>
              <a:t>развити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173555D-FB35-282F-54F7-78037EB692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Тема 2.3. </a:t>
            </a:r>
          </a:p>
        </p:txBody>
      </p:sp>
    </p:spTree>
    <p:extLst>
      <p:ext uri="{BB962C8B-B14F-4D97-AF65-F5344CB8AC3E}">
        <p14:creationId xmlns:p14="http://schemas.microsoft.com/office/powerpoint/2010/main" val="852903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6C0930-B0CE-BAED-3BBF-80E4E5BEF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Черты тоталитарного политического режима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32C2AC-B3EB-479B-D79A-2D968FA13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военная и полувоенная организация общества;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постоянный поиск внутренних и внешних «врагов», периодическое создание экстремальных ситуаций;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перманентная мобилизация масс на выполнение очередных «неотложных» задач;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требование беспрекословного подчинения вышестоящему руководству;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жесткая вертикаль власти.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8512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0D2A6-9712-CA33-4D92-BC8382E01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Авторитарный политический режим</a:t>
            </a:r>
            <a:b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51771C-3B9A-6D6B-9AAC-57BAF0FD2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Авторитаризм (от лат.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Ауторитас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– власть, влияние) – политический режим, характеризующийся сосредоточением всей полноты власти у одного лица (монарха, диктатора) или правящей группы.</a:t>
            </a: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Основные признаки авторитарного государства: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Диктатура одного или группы лиц в государства;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Недопущение политической оппозиции;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Жесткий контроль всей сферы политики;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Опора на силу и принуждение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Ограничение прав и свобод граждан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459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F8043DE2-2AF4-A4BC-3F61-28AC15C31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791" y="402578"/>
            <a:ext cx="24460278" cy="4170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Демократический политический режим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Демократия – власть народа, или народовластие. Это такая форма государства,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его политический режим, при котором народ или его большинство является (считается)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носителем государственной власти.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ru-RU" altLang="ru-RU" sz="13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  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8C368CE-314F-72D2-6139-18980F111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1063"/>
            <a:ext cx="12192000" cy="4804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275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941FED-B536-4709-D9EA-84A39A3C6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027"/>
            <a:ext cx="10515600" cy="1531662"/>
          </a:xfrm>
        </p:spPr>
        <p:txBody>
          <a:bodyPr>
            <a:normAutofit fontScale="90000"/>
          </a:bodyPr>
          <a:lstStyle/>
          <a:p>
            <a:pPr algn="ctr"/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 основных способа реализации демократии:</a:t>
            </a:r>
            <a:b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93B4F3-B809-F4A3-DCFC-AB7B2CC08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прямая – весь народ непосредственно принимает решения и следит за их исполнением.</a:t>
            </a:r>
          </a:p>
          <a:p>
            <a:pPr algn="just">
              <a:buFont typeface="+mj-lt"/>
              <a:buAutoNum type="arabicPeriod"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плебисцитарная – народ принимает решение лишь в определенных случаях, например во время референдума по какому-то вопросу</a:t>
            </a:r>
          </a:p>
          <a:p>
            <a:pPr algn="just">
              <a:buFont typeface="+mj-lt"/>
              <a:buAutoNum type="arabicPeriod"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представительная – народ избирает своих представителей, а они от его имени управляют государством или каким-то органом власти.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1607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7A6E5C-15C2-8AC5-9A30-EFFCEA272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Конституция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5D5543-245A-904E-3728-CB0440546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Конституция – основной закон, имеющий высшую юридическую силу и устанавливающий основы политической правовой и экономической системы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0556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A3B1DC-CA59-6B34-84C3-5A8065832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Конституция Республики Беларусь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6A5C9-2542-F9F3-E565-66339D669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ru-RU" b="0" i="0" dirty="0">
                <a:solidFill>
                  <a:srgbClr val="222222"/>
                </a:solidFill>
                <a:effectLst/>
                <a:latin typeface="Montserrat" panose="020F0502020204030204" pitchFamily="2" charset="-52"/>
              </a:rPr>
              <a:t>Мы, народ Республики Беларусь (Беларуси),</a:t>
            </a:r>
            <a:r>
              <a:rPr lang="ru-RU" dirty="0"/>
              <a:t/>
            </a:r>
            <a:br>
              <a:rPr lang="ru-RU" dirty="0"/>
            </a:br>
            <a:r>
              <a:rPr lang="ru-RU" b="0" i="0" dirty="0">
                <a:solidFill>
                  <a:srgbClr val="222222"/>
                </a:solidFill>
                <a:effectLst/>
                <a:latin typeface="Montserrat" panose="020F0502020204030204" pitchFamily="2" charset="-52"/>
              </a:rPr>
              <a:t>исходя из ответственности за настоящее и будущее Беларуси,</a:t>
            </a:r>
            <a:r>
              <a:rPr lang="ru-RU" dirty="0"/>
              <a:t/>
            </a:r>
            <a:br>
              <a:rPr lang="ru-RU" dirty="0"/>
            </a:br>
            <a:r>
              <a:rPr lang="ru-RU" b="0" i="0" dirty="0">
                <a:solidFill>
                  <a:srgbClr val="222222"/>
                </a:solidFill>
                <a:effectLst/>
                <a:latin typeface="Montserrat" panose="020F0502020204030204" pitchFamily="2" charset="-52"/>
              </a:rPr>
              <a:t>сознавая себя полноправным субъектом мирового сообщества и подтверждая свою приверженность общечеловеческим ценностям,</a:t>
            </a:r>
            <a:r>
              <a:rPr lang="ru-RU" dirty="0"/>
              <a:t/>
            </a:r>
            <a:br>
              <a:rPr lang="ru-RU" dirty="0"/>
            </a:br>
            <a:r>
              <a:rPr lang="ru-RU" b="0" i="0" dirty="0">
                <a:solidFill>
                  <a:srgbClr val="222222"/>
                </a:solidFill>
                <a:effectLst/>
                <a:latin typeface="Montserrat" panose="020F0502020204030204" pitchFamily="2" charset="-52"/>
              </a:rPr>
              <a:t>основываясь на своем неотъемлемом праве на самоопределение, сохранение национальной самобытности и суверенитета,</a:t>
            </a:r>
            <a:r>
              <a:rPr lang="ru-RU" dirty="0"/>
              <a:t/>
            </a:r>
            <a:br>
              <a:rPr lang="ru-RU" dirty="0"/>
            </a:br>
            <a:r>
              <a:rPr lang="ru-RU" b="0" i="0" dirty="0">
                <a:solidFill>
                  <a:srgbClr val="222222"/>
                </a:solidFill>
                <a:effectLst/>
                <a:latin typeface="Montserrat" panose="020F0502020204030204" pitchFamily="2" charset="-52"/>
              </a:rPr>
              <a:t>опираясь на многовековую историю развития белорусской государственности, культурные и духовные традиции,</a:t>
            </a:r>
            <a:r>
              <a:rPr lang="ru-RU" dirty="0"/>
              <a:t/>
            </a:r>
            <a:br>
              <a:rPr lang="ru-RU" dirty="0"/>
            </a:br>
            <a:r>
              <a:rPr lang="ru-RU" b="0" i="0" dirty="0">
                <a:solidFill>
                  <a:srgbClr val="222222"/>
                </a:solidFill>
                <a:effectLst/>
                <a:latin typeface="Montserrat" panose="020F0502020204030204" pitchFamily="2" charset="-52"/>
              </a:rPr>
              <a:t>утверждая права и свободы человека и гражданина, устои правового государства и социально справедливого общества,</a:t>
            </a:r>
            <a:r>
              <a:rPr lang="ru-RU" dirty="0"/>
              <a:t/>
            </a:r>
            <a:br>
              <a:rPr lang="ru-RU" dirty="0"/>
            </a:br>
            <a:r>
              <a:rPr lang="ru-RU" b="0" i="0" dirty="0">
                <a:solidFill>
                  <a:srgbClr val="222222"/>
                </a:solidFill>
                <a:effectLst/>
                <a:latin typeface="Montserrat" panose="020F0502020204030204" pitchFamily="2" charset="-52"/>
              </a:rPr>
              <a:t>желая обеспечить мир и гражданское согласие, благополучие граждан, незыблемость народовластия, независимость и процветание Республики Беларусь,</a:t>
            </a:r>
            <a:r>
              <a:rPr lang="ru-RU" dirty="0"/>
              <a:t/>
            </a:r>
            <a:br>
              <a:rPr lang="ru-RU" dirty="0"/>
            </a:br>
            <a:r>
              <a:rPr lang="ru-RU" b="0" i="0" dirty="0">
                <a:solidFill>
                  <a:srgbClr val="222222"/>
                </a:solidFill>
                <a:effectLst/>
                <a:latin typeface="Montserrat" panose="020F0502020204030204" pitchFamily="2" charset="-52"/>
              </a:rPr>
              <a:t>принимаем настоящую Конституцию – Основной Закон Республики Беларусь. </a:t>
            </a:r>
          </a:p>
        </p:txBody>
      </p:sp>
    </p:spTree>
    <p:extLst>
      <p:ext uri="{BB962C8B-B14F-4D97-AF65-F5344CB8AC3E}">
        <p14:creationId xmlns:p14="http://schemas.microsoft.com/office/powerpoint/2010/main" val="1308190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327667-ECE3-49AF-7B8D-C7C529498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Политический режим в Беларуси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9F1D47-8224-A7D7-3A09-EED1DFAD1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22222"/>
                </a:solidFill>
                <a:effectLst/>
                <a:latin typeface="Montserrat" panose="00000500000000000000" pitchFamily="2" charset="-52"/>
              </a:rPr>
              <a:t>Республика Беларусь – унитарное демократическое социальное правовое государство. (статья 1.)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1882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75A4325-9050-2CC2-B8A6-8428A9BE01D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8000" dirty="0"/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1087043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76236B-5F6E-0AEA-D332-E0C6B1B62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0" i="0" dirty="0">
                <a:solidFill>
                  <a:srgbClr val="333333"/>
                </a:solidFill>
                <a:effectLst/>
                <a:latin typeface="Merriweather" panose="00000500000000000000" pitchFamily="2" charset="-52"/>
              </a:rPr>
              <a:t>Взаимодействие </a:t>
            </a:r>
            <a:br>
              <a:rPr lang="ru-RU" b="0" i="0" dirty="0">
                <a:solidFill>
                  <a:srgbClr val="333333"/>
                </a:solidFill>
                <a:effectLst/>
                <a:latin typeface="Merriweather" panose="00000500000000000000" pitchFamily="2" charset="-52"/>
              </a:rPr>
            </a:br>
            <a:r>
              <a:rPr lang="ru-RU" b="1" i="0" dirty="0">
                <a:solidFill>
                  <a:srgbClr val="C00000"/>
                </a:solidFill>
                <a:effectLst/>
                <a:latin typeface="Merriweather" panose="00000500000000000000" pitchFamily="2" charset="-52"/>
              </a:rPr>
              <a:t>политики</a:t>
            </a:r>
            <a:r>
              <a:rPr lang="ru-RU" b="0" i="0" dirty="0">
                <a:solidFill>
                  <a:srgbClr val="C00000"/>
                </a:solidFill>
                <a:effectLst/>
                <a:latin typeface="Merriweather" panose="00000500000000000000" pitchFamily="2" charset="-52"/>
              </a:rPr>
              <a:t> и </a:t>
            </a:r>
            <a:r>
              <a:rPr lang="ru-RU" b="1" i="0" dirty="0">
                <a:solidFill>
                  <a:srgbClr val="C00000"/>
                </a:solidFill>
                <a:effectLst/>
                <a:latin typeface="Merriweather" panose="00000500000000000000" pitchFamily="2" charset="-52"/>
              </a:rPr>
              <a:t>экономики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7486F3-9CA0-94CF-C77A-B24EC9228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Merriweather" panose="00000500000000000000" pitchFamily="2" charset="-52"/>
              </a:rPr>
              <a:t> играет решающую роль в развитии любого общества. </a:t>
            </a:r>
          </a:p>
          <a:p>
            <a:r>
              <a:rPr lang="ru-RU" b="0" i="0" dirty="0">
                <a:solidFill>
                  <a:srgbClr val="333333"/>
                </a:solidFill>
                <a:effectLst/>
                <a:latin typeface="Merriweather" panose="00000500000000000000" pitchFamily="2" charset="-52"/>
              </a:rPr>
              <a:t>Вместе с увеличивающимися масштабами экономической сферы, усложнением и углублением экономических отношений в обществе возрастает и воздействие </a:t>
            </a:r>
            <a:r>
              <a:rPr lang="ru-RU" b="1" i="0" dirty="0">
                <a:solidFill>
                  <a:srgbClr val="333333"/>
                </a:solidFill>
                <a:effectLst/>
                <a:latin typeface="Merriweather" panose="00000500000000000000" pitchFamily="2" charset="-52"/>
              </a:rPr>
              <a:t>политики</a:t>
            </a:r>
            <a:r>
              <a:rPr lang="ru-RU" b="0" i="0" dirty="0">
                <a:solidFill>
                  <a:srgbClr val="333333"/>
                </a:solidFill>
                <a:effectLst/>
                <a:latin typeface="Merriweather" panose="00000500000000000000" pitchFamily="2" charset="-52"/>
              </a:rPr>
              <a:t> на экономическую жизнь общества. </a:t>
            </a:r>
          </a:p>
          <a:p>
            <a:r>
              <a:rPr lang="ru-RU" b="0" i="0" dirty="0">
                <a:solidFill>
                  <a:srgbClr val="333333"/>
                </a:solidFill>
                <a:effectLst/>
                <a:latin typeface="Merriweather" panose="00000500000000000000" pitchFamily="2" charset="-52"/>
              </a:rPr>
              <a:t>Особую остроту проблема взаимоотношения </a:t>
            </a:r>
            <a:r>
              <a:rPr lang="ru-RU" b="1" i="0" dirty="0">
                <a:solidFill>
                  <a:srgbClr val="333333"/>
                </a:solidFill>
                <a:effectLst/>
                <a:latin typeface="Merriweather" panose="00000500000000000000" pitchFamily="2" charset="-52"/>
              </a:rPr>
              <a:t>политики</a:t>
            </a:r>
            <a:r>
              <a:rPr lang="ru-RU" b="0" i="0" dirty="0">
                <a:solidFill>
                  <a:srgbClr val="333333"/>
                </a:solidFill>
                <a:effectLst/>
                <a:latin typeface="Merriweather" panose="00000500000000000000" pitchFamily="2" charset="-52"/>
              </a:rPr>
              <a:t> и </a:t>
            </a:r>
            <a:r>
              <a:rPr lang="ru-RU" b="1" i="0" dirty="0">
                <a:solidFill>
                  <a:srgbClr val="333333"/>
                </a:solidFill>
                <a:effectLst/>
                <a:latin typeface="Merriweather" panose="00000500000000000000" pitchFamily="2" charset="-52"/>
              </a:rPr>
              <a:t>экономики</a:t>
            </a:r>
            <a:r>
              <a:rPr lang="ru-RU" b="0" i="0" dirty="0">
                <a:solidFill>
                  <a:srgbClr val="333333"/>
                </a:solidFill>
                <a:effectLst/>
                <a:latin typeface="Merriweather" panose="00000500000000000000" pitchFamily="2" charset="-52"/>
              </a:rPr>
              <a:t> приобретает в периоды глубокой ломки общественны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7546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744952-1A1B-F23E-F500-885CE2B6A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Политика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1D52107-CA4C-38CE-083C-9640AB2155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ru-RU" dirty="0"/>
              <a:t>определение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2FE26A-EE65-86B3-C2A6-90AC7397D4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ru-RU" sz="1600" b="1" i="0" dirty="0">
                <a:solidFill>
                  <a:srgbClr val="333333"/>
                </a:solidFill>
                <a:effectLst/>
                <a:latin typeface="Merriweather" panose="00000500000000000000" pitchFamily="2" charset="-52"/>
              </a:rPr>
              <a:t>Политика - деятельность государственных органов, политических партий, общественных движений, организаций и их лидеров в сфере отношений между большими социальными группами, нациями и государствами, направленная на мобилизацию их усилий с целью упрочения политической власти или завоевания ее специфическими методами.</a:t>
            </a:r>
            <a:r>
              <a:rPr lang="ru-RU" sz="1600" b="1" dirty="0"/>
              <a:t/>
            </a:r>
            <a:br>
              <a:rPr lang="ru-RU" sz="1600" b="1" dirty="0"/>
            </a:br>
            <a:endParaRPr lang="ru-RU" sz="1600" b="1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E553665-CD33-A3A4-E7AE-DD7D868A6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ru-RU" dirty="0"/>
              <a:t>предназначение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AB21CA6-C15C-EC0C-2CB5-BDC372F172A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ru-RU" sz="1800" b="0" i="0" dirty="0">
                <a:solidFill>
                  <a:srgbClr val="333333"/>
                </a:solidFill>
                <a:effectLst/>
                <a:latin typeface="Merriweather" panose="00000500000000000000" pitchFamily="2" charset="-52"/>
              </a:rPr>
              <a:t>Предназначение </a:t>
            </a:r>
            <a:r>
              <a:rPr lang="ru-RU" sz="1800" b="1" i="0" dirty="0">
                <a:solidFill>
                  <a:srgbClr val="333333"/>
                </a:solidFill>
                <a:effectLst/>
                <a:latin typeface="Merriweather" panose="00000500000000000000" pitchFamily="2" charset="-52"/>
              </a:rPr>
              <a:t>политики</a:t>
            </a:r>
            <a:r>
              <a:rPr lang="ru-RU" sz="1800" b="0" i="0" dirty="0">
                <a:solidFill>
                  <a:srgbClr val="333333"/>
                </a:solidFill>
                <a:effectLst/>
                <a:latin typeface="Merriweather" panose="00000500000000000000" pitchFamily="2" charset="-52"/>
              </a:rPr>
              <a:t> не только в том, чтобы быть инструментом реализации тех или иных социально-классовых интересов, но и выполнять функцию регулирования и установления порядка социальных процессов и отношений, условий материального общественного производства, совместного труда.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34951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F687E48-7A71-F522-6EBB-F2A78F006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Вопросы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13569CF-EEDA-49C3-673D-106480DA4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 Формы политических систем. Теократия, демократия, авторитаризм.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Взаимосвязь политических систем и экономического развития.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 Неполитические факторы экономического развития: ресурсы и технологии</a:t>
            </a:r>
          </a:p>
        </p:txBody>
      </p:sp>
    </p:spTree>
    <p:extLst>
      <p:ext uri="{BB962C8B-B14F-4D97-AF65-F5344CB8AC3E}">
        <p14:creationId xmlns:p14="http://schemas.microsoft.com/office/powerpoint/2010/main" val="2198649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607912-D3B4-F1F2-2466-9DD717AD9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Merriweather" panose="00000500000000000000" pitchFamily="2" charset="-52"/>
              </a:rPr>
              <a:t>Экономика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19FDE2-3825-B446-D9D1-7E05CC417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0" i="0" dirty="0">
                <a:solidFill>
                  <a:srgbClr val="333333"/>
                </a:solidFill>
                <a:effectLst/>
                <a:latin typeface="Merriweather" panose="00000500000000000000" pitchFamily="2" charset="-52"/>
              </a:rPr>
              <a:t>- исторически определенная совокупность общественно-производственных отношений. Определяющим элементом </a:t>
            </a:r>
            <a:r>
              <a:rPr lang="ru-RU" b="1" i="0" dirty="0">
                <a:solidFill>
                  <a:srgbClr val="333333"/>
                </a:solidFill>
                <a:effectLst/>
                <a:latin typeface="Merriweather" panose="00000500000000000000" pitchFamily="2" charset="-52"/>
              </a:rPr>
              <a:t>экономики</a:t>
            </a:r>
            <a:r>
              <a:rPr lang="ru-RU" b="0" i="0" dirty="0">
                <a:solidFill>
                  <a:srgbClr val="333333"/>
                </a:solidFill>
                <a:effectLst/>
                <a:latin typeface="Merriweather" panose="00000500000000000000" pitchFamily="2" charset="-52"/>
              </a:rPr>
              <a:t> являются отношения собственности на средства производства и зависящие от них положение и отношения людей в процессе производства, их взаимный обмен деятельностью, отношения распределения. </a:t>
            </a:r>
          </a:p>
          <a:p>
            <a:pPr algn="just"/>
            <a:r>
              <a:rPr lang="ru-RU" b="0" i="0" dirty="0">
                <a:solidFill>
                  <a:srgbClr val="333333"/>
                </a:solidFill>
                <a:effectLst/>
                <a:latin typeface="Merriweather" panose="00000500000000000000" pitchFamily="2" charset="-52"/>
              </a:rPr>
              <a:t>Под </a:t>
            </a:r>
            <a:r>
              <a:rPr lang="ru-RU" b="1" i="0" dirty="0">
                <a:solidFill>
                  <a:srgbClr val="333333"/>
                </a:solidFill>
                <a:effectLst/>
                <a:latin typeface="Merriweather" panose="00000500000000000000" pitchFamily="2" charset="-52"/>
              </a:rPr>
              <a:t>экономикой</a:t>
            </a:r>
            <a:r>
              <a:rPr lang="ru-RU" b="0" i="0" dirty="0">
                <a:solidFill>
                  <a:srgbClr val="333333"/>
                </a:solidFill>
                <a:effectLst/>
                <a:latin typeface="Merriweather" panose="00000500000000000000" pitchFamily="2" charset="-52"/>
              </a:rPr>
              <a:t> подразумевается также совокупность отраслей народного хозяйства.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5763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535B2A-D405-25D8-AB6D-57E150EE1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Государство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3C8437-769B-37B6-2022-585E4BF75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b="0" i="0" dirty="0">
                <a:solidFill>
                  <a:srgbClr val="333333"/>
                </a:solidFill>
                <a:effectLst/>
                <a:latin typeface="Merriweather" panose="00000500000000000000" pitchFamily="2" charset="-52"/>
              </a:rPr>
              <a:t>Главным институтом политической системы является государство, отличительной чертой которого является </a:t>
            </a:r>
            <a:r>
              <a:rPr lang="ru-RU" b="1" i="0" dirty="0">
                <a:solidFill>
                  <a:srgbClr val="C00000"/>
                </a:solidFill>
                <a:effectLst/>
                <a:latin typeface="Merriweather" panose="00000500000000000000" pitchFamily="2" charset="-52"/>
              </a:rPr>
              <a:t>суверенность</a:t>
            </a:r>
            <a:r>
              <a:rPr lang="ru-RU" b="0" i="0" dirty="0">
                <a:solidFill>
                  <a:srgbClr val="333333"/>
                </a:solidFill>
                <a:effectLst/>
                <a:latin typeface="Merriweather" panose="00000500000000000000" pitchFamily="2" charset="-52"/>
              </a:rPr>
              <a:t>. </a:t>
            </a:r>
          </a:p>
          <a:p>
            <a:pPr algn="just"/>
            <a:r>
              <a:rPr lang="ru-RU" b="0" i="0" dirty="0">
                <a:solidFill>
                  <a:srgbClr val="333333"/>
                </a:solidFill>
                <a:effectLst/>
                <a:latin typeface="Merriweather" panose="00000500000000000000" pitchFamily="2" charset="-52"/>
              </a:rPr>
              <a:t>Суверенность государства выражается в том, что ему принадлежит право: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b="0" i="0" dirty="0">
                <a:solidFill>
                  <a:srgbClr val="333333"/>
                </a:solidFill>
                <a:effectLst/>
                <a:latin typeface="Merriweather" panose="00000500000000000000" pitchFamily="2" charset="-52"/>
              </a:rPr>
              <a:t> официально представлять все общество в целом,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b="0" i="0" dirty="0">
                <a:solidFill>
                  <a:srgbClr val="333333"/>
                </a:solidFill>
                <a:effectLst/>
                <a:latin typeface="Merriweather" panose="00000500000000000000" pitchFamily="2" charset="-52"/>
              </a:rPr>
              <a:t> издавать законы и другие нормативные акты, обязательные к выполнению всеми членами общества,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b="0" i="0" dirty="0">
                <a:solidFill>
                  <a:srgbClr val="333333"/>
                </a:solidFill>
                <a:effectLst/>
                <a:latin typeface="Merriweather" panose="00000500000000000000" pitchFamily="2" charset="-52"/>
              </a:rPr>
              <a:t>и, наконец, осуществлять правосудие.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2429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975B8-A12A-E75D-D994-58E734236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0" dirty="0" err="1">
                <a:solidFill>
                  <a:srgbClr val="333333"/>
                </a:solidFill>
                <a:effectLst/>
                <a:latin typeface="Merriweather" panose="00000500000000000000" pitchFamily="2" charset="-52"/>
              </a:rPr>
              <a:t>Госуда́рство</a:t>
            </a:r>
            <a:r>
              <a:rPr lang="ru-RU" b="0" i="0" dirty="0">
                <a:solidFill>
                  <a:srgbClr val="333333"/>
                </a:solidFill>
                <a:effectLst/>
                <a:latin typeface="Merriweather" panose="00000500000000000000" pitchFamily="2" charset="-52"/>
              </a:rPr>
              <a:t> 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E62660-5C19-FFEA-2021-18DA21B94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0" i="0" dirty="0">
                <a:solidFill>
                  <a:srgbClr val="333333"/>
                </a:solidFill>
                <a:effectLst/>
                <a:latin typeface="Merriweather" panose="00000500000000000000" pitchFamily="2" charset="-52"/>
              </a:rPr>
              <a:t>— это особая политико-территориальная организация суверенной публичной власти населения, которая, с помощью специально созданного государственного аппарата, регулирует общественные отношения, с помощью специальных юридических средств.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11245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654388-BB07-3FB0-42F2-80677D99B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0" i="0" dirty="0">
                <a:solidFill>
                  <a:srgbClr val="333333"/>
                </a:solidFill>
                <a:effectLst/>
                <a:latin typeface="Merriweather" panose="00000500000000000000" pitchFamily="2" charset="-52"/>
              </a:rPr>
              <a:t>Взаимосвязь </a:t>
            </a:r>
            <a:r>
              <a:rPr lang="ru-RU" b="1" i="0" dirty="0">
                <a:solidFill>
                  <a:srgbClr val="333333"/>
                </a:solidFill>
                <a:effectLst/>
                <a:latin typeface="Merriweather" panose="00000500000000000000" pitchFamily="2" charset="-52"/>
              </a:rPr>
              <a:t>политики</a:t>
            </a:r>
            <a:r>
              <a:rPr lang="ru-RU" b="0" i="0" dirty="0">
                <a:solidFill>
                  <a:srgbClr val="333333"/>
                </a:solidFill>
                <a:effectLst/>
                <a:latin typeface="Merriweather" panose="00000500000000000000" pitchFamily="2" charset="-52"/>
              </a:rPr>
              <a:t> и </a:t>
            </a:r>
            <a:r>
              <a:rPr lang="ru-RU" b="1" i="0" dirty="0">
                <a:solidFill>
                  <a:srgbClr val="333333"/>
                </a:solidFill>
                <a:effectLst/>
                <a:latin typeface="Merriweather" panose="00000500000000000000" pitchFamily="2" charset="-52"/>
              </a:rPr>
              <a:t>экономики</a:t>
            </a:r>
            <a:r>
              <a:rPr lang="ru-RU" b="0" i="0" dirty="0">
                <a:solidFill>
                  <a:srgbClr val="333333"/>
                </a:solidFill>
                <a:effectLst/>
                <a:latin typeface="Merriweather" panose="00000500000000000000" pitchFamily="2" charset="-52"/>
              </a:rPr>
              <a:t> 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DAE1A2-89A7-D72F-61B1-77FD5686E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Merriweather" panose="00000500000000000000" pitchFamily="2" charset="-52"/>
              </a:rPr>
              <a:t>определяется и формируется </a:t>
            </a:r>
            <a:r>
              <a:rPr lang="ru-RU" b="0" i="0" dirty="0">
                <a:solidFill>
                  <a:srgbClr val="C00000"/>
                </a:solidFill>
                <a:effectLst/>
                <a:latin typeface="Merriweather" panose="00000500000000000000" pitchFamily="2" charset="-52"/>
              </a:rPr>
              <a:t>классовыми и вообще социальными интересами и </a:t>
            </a:r>
            <a:r>
              <a:rPr lang="ru-RU" b="0" i="0" dirty="0">
                <a:solidFill>
                  <a:srgbClr val="333333"/>
                </a:solidFill>
                <a:effectLst/>
                <a:latin typeface="Merriweather" panose="00000500000000000000" pitchFamily="2" charset="-52"/>
              </a:rPr>
              <a:t>взаимоотношениями людей. Сами политические проблемы, связанные с влиянием на государственную власть разных социальных слоев и групп, политических и общественных организаций и движений, партий, с конкуренцией между ними - все это, в конечном счете, </a:t>
            </a:r>
            <a:r>
              <a:rPr lang="ru-RU" b="1" i="0" dirty="0">
                <a:solidFill>
                  <a:srgbClr val="C00000"/>
                </a:solidFill>
                <a:effectLst/>
                <a:latin typeface="Merriweather" panose="00000500000000000000" pitchFamily="2" charset="-52"/>
              </a:rPr>
              <a:t>сводится к взаимоотношению экономических интересов.</a:t>
            </a:r>
            <a:r>
              <a:rPr lang="ru-RU" b="1" dirty="0">
                <a:solidFill>
                  <a:srgbClr val="C00000"/>
                </a:solidFill>
              </a:rPr>
              <a:t/>
            </a:r>
            <a:br>
              <a:rPr lang="ru-RU" b="1" dirty="0">
                <a:solidFill>
                  <a:srgbClr val="C00000"/>
                </a:solidFill>
              </a:rPr>
            </a:br>
            <a:r>
              <a:rPr lang="ru-RU" b="0" i="0" dirty="0">
                <a:solidFill>
                  <a:srgbClr val="333333"/>
                </a:solidFill>
                <a:effectLst/>
                <a:latin typeface="Merriweather" panose="00000500000000000000" pitchFamily="2" charset="-52"/>
              </a:rPr>
              <a:t>Понимание экономических взаимосвязей дает возможность изменить условия нашей жизни, добиваться ее улучшения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63000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4BF9030-CBDD-E5A6-7030-7DF44640295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8000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791428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3A8CE8CB-620E-B795-447A-A8D714F131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Экономика развития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B0A1D7CF-73CC-580B-CDBF-A416BE901F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ru-RU" altLang="ru-RU"/>
              <a:t>Предметом являются закономерности социально-экономического развития и инструменты его обеспечивающие в современных условиях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>
            <a:extLst>
              <a:ext uri="{FF2B5EF4-FFF2-40B4-BE49-F238E27FC236}">
                <a16:creationId xmlns:a16="http://schemas.microsoft.com/office/drawing/2014/main" id="{6BB7EE6F-87A1-459E-C7E6-07EB4D00E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Экономика развития</a:t>
            </a:r>
            <a:br>
              <a:rPr lang="ru-RU" altLang="ru-RU"/>
            </a:br>
            <a:r>
              <a:rPr lang="ru-RU" altLang="ru-RU" sz="2000"/>
              <a:t>по Й.Шумпетеру (1883-1950)</a:t>
            </a:r>
            <a:endParaRPr lang="ru-RU" altLang="ru-RU"/>
          </a:p>
        </p:txBody>
      </p:sp>
      <p:sp>
        <p:nvSpPr>
          <p:cNvPr id="17411" name="Содержимое 2">
            <a:extLst>
              <a:ext uri="{FF2B5EF4-FFF2-40B4-BE49-F238E27FC236}">
                <a16:creationId xmlns:a16="http://schemas.microsoft.com/office/drawing/2014/main" id="{2C3D5D0A-8A54-B05E-3C7D-E9D772DD03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ru-RU" altLang="ru-RU" sz="1400" b="1" i="1"/>
              <a:t>Экономический рост</a:t>
            </a:r>
            <a:r>
              <a:rPr lang="ru-RU" altLang="ru-RU" sz="1400"/>
              <a:t> — это увеличение производства и потребления одних и тех же товаров и услуг (в частности, почтовых карет) со временем. </a:t>
            </a:r>
            <a:r>
              <a:rPr lang="ru-RU" altLang="ru-RU" sz="2400" b="1" i="1"/>
              <a:t>Экономическое развитие</a:t>
            </a:r>
            <a:r>
              <a:rPr lang="ru-RU" altLang="ru-RU" sz="2400"/>
              <a:t> — это прежде всего появление чего-то нового, неизвестного ранее (например, железных дорог), или, иначе говоря, </a:t>
            </a:r>
            <a:r>
              <a:rPr lang="ru-RU" altLang="ru-RU" sz="2400" b="1" i="1"/>
              <a:t>инновация</a:t>
            </a:r>
            <a:r>
              <a:rPr lang="ru-RU" altLang="ru-RU" sz="2400"/>
              <a:t>. </a:t>
            </a:r>
          </a:p>
        </p:txBody>
      </p:sp>
      <p:pic>
        <p:nvPicPr>
          <p:cNvPr id="17412" name="Picture 2" descr="D:\Мои документы\Фото  и изображения\schumpeter.jpg">
            <a:extLst>
              <a:ext uri="{FF2B5EF4-FFF2-40B4-BE49-F238E27FC236}">
                <a16:creationId xmlns:a16="http://schemas.microsoft.com/office/drawing/2014/main" id="{FC1BE4D5-6D88-E4E8-C526-489186DA63B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00825" y="1628775"/>
            <a:ext cx="3455988" cy="3887788"/>
          </a:xfr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5">
            <a:extLst>
              <a:ext uri="{FF2B5EF4-FFF2-40B4-BE49-F238E27FC236}">
                <a16:creationId xmlns:a16="http://schemas.microsoft.com/office/drawing/2014/main" id="{1A77B732-3036-B67A-90E1-702425E1F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Экономика развития</a:t>
            </a:r>
          </a:p>
        </p:txBody>
      </p:sp>
      <p:sp>
        <p:nvSpPr>
          <p:cNvPr id="18435" name="Текст 6">
            <a:extLst>
              <a:ext uri="{FF2B5EF4-FFF2-40B4-BE49-F238E27FC236}">
                <a16:creationId xmlns:a16="http://schemas.microsoft.com/office/drawing/2014/main" id="{434FA6CC-4CE8-2A78-62AA-C9ADAFB5D7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"Теория экономического развития" Шумпетера</a:t>
            </a:r>
          </a:p>
        </p:txBody>
      </p:sp>
      <p:sp>
        <p:nvSpPr>
          <p:cNvPr id="18436" name="Содержимое 2">
            <a:extLst>
              <a:ext uri="{FF2B5EF4-FFF2-40B4-BE49-F238E27FC236}">
                <a16:creationId xmlns:a16="http://schemas.microsoft.com/office/drawing/2014/main" id="{3F80CA39-0B5A-B783-AF56-2024CFACCE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ru-RU" altLang="ru-RU" sz="1800"/>
              <a:t>В отличие от Вальраса, который исследовал условия статического равновесия, разрабатывает </a:t>
            </a:r>
            <a:r>
              <a:rPr lang="ru-RU" altLang="ru-RU" sz="1800" b="1"/>
              <a:t>теорию экономического развития</a:t>
            </a:r>
            <a:r>
              <a:rPr lang="ru-RU" altLang="ru-RU" sz="1800"/>
              <a:t>, ставя во главу угла те внутренние факторы, которые вызывают экономическое развитие системы. Само слово "развитие" - это уже новость для неоклассической теории, поскольку, как известно, она тяготела к рассмотрению статических задач.</a:t>
            </a:r>
          </a:p>
        </p:txBody>
      </p:sp>
      <p:sp>
        <p:nvSpPr>
          <p:cNvPr id="18437" name="Текст 7">
            <a:extLst>
              <a:ext uri="{FF2B5EF4-FFF2-40B4-BE49-F238E27FC236}">
                <a16:creationId xmlns:a16="http://schemas.microsoft.com/office/drawing/2014/main" id="{8F50B316-0854-9231-0F3E-959DE0AE0A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altLang="ru-RU" sz="1400"/>
              <a:t>Факторы, которые "взрывают" равновесие рыночной системы изнутри.</a:t>
            </a:r>
          </a:p>
        </p:txBody>
      </p:sp>
      <p:sp>
        <p:nvSpPr>
          <p:cNvPr id="18438" name="Содержимое 8">
            <a:extLst>
              <a:ext uri="{FF2B5EF4-FFF2-40B4-BE49-F238E27FC236}">
                <a16:creationId xmlns:a16="http://schemas.microsoft.com/office/drawing/2014/main" id="{09F5C108-9D22-EFA8-BB51-5CEF02A9CB5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just">
              <a:buFontTx/>
              <a:buNone/>
            </a:pPr>
            <a:r>
              <a:rPr lang="ru-RU" altLang="ru-RU" sz="1600"/>
              <a:t>Этими внутренними факторами становятся новые производственные комбинации, которые и определяют динамические изменения в экономике. Шумпетер выделяет несколько видов принципиально новых комбинаций факторов производства:</a:t>
            </a:r>
          </a:p>
          <a:p>
            <a:pPr algn="just"/>
            <a:r>
              <a:rPr lang="ru-RU" altLang="ru-RU" sz="1600" b="1"/>
              <a:t>создание нового продукта,</a:t>
            </a:r>
          </a:p>
          <a:p>
            <a:pPr algn="just"/>
            <a:r>
              <a:rPr lang="ru-RU" altLang="ru-RU" sz="1600" b="1"/>
              <a:t>использование новой технологии производства,</a:t>
            </a:r>
          </a:p>
          <a:p>
            <a:pPr algn="just"/>
            <a:r>
              <a:rPr lang="ru-RU" altLang="ru-RU" sz="1600" b="1"/>
              <a:t>использование новой организации производства,</a:t>
            </a:r>
          </a:p>
          <a:p>
            <a:pPr algn="just"/>
            <a:r>
              <a:rPr lang="ru-RU" altLang="ru-RU" sz="1600" b="1"/>
              <a:t>открытие новых рынков сбыта и источников сырья,</a:t>
            </a:r>
          </a:p>
          <a:p>
            <a:pPr algn="just"/>
            <a:r>
              <a:rPr lang="ru-RU" altLang="ru-RU" sz="1600" b="1"/>
              <a:t>подрыв монополии конкурентов.</a:t>
            </a:r>
          </a:p>
          <a:p>
            <a:endParaRPr lang="ru-RU" altLang="ru-RU" sz="1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&amp;Rcy;&amp;icy;&amp;scy;. 10. &amp;Ncy;&amp;ocy;&amp;vcy;&amp;ocy;&amp;vcy;&amp;vcy;&amp;iecy;&amp;dcy;&amp;iecy;&amp;ncy;&amp;icy;&amp;yacy; &amp;pcy;&amp;ocy; &amp;SHcy;&amp;ucy;&amp;mcy;&amp;pcy;&amp;iecy;&amp;tcy;&amp;iecy;&amp;rcy;&amp;ucy;">
            <a:extLst>
              <a:ext uri="{FF2B5EF4-FFF2-40B4-BE49-F238E27FC236}">
                <a16:creationId xmlns:a16="http://schemas.microsoft.com/office/drawing/2014/main" id="{5214A4B6-317E-E9E9-E5B0-2683A000E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2">
            <a:extLst>
              <a:ext uri="{FF2B5EF4-FFF2-40B4-BE49-F238E27FC236}">
                <a16:creationId xmlns:a16="http://schemas.microsoft.com/office/drawing/2014/main" id="{9A0B39F2-BF50-5467-EF86-6CF79965EB7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992313" y="908051"/>
            <a:ext cx="11593512" cy="5661025"/>
            <a:chOff x="1967" y="2256"/>
            <a:chExt cx="7574" cy="4461"/>
          </a:xfrm>
        </p:grpSpPr>
        <p:sp>
          <p:nvSpPr>
            <p:cNvPr id="20485" name="AutoShape 3">
              <a:extLst>
                <a:ext uri="{FF2B5EF4-FFF2-40B4-BE49-F238E27FC236}">
                  <a16:creationId xmlns:a16="http://schemas.microsoft.com/office/drawing/2014/main" id="{30FE9BDE-38EC-1181-B899-84885E07A92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67" y="2256"/>
              <a:ext cx="7574" cy="4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20486" name="Line 4">
              <a:extLst>
                <a:ext uri="{FF2B5EF4-FFF2-40B4-BE49-F238E27FC236}">
                  <a16:creationId xmlns:a16="http://schemas.microsoft.com/office/drawing/2014/main" id="{1F1543AC-5C31-3DBC-E981-6C6C7467DF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96" y="2395"/>
              <a:ext cx="1" cy="23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487" name="Line 5">
              <a:extLst>
                <a:ext uri="{FF2B5EF4-FFF2-40B4-BE49-F238E27FC236}">
                  <a16:creationId xmlns:a16="http://schemas.microsoft.com/office/drawing/2014/main" id="{43D951C8-1EC0-53DF-F354-06502FE43E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6" y="4764"/>
              <a:ext cx="233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488" name="Arc 6">
              <a:extLst>
                <a:ext uri="{FF2B5EF4-FFF2-40B4-BE49-F238E27FC236}">
                  <a16:creationId xmlns:a16="http://schemas.microsoft.com/office/drawing/2014/main" id="{9B442CE5-8399-BC34-B479-4A5EC502DA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6" y="2813"/>
              <a:ext cx="2057" cy="1951"/>
            </a:xfrm>
            <a:custGeom>
              <a:avLst/>
              <a:gdLst>
                <a:gd name="T0" fmla="*/ 0 w 21600"/>
                <a:gd name="T1" fmla="*/ 0 h 21600"/>
                <a:gd name="T2" fmla="*/ 196 w 21600"/>
                <a:gd name="T3" fmla="*/ 176 h 21600"/>
                <a:gd name="T4" fmla="*/ 0 w 21600"/>
                <a:gd name="T5" fmla="*/ 17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489" name="Text Box 7">
              <a:extLst>
                <a:ext uri="{FF2B5EF4-FFF2-40B4-BE49-F238E27FC236}">
                  <a16:creationId xmlns:a16="http://schemas.microsoft.com/office/drawing/2014/main" id="{F70498CC-6E3B-A199-AA9A-CB919146D7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2" y="2535"/>
              <a:ext cx="374" cy="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ru-RU" sz="1200"/>
                <a:t>A</a:t>
              </a:r>
              <a:endParaRPr lang="ru-RU" altLang="ru-RU" sz="1800"/>
            </a:p>
          </p:txBody>
        </p:sp>
        <p:sp>
          <p:nvSpPr>
            <p:cNvPr id="20490" name="Text Box 8">
              <a:extLst>
                <a:ext uri="{FF2B5EF4-FFF2-40B4-BE49-F238E27FC236}">
                  <a16:creationId xmlns:a16="http://schemas.microsoft.com/office/drawing/2014/main" id="{DFA5C837-E36E-8F30-8FA2-282AE27DEA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3" y="2535"/>
              <a:ext cx="371" cy="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ru-RU" sz="1200"/>
                <a:t>B</a:t>
              </a:r>
              <a:endParaRPr lang="ru-RU" altLang="ru-RU" sz="1800"/>
            </a:p>
          </p:txBody>
        </p:sp>
        <p:sp>
          <p:nvSpPr>
            <p:cNvPr id="20491" name="Text Box 9">
              <a:extLst>
                <a:ext uri="{FF2B5EF4-FFF2-40B4-BE49-F238E27FC236}">
                  <a16:creationId xmlns:a16="http://schemas.microsoft.com/office/drawing/2014/main" id="{2E154AE6-D300-AA89-BC9A-370E9C3C85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7" y="2674"/>
              <a:ext cx="467" cy="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ru-RU" sz="1200"/>
                <a:t>C</a:t>
              </a:r>
              <a:endParaRPr lang="ru-RU" altLang="ru-RU" sz="1800"/>
            </a:p>
          </p:txBody>
        </p:sp>
        <p:sp>
          <p:nvSpPr>
            <p:cNvPr id="20492" name="Text Box 10">
              <a:extLst>
                <a:ext uri="{FF2B5EF4-FFF2-40B4-BE49-F238E27FC236}">
                  <a16:creationId xmlns:a16="http://schemas.microsoft.com/office/drawing/2014/main" id="{6484A6F6-E7D4-4AF4-94AE-E15845FFF7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8" y="2953"/>
              <a:ext cx="374" cy="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ru-RU" sz="1200"/>
                <a:t>D</a:t>
              </a:r>
              <a:endParaRPr lang="ru-RU" altLang="ru-RU" sz="1800"/>
            </a:p>
          </p:txBody>
        </p:sp>
        <p:sp>
          <p:nvSpPr>
            <p:cNvPr id="20493" name="Text Box 11">
              <a:extLst>
                <a:ext uri="{FF2B5EF4-FFF2-40B4-BE49-F238E27FC236}">
                  <a16:creationId xmlns:a16="http://schemas.microsoft.com/office/drawing/2014/main" id="{7232724A-73BF-04EF-AEC8-B7D5FAF7A6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5" y="3371"/>
              <a:ext cx="374" cy="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ru-RU" sz="1200"/>
                <a:t>E</a:t>
              </a:r>
              <a:endParaRPr lang="ru-RU" altLang="ru-RU" sz="1800"/>
            </a:p>
          </p:txBody>
        </p:sp>
        <p:sp>
          <p:nvSpPr>
            <p:cNvPr id="20494" name="Text Box 12">
              <a:extLst>
                <a:ext uri="{FF2B5EF4-FFF2-40B4-BE49-F238E27FC236}">
                  <a16:creationId xmlns:a16="http://schemas.microsoft.com/office/drawing/2014/main" id="{1FA30591-E46B-5BBD-EE95-A885D29533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3" y="4486"/>
              <a:ext cx="374" cy="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ru-RU" sz="1200"/>
                <a:t>F</a:t>
              </a:r>
              <a:endParaRPr lang="ru-RU" altLang="ru-RU" sz="1800"/>
            </a:p>
          </p:txBody>
        </p:sp>
        <p:sp>
          <p:nvSpPr>
            <p:cNvPr id="20495" name="Text Box 13">
              <a:extLst>
                <a:ext uri="{FF2B5EF4-FFF2-40B4-BE49-F238E27FC236}">
                  <a16:creationId xmlns:a16="http://schemas.microsoft.com/office/drawing/2014/main" id="{EC195511-38EC-C651-545B-E549714373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2" y="2535"/>
              <a:ext cx="466" cy="2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ru-RU" altLang="ru-RU" sz="900">
                <a:latin typeface="Verdana" panose="020B0604030504040204" pitchFamily="34" charset="0"/>
              </a:endParaRPr>
            </a:p>
            <a:p>
              <a:pPr algn="l" eaLnBrk="1" hangingPunct="1"/>
              <a:endParaRPr lang="ru-RU" altLang="ru-RU" sz="900">
                <a:latin typeface="Verdana" panose="020B0604030504040204" pitchFamily="34" charset="0"/>
              </a:endParaRPr>
            </a:p>
            <a:p>
              <a:pPr algn="l" eaLnBrk="1" hangingPunct="1"/>
              <a:endParaRPr lang="ru-RU" altLang="ru-RU" sz="900">
                <a:latin typeface="Verdana" panose="020B0604030504040204" pitchFamily="34" charset="0"/>
              </a:endParaRPr>
            </a:p>
            <a:p>
              <a:pPr algn="l" eaLnBrk="1" hangingPunct="1"/>
              <a:endParaRPr lang="ru-RU" altLang="ru-RU" sz="900">
                <a:latin typeface="Verdana" panose="020B0604030504040204" pitchFamily="34" charset="0"/>
              </a:endParaRPr>
            </a:p>
            <a:p>
              <a:pPr algn="l" eaLnBrk="1" hangingPunct="1"/>
              <a:endParaRPr lang="ru-RU" altLang="ru-RU" sz="900">
                <a:latin typeface="Verdana" panose="020B0604030504040204" pitchFamily="34" charset="0"/>
              </a:endParaRPr>
            </a:p>
            <a:p>
              <a:pPr algn="l" eaLnBrk="1" hangingPunct="1"/>
              <a:endParaRPr lang="ru-RU" altLang="ru-RU" sz="900">
                <a:latin typeface="Verdana" panose="020B0604030504040204" pitchFamily="34" charset="0"/>
              </a:endParaRPr>
            </a:p>
            <a:p>
              <a:pPr algn="l" eaLnBrk="1" hangingPunct="1"/>
              <a:endParaRPr lang="ru-RU" altLang="ru-RU" sz="900">
                <a:latin typeface="Verdana" panose="020B0604030504040204" pitchFamily="34" charset="0"/>
              </a:endParaRPr>
            </a:p>
            <a:p>
              <a:pPr algn="l" eaLnBrk="1" hangingPunct="1"/>
              <a:r>
                <a:rPr lang="ru-RU" altLang="ru-RU" sz="900">
                  <a:latin typeface="Verdana" panose="020B0604030504040204" pitchFamily="34" charset="0"/>
                </a:rPr>
                <a:t>  </a:t>
              </a:r>
            </a:p>
            <a:p>
              <a:pPr algn="l" eaLnBrk="1" hangingPunct="1"/>
              <a:endParaRPr lang="ru-RU" altLang="ru-RU" sz="900">
                <a:latin typeface="Verdana" panose="020B0604030504040204" pitchFamily="34" charset="0"/>
              </a:endParaRPr>
            </a:p>
            <a:p>
              <a:pPr algn="l" eaLnBrk="1" hangingPunct="1"/>
              <a:r>
                <a:rPr lang="ru-RU" altLang="ru-RU" sz="900">
                  <a:latin typeface="Verdana" panose="020B0604030504040204" pitchFamily="34" charset="0"/>
                </a:rPr>
                <a:t>  </a:t>
              </a:r>
              <a:endParaRPr lang="ru-RU" altLang="ru-RU" sz="1800"/>
            </a:p>
          </p:txBody>
        </p:sp>
        <p:sp>
          <p:nvSpPr>
            <p:cNvPr id="20496" name="Line 14">
              <a:extLst>
                <a:ext uri="{FF2B5EF4-FFF2-40B4-BE49-F238E27FC236}">
                  <a16:creationId xmlns:a16="http://schemas.microsoft.com/office/drawing/2014/main" id="{6B036ECA-808D-3E20-2700-605CA9B17B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6" y="3092"/>
              <a:ext cx="9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497" name="Line 15">
              <a:extLst>
                <a:ext uri="{FF2B5EF4-FFF2-40B4-BE49-F238E27FC236}">
                  <a16:creationId xmlns:a16="http://schemas.microsoft.com/office/drawing/2014/main" id="{DD59813E-5DB9-EC97-DA22-241D1A4C42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6" y="3510"/>
              <a:ext cx="9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498" name="Line 16">
              <a:extLst>
                <a:ext uri="{FF2B5EF4-FFF2-40B4-BE49-F238E27FC236}">
                  <a16:creationId xmlns:a16="http://schemas.microsoft.com/office/drawing/2014/main" id="{180E83D1-12C1-6496-7365-4971BA4267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6" y="4347"/>
              <a:ext cx="9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499" name="Line 17">
              <a:extLst>
                <a:ext uri="{FF2B5EF4-FFF2-40B4-BE49-F238E27FC236}">
                  <a16:creationId xmlns:a16="http://schemas.microsoft.com/office/drawing/2014/main" id="{72178BD6-790B-E21A-12BC-4D6532D09D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6" y="3929"/>
              <a:ext cx="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500" name="Line 18">
              <a:extLst>
                <a:ext uri="{FF2B5EF4-FFF2-40B4-BE49-F238E27FC236}">
                  <a16:creationId xmlns:a16="http://schemas.microsoft.com/office/drawing/2014/main" id="{790F25B8-9DDC-F6CF-FA47-6FA3383B2D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0" y="4625"/>
              <a:ext cx="0" cy="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501" name="Line 19">
              <a:extLst>
                <a:ext uri="{FF2B5EF4-FFF2-40B4-BE49-F238E27FC236}">
                  <a16:creationId xmlns:a16="http://schemas.microsoft.com/office/drawing/2014/main" id="{8C2D81E3-8C4B-B4C8-87CA-50232233D7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4625"/>
              <a:ext cx="0" cy="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502" name="Line 20">
              <a:extLst>
                <a:ext uri="{FF2B5EF4-FFF2-40B4-BE49-F238E27FC236}">
                  <a16:creationId xmlns:a16="http://schemas.microsoft.com/office/drawing/2014/main" id="{92D9CFC1-3BD1-5AF2-9D6C-483EE86619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1" y="4625"/>
              <a:ext cx="0" cy="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503" name="Line 21">
              <a:extLst>
                <a:ext uri="{FF2B5EF4-FFF2-40B4-BE49-F238E27FC236}">
                  <a16:creationId xmlns:a16="http://schemas.microsoft.com/office/drawing/2014/main" id="{DD476A76-E342-C411-7CCA-23A65E5B8C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9" y="4625"/>
              <a:ext cx="0" cy="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504" name="Text Box 22">
              <a:extLst>
                <a:ext uri="{FF2B5EF4-FFF2-40B4-BE49-F238E27FC236}">
                  <a16:creationId xmlns:a16="http://schemas.microsoft.com/office/drawing/2014/main" id="{3D43D32A-C927-028D-933A-BC6C30F822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4" y="4743"/>
              <a:ext cx="2813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ru-RU" sz="1200"/>
                <a:t>0        1       2        3        4      5</a:t>
              </a:r>
              <a:endParaRPr lang="ru-RU" altLang="ru-RU" sz="1800"/>
            </a:p>
          </p:txBody>
        </p:sp>
        <p:sp>
          <p:nvSpPr>
            <p:cNvPr id="20505" name="Text Box 23">
              <a:extLst>
                <a:ext uri="{FF2B5EF4-FFF2-40B4-BE49-F238E27FC236}">
                  <a16:creationId xmlns:a16="http://schemas.microsoft.com/office/drawing/2014/main" id="{02564CB5-C30B-C0BB-B06F-EF20602FDD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1" y="5161"/>
              <a:ext cx="2533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ru-RU" sz="1600" b="1"/>
                <a:t>Масло ( тонн)</a:t>
              </a:r>
            </a:p>
          </p:txBody>
        </p:sp>
        <p:sp>
          <p:nvSpPr>
            <p:cNvPr id="20506" name="Text Box 24">
              <a:extLst>
                <a:ext uri="{FF2B5EF4-FFF2-40B4-BE49-F238E27FC236}">
                  <a16:creationId xmlns:a16="http://schemas.microsoft.com/office/drawing/2014/main" id="{64CF5D61-B3B9-0343-0755-19FF155EF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8" y="2953"/>
              <a:ext cx="466" cy="1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ru-RU" sz="1600" b="1"/>
                <a:t>Оружие (тыс.шт)</a:t>
              </a:r>
            </a:p>
          </p:txBody>
        </p:sp>
        <p:sp>
          <p:nvSpPr>
            <p:cNvPr id="20507" name="Text Box 25">
              <a:extLst>
                <a:ext uri="{FF2B5EF4-FFF2-40B4-BE49-F238E27FC236}">
                  <a16:creationId xmlns:a16="http://schemas.microsoft.com/office/drawing/2014/main" id="{3B6F6CBD-8E9E-012F-843F-7128AAF635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7" y="3621"/>
              <a:ext cx="365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ru-RU" sz="1200"/>
                <a:t>U</a:t>
              </a:r>
              <a:endParaRPr lang="ru-RU" altLang="ru-RU" sz="1800"/>
            </a:p>
          </p:txBody>
        </p:sp>
        <p:sp>
          <p:nvSpPr>
            <p:cNvPr id="20508" name="Text Box 26">
              <a:extLst>
                <a:ext uri="{FF2B5EF4-FFF2-40B4-BE49-F238E27FC236}">
                  <a16:creationId xmlns:a16="http://schemas.microsoft.com/office/drawing/2014/main" id="{1CEB8D89-54F9-11EC-7856-A8F8207511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6" y="2814"/>
              <a:ext cx="280" cy="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ru-RU" sz="1200"/>
                <a:t>I</a:t>
              </a:r>
              <a:endParaRPr lang="ru-RU" altLang="ru-RU" sz="1800"/>
            </a:p>
          </p:txBody>
        </p:sp>
      </p:grpSp>
      <p:sp>
        <p:nvSpPr>
          <p:cNvPr id="20483" name="Text Box 27">
            <a:extLst>
              <a:ext uri="{FF2B5EF4-FFF2-40B4-BE49-F238E27FC236}">
                <a16:creationId xmlns:a16="http://schemas.microsoft.com/office/drawing/2014/main" id="{C243070F-5C6E-5BFE-D0FA-B0C747BEF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9350" y="5938838"/>
            <a:ext cx="3441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ru-RU" altLang="ru-RU" sz="1800"/>
          </a:p>
        </p:txBody>
      </p:sp>
      <p:sp>
        <p:nvSpPr>
          <p:cNvPr id="20484" name="Text Box 28">
            <a:extLst>
              <a:ext uri="{FF2B5EF4-FFF2-40B4-BE49-F238E27FC236}">
                <a16:creationId xmlns:a16="http://schemas.microsoft.com/office/drawing/2014/main" id="{98525226-C781-7E85-E603-3A5301090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9" y="5734051"/>
            <a:ext cx="80660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ru-RU" altLang="ru-RU" sz="2000" b="1"/>
              <a:t>Кривая производственных возможностей (КПВ)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A347FFD-0663-5F78-D400-C28AA0B2081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8000" dirty="0"/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7596128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2" name="Group 2"/>
          <p:cNvGrpSpPr>
            <a:grpSpLocks noChangeAspect="1"/>
          </p:cNvGrpSpPr>
          <p:nvPr/>
        </p:nvGrpSpPr>
        <p:grpSpPr bwMode="auto">
          <a:xfrm>
            <a:off x="1992313" y="908051"/>
            <a:ext cx="11593512" cy="5661025"/>
            <a:chOff x="1967" y="2256"/>
            <a:chExt cx="7574" cy="4461"/>
          </a:xfrm>
        </p:grpSpPr>
        <p:sp>
          <p:nvSpPr>
            <p:cNvPr id="51207" name="AutoShape 3"/>
            <p:cNvSpPr>
              <a:spLocks noChangeAspect="1" noChangeArrowheads="1"/>
            </p:cNvSpPr>
            <p:nvPr/>
          </p:nvSpPr>
          <p:spPr bwMode="auto">
            <a:xfrm>
              <a:off x="1967" y="2256"/>
              <a:ext cx="7574" cy="4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208" name="Line 4"/>
            <p:cNvSpPr>
              <a:spLocks noChangeShapeType="1"/>
            </p:cNvSpPr>
            <p:nvPr/>
          </p:nvSpPr>
          <p:spPr bwMode="auto">
            <a:xfrm flipV="1">
              <a:off x="2996" y="2395"/>
              <a:ext cx="1" cy="23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209" name="Line 5"/>
            <p:cNvSpPr>
              <a:spLocks noChangeShapeType="1"/>
            </p:cNvSpPr>
            <p:nvPr/>
          </p:nvSpPr>
          <p:spPr bwMode="auto">
            <a:xfrm>
              <a:off x="2996" y="4764"/>
              <a:ext cx="233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210" name="Arc 6"/>
            <p:cNvSpPr>
              <a:spLocks/>
            </p:cNvSpPr>
            <p:nvPr/>
          </p:nvSpPr>
          <p:spPr bwMode="auto">
            <a:xfrm>
              <a:off x="2996" y="2813"/>
              <a:ext cx="2057" cy="195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211" name="Text Box 7"/>
            <p:cNvSpPr txBox="1">
              <a:spLocks noChangeArrowheads="1"/>
            </p:cNvSpPr>
            <p:nvPr/>
          </p:nvSpPr>
          <p:spPr bwMode="auto">
            <a:xfrm>
              <a:off x="2902" y="2535"/>
              <a:ext cx="374" cy="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US" sz="1200"/>
                <a:t>A</a:t>
              </a:r>
              <a:endParaRPr lang="ru-RU" sz="1800"/>
            </a:p>
          </p:txBody>
        </p:sp>
        <p:sp>
          <p:nvSpPr>
            <p:cNvPr id="51212" name="Text Box 8"/>
            <p:cNvSpPr txBox="1">
              <a:spLocks noChangeArrowheads="1"/>
            </p:cNvSpPr>
            <p:nvPr/>
          </p:nvSpPr>
          <p:spPr bwMode="auto">
            <a:xfrm>
              <a:off x="3183" y="2535"/>
              <a:ext cx="371" cy="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US" sz="1200"/>
                <a:t>B</a:t>
              </a:r>
              <a:endParaRPr lang="ru-RU" sz="1800"/>
            </a:p>
          </p:txBody>
        </p:sp>
        <p:sp>
          <p:nvSpPr>
            <p:cNvPr id="51213" name="Text Box 9"/>
            <p:cNvSpPr txBox="1">
              <a:spLocks noChangeArrowheads="1"/>
            </p:cNvSpPr>
            <p:nvPr/>
          </p:nvSpPr>
          <p:spPr bwMode="auto">
            <a:xfrm>
              <a:off x="3557" y="2674"/>
              <a:ext cx="467" cy="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US" sz="1200"/>
                <a:t>C</a:t>
              </a:r>
              <a:endParaRPr lang="ru-RU" sz="1800"/>
            </a:p>
          </p:txBody>
        </p:sp>
        <p:sp>
          <p:nvSpPr>
            <p:cNvPr id="51214" name="Text Box 10"/>
            <p:cNvSpPr txBox="1">
              <a:spLocks noChangeArrowheads="1"/>
            </p:cNvSpPr>
            <p:nvPr/>
          </p:nvSpPr>
          <p:spPr bwMode="auto">
            <a:xfrm>
              <a:off x="4118" y="2953"/>
              <a:ext cx="374" cy="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US" sz="1200"/>
                <a:t>D</a:t>
              </a:r>
              <a:endParaRPr lang="ru-RU" sz="1800"/>
            </a:p>
          </p:txBody>
        </p:sp>
        <p:sp>
          <p:nvSpPr>
            <p:cNvPr id="51215" name="Text Box 11"/>
            <p:cNvSpPr txBox="1">
              <a:spLocks noChangeArrowheads="1"/>
            </p:cNvSpPr>
            <p:nvPr/>
          </p:nvSpPr>
          <p:spPr bwMode="auto">
            <a:xfrm>
              <a:off x="4585" y="3371"/>
              <a:ext cx="374" cy="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US" sz="1200"/>
                <a:t>E</a:t>
              </a:r>
              <a:endParaRPr lang="ru-RU" sz="1800"/>
            </a:p>
          </p:txBody>
        </p:sp>
        <p:sp>
          <p:nvSpPr>
            <p:cNvPr id="51216" name="Text Box 12"/>
            <p:cNvSpPr txBox="1">
              <a:spLocks noChangeArrowheads="1"/>
            </p:cNvSpPr>
            <p:nvPr/>
          </p:nvSpPr>
          <p:spPr bwMode="auto">
            <a:xfrm>
              <a:off x="5053" y="4486"/>
              <a:ext cx="374" cy="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US" sz="1200"/>
                <a:t>F</a:t>
              </a:r>
              <a:endParaRPr lang="ru-RU" sz="1800"/>
            </a:p>
          </p:txBody>
        </p:sp>
        <p:sp>
          <p:nvSpPr>
            <p:cNvPr id="51217" name="Text Box 13"/>
            <p:cNvSpPr txBox="1">
              <a:spLocks noChangeArrowheads="1"/>
            </p:cNvSpPr>
            <p:nvPr/>
          </p:nvSpPr>
          <p:spPr bwMode="auto">
            <a:xfrm>
              <a:off x="2622" y="2535"/>
              <a:ext cx="466" cy="2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endParaRPr lang="ru-RU" sz="900">
                <a:latin typeface="Verdana" pitchFamily="34" charset="0"/>
              </a:endParaRPr>
            </a:p>
            <a:p>
              <a:pPr algn="l" eaLnBrk="1" hangingPunct="1"/>
              <a:endParaRPr lang="ru-RU" sz="900">
                <a:latin typeface="Verdana" pitchFamily="34" charset="0"/>
              </a:endParaRPr>
            </a:p>
            <a:p>
              <a:pPr algn="l" eaLnBrk="1" hangingPunct="1"/>
              <a:endParaRPr lang="ru-RU" sz="900">
                <a:latin typeface="Verdana" pitchFamily="34" charset="0"/>
              </a:endParaRPr>
            </a:p>
            <a:p>
              <a:pPr algn="l" eaLnBrk="1" hangingPunct="1"/>
              <a:endParaRPr lang="ru-RU" sz="900">
                <a:latin typeface="Verdana" pitchFamily="34" charset="0"/>
              </a:endParaRPr>
            </a:p>
            <a:p>
              <a:pPr algn="l" eaLnBrk="1" hangingPunct="1"/>
              <a:endParaRPr lang="ru-RU" sz="900">
                <a:latin typeface="Verdana" pitchFamily="34" charset="0"/>
              </a:endParaRPr>
            </a:p>
            <a:p>
              <a:pPr algn="l" eaLnBrk="1" hangingPunct="1"/>
              <a:endParaRPr lang="ru-RU" sz="900">
                <a:latin typeface="Verdana" pitchFamily="34" charset="0"/>
              </a:endParaRPr>
            </a:p>
            <a:p>
              <a:pPr algn="l" eaLnBrk="1" hangingPunct="1"/>
              <a:endParaRPr lang="ru-RU" sz="900">
                <a:latin typeface="Verdana" pitchFamily="34" charset="0"/>
              </a:endParaRPr>
            </a:p>
            <a:p>
              <a:pPr algn="l" eaLnBrk="1" hangingPunct="1"/>
              <a:r>
                <a:rPr lang="ru-RU" sz="900">
                  <a:latin typeface="Verdana" pitchFamily="34" charset="0"/>
                </a:rPr>
                <a:t>  </a:t>
              </a:r>
            </a:p>
            <a:p>
              <a:pPr algn="l" eaLnBrk="1" hangingPunct="1"/>
              <a:endParaRPr lang="ru-RU" sz="900">
                <a:latin typeface="Verdana" pitchFamily="34" charset="0"/>
              </a:endParaRPr>
            </a:p>
            <a:p>
              <a:pPr algn="l" eaLnBrk="1" hangingPunct="1"/>
              <a:r>
                <a:rPr lang="ru-RU" sz="900">
                  <a:latin typeface="Verdana" pitchFamily="34" charset="0"/>
                </a:rPr>
                <a:t>  </a:t>
              </a:r>
              <a:endParaRPr lang="ru-RU" sz="1800"/>
            </a:p>
          </p:txBody>
        </p:sp>
        <p:sp>
          <p:nvSpPr>
            <p:cNvPr id="51218" name="Line 14"/>
            <p:cNvSpPr>
              <a:spLocks noChangeShapeType="1"/>
            </p:cNvSpPr>
            <p:nvPr/>
          </p:nvSpPr>
          <p:spPr bwMode="auto">
            <a:xfrm>
              <a:off x="2996" y="3092"/>
              <a:ext cx="9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219" name="Line 15"/>
            <p:cNvSpPr>
              <a:spLocks noChangeShapeType="1"/>
            </p:cNvSpPr>
            <p:nvPr/>
          </p:nvSpPr>
          <p:spPr bwMode="auto">
            <a:xfrm>
              <a:off x="2996" y="3510"/>
              <a:ext cx="9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220" name="Line 16"/>
            <p:cNvSpPr>
              <a:spLocks noChangeShapeType="1"/>
            </p:cNvSpPr>
            <p:nvPr/>
          </p:nvSpPr>
          <p:spPr bwMode="auto">
            <a:xfrm>
              <a:off x="2996" y="4347"/>
              <a:ext cx="9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221" name="Line 17"/>
            <p:cNvSpPr>
              <a:spLocks noChangeShapeType="1"/>
            </p:cNvSpPr>
            <p:nvPr/>
          </p:nvSpPr>
          <p:spPr bwMode="auto">
            <a:xfrm>
              <a:off x="2996" y="3929"/>
              <a:ext cx="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222" name="Line 18"/>
            <p:cNvSpPr>
              <a:spLocks noChangeShapeType="1"/>
            </p:cNvSpPr>
            <p:nvPr/>
          </p:nvSpPr>
          <p:spPr bwMode="auto">
            <a:xfrm>
              <a:off x="3370" y="4625"/>
              <a:ext cx="0" cy="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223" name="Line 19"/>
            <p:cNvSpPr>
              <a:spLocks noChangeShapeType="1"/>
            </p:cNvSpPr>
            <p:nvPr/>
          </p:nvSpPr>
          <p:spPr bwMode="auto">
            <a:xfrm>
              <a:off x="3744" y="4625"/>
              <a:ext cx="0" cy="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224" name="Line 20"/>
            <p:cNvSpPr>
              <a:spLocks noChangeShapeType="1"/>
            </p:cNvSpPr>
            <p:nvPr/>
          </p:nvSpPr>
          <p:spPr bwMode="auto">
            <a:xfrm>
              <a:off x="4211" y="4625"/>
              <a:ext cx="0" cy="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225" name="Line 21"/>
            <p:cNvSpPr>
              <a:spLocks noChangeShapeType="1"/>
            </p:cNvSpPr>
            <p:nvPr/>
          </p:nvSpPr>
          <p:spPr bwMode="auto">
            <a:xfrm>
              <a:off x="4679" y="4625"/>
              <a:ext cx="0" cy="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226" name="Text Box 22"/>
            <p:cNvSpPr txBox="1">
              <a:spLocks noChangeArrowheads="1"/>
            </p:cNvSpPr>
            <p:nvPr/>
          </p:nvSpPr>
          <p:spPr bwMode="auto">
            <a:xfrm>
              <a:off x="2724" y="4743"/>
              <a:ext cx="2813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US" sz="1200"/>
                <a:t>0        1       2        3        4      5</a:t>
              </a:r>
              <a:endParaRPr lang="ru-RU" sz="1800"/>
            </a:p>
          </p:txBody>
        </p:sp>
        <p:sp>
          <p:nvSpPr>
            <p:cNvPr id="51227" name="Text Box 23"/>
            <p:cNvSpPr txBox="1">
              <a:spLocks noChangeArrowheads="1"/>
            </p:cNvSpPr>
            <p:nvPr/>
          </p:nvSpPr>
          <p:spPr bwMode="auto">
            <a:xfrm>
              <a:off x="2911" y="5161"/>
              <a:ext cx="2533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sz="1600" b="1"/>
                <a:t>Потребительские блага</a:t>
              </a:r>
            </a:p>
          </p:txBody>
        </p:sp>
        <p:sp>
          <p:nvSpPr>
            <p:cNvPr id="51228" name="Text Box 24"/>
            <p:cNvSpPr txBox="1">
              <a:spLocks noChangeArrowheads="1"/>
            </p:cNvSpPr>
            <p:nvPr/>
          </p:nvSpPr>
          <p:spPr bwMode="auto">
            <a:xfrm>
              <a:off x="2248" y="2953"/>
              <a:ext cx="466" cy="1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sz="1600" b="1"/>
                <a:t>Станки</a:t>
              </a:r>
            </a:p>
          </p:txBody>
        </p:sp>
        <p:sp>
          <p:nvSpPr>
            <p:cNvPr id="51229" name="Text Box 25"/>
            <p:cNvSpPr txBox="1">
              <a:spLocks noChangeArrowheads="1"/>
            </p:cNvSpPr>
            <p:nvPr/>
          </p:nvSpPr>
          <p:spPr bwMode="auto">
            <a:xfrm>
              <a:off x="3557" y="3621"/>
              <a:ext cx="365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US" sz="1200"/>
                <a:t>U</a:t>
              </a:r>
              <a:endParaRPr lang="ru-RU" sz="1800"/>
            </a:p>
          </p:txBody>
        </p:sp>
        <p:sp>
          <p:nvSpPr>
            <p:cNvPr id="51230" name="Text Box 26"/>
            <p:cNvSpPr txBox="1">
              <a:spLocks noChangeArrowheads="1"/>
            </p:cNvSpPr>
            <p:nvPr/>
          </p:nvSpPr>
          <p:spPr bwMode="auto">
            <a:xfrm>
              <a:off x="4866" y="2814"/>
              <a:ext cx="280" cy="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6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US" sz="1200"/>
                <a:t>I</a:t>
              </a:r>
              <a:endParaRPr lang="ru-RU" sz="1800"/>
            </a:p>
          </p:txBody>
        </p:sp>
      </p:grpSp>
      <p:sp>
        <p:nvSpPr>
          <p:cNvPr id="51203" name="Text Box 27"/>
          <p:cNvSpPr txBox="1">
            <a:spLocks noChangeArrowheads="1"/>
          </p:cNvSpPr>
          <p:nvPr/>
        </p:nvSpPr>
        <p:spPr bwMode="auto">
          <a:xfrm>
            <a:off x="4959350" y="5938838"/>
            <a:ext cx="3441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6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6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6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6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6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ru-RU" sz="1800"/>
          </a:p>
        </p:txBody>
      </p:sp>
      <p:sp>
        <p:nvSpPr>
          <p:cNvPr id="51204" name="Text Box 28"/>
          <p:cNvSpPr txBox="1">
            <a:spLocks noChangeArrowheads="1"/>
          </p:cNvSpPr>
          <p:nvPr/>
        </p:nvSpPr>
        <p:spPr bwMode="auto">
          <a:xfrm>
            <a:off x="2351089" y="5734051"/>
            <a:ext cx="80660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6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6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6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6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6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ru-RU" sz="2000" b="1"/>
              <a:t>Кривая производственных возможностей (КПВ) и экономический рост</a:t>
            </a:r>
          </a:p>
        </p:txBody>
      </p:sp>
      <p:sp>
        <p:nvSpPr>
          <p:cNvPr id="2" name="Дуга 1"/>
          <p:cNvSpPr/>
          <p:nvPr/>
        </p:nvSpPr>
        <p:spPr bwMode="auto">
          <a:xfrm>
            <a:off x="3638551" y="1084263"/>
            <a:ext cx="3897313" cy="3929062"/>
          </a:xfrm>
          <a:prstGeom prst="arc">
            <a:avLst>
              <a:gd name="adj1" fmla="val 16887094"/>
              <a:gd name="adj2" fmla="val 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ru-RU"/>
          </a:p>
        </p:txBody>
      </p:sp>
      <p:cxnSp>
        <p:nvCxnSpPr>
          <p:cNvPr id="51206" name="Прямая со стрелкой 3"/>
          <p:cNvCxnSpPr>
            <a:cxnSpLocks noChangeShapeType="1"/>
          </p:cNvCxnSpPr>
          <p:nvPr/>
        </p:nvCxnSpPr>
        <p:spPr bwMode="auto">
          <a:xfrm flipV="1">
            <a:off x="5427663" y="1438276"/>
            <a:ext cx="1001712" cy="6207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946068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0"/>
          <p:cNvSpPr>
            <a:spLocks noChangeArrowheads="1"/>
          </p:cNvSpPr>
          <p:nvPr/>
        </p:nvSpPr>
        <p:spPr bwMode="auto">
          <a:xfrm>
            <a:off x="1676401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3" name="Group 1"/>
          <p:cNvGrpSpPr>
            <a:grpSpLocks noChangeAspect="1"/>
          </p:cNvGrpSpPr>
          <p:nvPr/>
        </p:nvGrpSpPr>
        <p:grpSpPr bwMode="auto">
          <a:xfrm>
            <a:off x="1480600" y="152400"/>
            <a:ext cx="8740080" cy="6098986"/>
            <a:chOff x="1494" y="4998"/>
            <a:chExt cx="9240" cy="4747"/>
          </a:xfrm>
        </p:grpSpPr>
        <p:sp>
          <p:nvSpPr>
            <p:cNvPr id="4" name="AutoShape 29"/>
            <p:cNvSpPr>
              <a:spLocks noChangeAspect="1" noChangeArrowheads="1" noTextEdit="1"/>
            </p:cNvSpPr>
            <p:nvPr/>
          </p:nvSpPr>
          <p:spPr bwMode="auto">
            <a:xfrm>
              <a:off x="1494" y="5065"/>
              <a:ext cx="9240" cy="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" name="Text Box 28"/>
            <p:cNvSpPr txBox="1">
              <a:spLocks noChangeArrowheads="1"/>
            </p:cNvSpPr>
            <p:nvPr/>
          </p:nvSpPr>
          <p:spPr bwMode="auto">
            <a:xfrm>
              <a:off x="1941" y="8419"/>
              <a:ext cx="2880" cy="1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sz="1200" b="1" dirty="0">
                  <a:latin typeface="Arial" pitchFamily="34" charset="0"/>
                  <a:ea typeface="Times New Roman" pitchFamily="18" charset="0"/>
                  <a:cs typeface="Arial" pitchFamily="34" charset="0"/>
                </a:rPr>
                <a:t>Рисунок 1 –</a:t>
              </a:r>
              <a:r>
                <a:rPr lang="ru-RU" sz="1200" dirty="0">
                  <a:latin typeface="Arial" pitchFamily="34" charset="0"/>
                  <a:ea typeface="Times New Roman" pitchFamily="18" charset="0"/>
                  <a:cs typeface="Arial" pitchFamily="34" charset="0"/>
                </a:rPr>
                <a:t> Сдвиг КПВ в случае равномерного увеличения ресурсов</a:t>
              </a:r>
              <a:endParaRPr lang="ru-RU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Text Box 27"/>
            <p:cNvSpPr txBox="1">
              <a:spLocks noChangeArrowheads="1"/>
            </p:cNvSpPr>
            <p:nvPr/>
          </p:nvSpPr>
          <p:spPr bwMode="auto">
            <a:xfrm>
              <a:off x="6501" y="8419"/>
              <a:ext cx="2879" cy="1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sz="1200" b="1" dirty="0">
                  <a:latin typeface="Arial" pitchFamily="34" charset="0"/>
                  <a:ea typeface="Times New Roman" pitchFamily="18" charset="0"/>
                  <a:cs typeface="Arial" pitchFamily="34" charset="0"/>
                </a:rPr>
                <a:t>Рисунок 2. –</a:t>
              </a:r>
              <a:r>
                <a:rPr lang="ru-RU" sz="1200" dirty="0">
                  <a:latin typeface="Arial" pitchFamily="34" charset="0"/>
                  <a:ea typeface="Times New Roman" pitchFamily="18" charset="0"/>
                  <a:cs typeface="Arial" pitchFamily="34" charset="0"/>
                </a:rPr>
                <a:t> Сдвиг КПВ при увеличении выпуска одного товара</a:t>
              </a:r>
              <a:endParaRPr lang="ru-RU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7" name="Group 2"/>
            <p:cNvGrpSpPr>
              <a:grpSpLocks/>
            </p:cNvGrpSpPr>
            <p:nvPr/>
          </p:nvGrpSpPr>
          <p:grpSpPr bwMode="auto">
            <a:xfrm>
              <a:off x="1701" y="4998"/>
              <a:ext cx="7800" cy="3600"/>
              <a:chOff x="1701" y="4998"/>
              <a:chExt cx="7800" cy="3600"/>
            </a:xfrm>
          </p:grpSpPr>
          <p:sp>
            <p:nvSpPr>
              <p:cNvPr id="8" name="Line 26"/>
              <p:cNvSpPr>
                <a:spLocks noChangeShapeType="1"/>
              </p:cNvSpPr>
              <p:nvPr/>
            </p:nvSpPr>
            <p:spPr bwMode="auto">
              <a:xfrm flipV="1">
                <a:off x="2181" y="5358"/>
                <a:ext cx="0" cy="27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9" name="Line 25"/>
              <p:cNvSpPr>
                <a:spLocks noChangeShapeType="1"/>
              </p:cNvSpPr>
              <p:nvPr/>
            </p:nvSpPr>
            <p:spPr bwMode="auto">
              <a:xfrm>
                <a:off x="2181" y="8058"/>
                <a:ext cx="20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" name="Arc 24"/>
              <p:cNvSpPr>
                <a:spLocks/>
              </p:cNvSpPr>
              <p:nvPr/>
            </p:nvSpPr>
            <p:spPr bwMode="auto">
              <a:xfrm>
                <a:off x="2181" y="6257"/>
                <a:ext cx="1321" cy="1801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" name="Line 23"/>
              <p:cNvSpPr>
                <a:spLocks noChangeShapeType="1"/>
              </p:cNvSpPr>
              <p:nvPr/>
            </p:nvSpPr>
            <p:spPr bwMode="auto">
              <a:xfrm flipV="1">
                <a:off x="2901" y="6257"/>
                <a:ext cx="121" cy="18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" name="Line 22"/>
              <p:cNvSpPr>
                <a:spLocks noChangeShapeType="1"/>
              </p:cNvSpPr>
              <p:nvPr/>
            </p:nvSpPr>
            <p:spPr bwMode="auto">
              <a:xfrm flipV="1">
                <a:off x="3262" y="6799"/>
                <a:ext cx="240" cy="17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3" name="Text Box 21"/>
              <p:cNvSpPr txBox="1">
                <a:spLocks noChangeArrowheads="1"/>
              </p:cNvSpPr>
              <p:nvPr/>
            </p:nvSpPr>
            <p:spPr bwMode="auto">
              <a:xfrm>
                <a:off x="4341" y="7879"/>
                <a:ext cx="48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X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" name="Line 20"/>
              <p:cNvSpPr>
                <a:spLocks noChangeShapeType="1"/>
              </p:cNvSpPr>
              <p:nvPr/>
            </p:nvSpPr>
            <p:spPr bwMode="auto">
              <a:xfrm flipV="1">
                <a:off x="6501" y="5358"/>
                <a:ext cx="0" cy="27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5" name="Line 19"/>
              <p:cNvSpPr>
                <a:spLocks noChangeShapeType="1"/>
              </p:cNvSpPr>
              <p:nvPr/>
            </p:nvSpPr>
            <p:spPr bwMode="auto">
              <a:xfrm>
                <a:off x="6501" y="8058"/>
                <a:ext cx="24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6" name="Arc 18"/>
              <p:cNvSpPr>
                <a:spLocks/>
              </p:cNvSpPr>
              <p:nvPr/>
            </p:nvSpPr>
            <p:spPr bwMode="auto">
              <a:xfrm>
                <a:off x="6501" y="5718"/>
                <a:ext cx="1320" cy="23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7" name="Arc 17"/>
              <p:cNvSpPr>
                <a:spLocks/>
              </p:cNvSpPr>
              <p:nvPr/>
            </p:nvSpPr>
            <p:spPr bwMode="auto">
              <a:xfrm>
                <a:off x="6501" y="6618"/>
                <a:ext cx="2040" cy="14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8" name="Text Box 16"/>
              <p:cNvSpPr txBox="1">
                <a:spLocks noChangeArrowheads="1"/>
              </p:cNvSpPr>
              <p:nvPr/>
            </p:nvSpPr>
            <p:spPr bwMode="auto">
              <a:xfrm>
                <a:off x="9021" y="7879"/>
                <a:ext cx="48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X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" name="Text Box 15"/>
              <p:cNvSpPr txBox="1">
                <a:spLocks noChangeArrowheads="1"/>
              </p:cNvSpPr>
              <p:nvPr/>
            </p:nvSpPr>
            <p:spPr bwMode="auto">
              <a:xfrm>
                <a:off x="7581" y="8058"/>
                <a:ext cx="480" cy="5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E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" name="Text Box 14"/>
              <p:cNvSpPr txBox="1">
                <a:spLocks noChangeArrowheads="1"/>
              </p:cNvSpPr>
              <p:nvPr/>
            </p:nvSpPr>
            <p:spPr bwMode="auto">
              <a:xfrm>
                <a:off x="8301" y="8058"/>
                <a:ext cx="600" cy="5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E</a:t>
                </a:r>
                <a:r>
                  <a:rPr lang="en-US" sz="1200" baseline="30000"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1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21" name="Group 4"/>
              <p:cNvGrpSpPr>
                <a:grpSpLocks/>
              </p:cNvGrpSpPr>
              <p:nvPr/>
            </p:nvGrpSpPr>
            <p:grpSpPr bwMode="auto">
              <a:xfrm>
                <a:off x="1701" y="4998"/>
                <a:ext cx="6120" cy="3599"/>
                <a:chOff x="1701" y="4998"/>
                <a:chExt cx="6120" cy="3599"/>
              </a:xfrm>
            </p:grpSpPr>
            <p:sp>
              <p:nvSpPr>
                <p:cNvPr id="23" name="Arc 13"/>
                <p:cNvSpPr>
                  <a:spLocks/>
                </p:cNvSpPr>
                <p:nvPr/>
              </p:nvSpPr>
              <p:spPr bwMode="auto">
                <a:xfrm>
                  <a:off x="2181" y="5898"/>
                  <a:ext cx="1680" cy="2160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4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822" y="4998"/>
                  <a:ext cx="480" cy="5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200"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Y</a:t>
                  </a:r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262" y="8058"/>
                  <a:ext cx="480" cy="5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200"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E</a:t>
                  </a:r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701" y="6078"/>
                  <a:ext cx="480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200"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A</a:t>
                  </a:r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" name="Arc 9"/>
                <p:cNvSpPr>
                  <a:spLocks/>
                </p:cNvSpPr>
                <p:nvPr/>
              </p:nvSpPr>
              <p:spPr bwMode="auto">
                <a:xfrm>
                  <a:off x="6501" y="6618"/>
                  <a:ext cx="1320" cy="1440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8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6141" y="4998"/>
                  <a:ext cx="480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200"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Y</a:t>
                  </a:r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6021" y="5538"/>
                  <a:ext cx="600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200"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A</a:t>
                  </a:r>
                  <a:r>
                    <a:rPr lang="en-US" sz="1200" baseline="30000"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1</a:t>
                  </a:r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0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6021" y="6438"/>
                  <a:ext cx="480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200"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A</a:t>
                  </a:r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1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1701" y="5538"/>
                  <a:ext cx="601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200"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A</a:t>
                  </a:r>
                  <a:r>
                    <a:rPr lang="en-US" sz="1200" baseline="30000">
                      <a:latin typeface="Arial" pitchFamily="34" charset="0"/>
                      <a:ea typeface="Times New Roman" pitchFamily="18" charset="0"/>
                      <a:cs typeface="Arial" pitchFamily="34" charset="0"/>
                    </a:rPr>
                    <a:t>1</a:t>
                  </a:r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2" name="Text Box 3"/>
              <p:cNvSpPr txBox="1">
                <a:spLocks noChangeArrowheads="1"/>
              </p:cNvSpPr>
              <p:nvPr/>
            </p:nvSpPr>
            <p:spPr bwMode="auto">
              <a:xfrm>
                <a:off x="3742" y="8058"/>
                <a:ext cx="599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E</a:t>
                </a:r>
                <a:r>
                  <a:rPr lang="en-US" sz="1200" baseline="30000"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1</a:t>
                </a: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03168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Заголовок 1">
            <a:extLst>
              <a:ext uri="{FF2B5EF4-FFF2-40B4-BE49-F238E27FC236}">
                <a16:creationId xmlns:a16="http://schemas.microsoft.com/office/drawing/2014/main" id="{0EE4DC43-8799-4B94-064C-BF2FE4D5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2400"/>
              <a:t>Новые комбинации факторов производства получили названия "</a:t>
            </a:r>
            <a:r>
              <a:rPr lang="ru-RU" altLang="ru-RU" sz="2400" b="1"/>
              <a:t>нововведения</a:t>
            </a:r>
            <a:r>
              <a:rPr lang="ru-RU" altLang="ru-RU" sz="2400"/>
              <a:t>" (инновации).</a:t>
            </a:r>
          </a:p>
        </p:txBody>
      </p:sp>
      <p:sp>
        <p:nvSpPr>
          <p:cNvPr id="21507" name="Содержимое 2">
            <a:extLst>
              <a:ext uri="{FF2B5EF4-FFF2-40B4-BE49-F238E27FC236}">
                <a16:creationId xmlns:a16="http://schemas.microsoft.com/office/drawing/2014/main" id="{CE0B5FE3-1FAC-5F51-AA82-9F8389D855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>
              <a:buFontTx/>
              <a:buNone/>
            </a:pPr>
            <a:r>
              <a:rPr lang="ru-RU" altLang="ru-RU" sz="2000"/>
              <a:t>В терминологии Шумпетера "нововведение" не является синонимом слова "изобретение". Предпринимательская деятельность связана с применением уже имеющихся средств, а не с созданием новых. Возможности нового применения средств в избытке находятся сами по себе, они могут быть известны. </a:t>
            </a:r>
          </a:p>
        </p:txBody>
      </p:sp>
      <p:sp>
        <p:nvSpPr>
          <p:cNvPr id="21508" name="Содержимое 3">
            <a:extLst>
              <a:ext uri="{FF2B5EF4-FFF2-40B4-BE49-F238E27FC236}">
                <a16:creationId xmlns:a16="http://schemas.microsoft.com/office/drawing/2014/main" id="{EADE2157-8F0B-9762-654A-93CE67769A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>
              <a:buFontTx/>
              <a:buNone/>
            </a:pPr>
            <a:r>
              <a:rPr lang="ru-RU" altLang="ru-RU" sz="1600"/>
              <a:t>Но, как полагает Шумпетер, это "мертвые" возможности. Предприниматель же осуществляет их на деле, преодолевая технологические и финансовые затруднения, а также риски и открывает новые пути получения прибыли, которую следует рассматривать как избыток над тем доходом, который установился в процессе кругооборота. И именно предпринимателю - человеку, в функцию которого входит реализация новой комбинации факторов производства, отводится в концепции экономического развития Шумпетера особо важная роль.</a:t>
            </a:r>
          </a:p>
          <a:p>
            <a:endParaRPr lang="ru-RU" altLang="ru-R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3B984E-3716-DB60-36D4-6A9B17D91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Новые факторы конца ХХ-начала ХХ</a:t>
            </a:r>
            <a:r>
              <a:rPr lang="en-US" dirty="0"/>
              <a:t>I</a:t>
            </a:r>
            <a:r>
              <a:rPr lang="ru-RU" dirty="0"/>
              <a:t> века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F08C73-2376-A822-B84C-DC6E5D477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b="0" i="0" dirty="0">
                <a:solidFill>
                  <a:srgbClr val="282828"/>
                </a:solidFill>
                <a:effectLst/>
                <a:latin typeface="Roboto" panose="02000000000000000000" pitchFamily="2" charset="0"/>
              </a:rPr>
              <a:t>К наиболее важным новым факторам относят: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b="0" i="0" dirty="0">
                <a:solidFill>
                  <a:srgbClr val="282828"/>
                </a:solidFill>
                <a:effectLst/>
                <a:latin typeface="Roboto" panose="02000000000000000000" pitchFamily="2" charset="0"/>
              </a:rPr>
              <a:t>научно-технический прогресс;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b="0" i="0" dirty="0">
                <a:solidFill>
                  <a:srgbClr val="282828"/>
                </a:solidFill>
                <a:effectLst/>
                <a:latin typeface="Roboto" panose="02000000000000000000" pitchFamily="2" charset="0"/>
              </a:rPr>
              <a:t>инновации;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b="0" i="0" dirty="0">
                <a:solidFill>
                  <a:srgbClr val="282828"/>
                </a:solidFill>
                <a:effectLst/>
                <a:latin typeface="Roboto" panose="02000000000000000000" pitchFamily="2" charset="0"/>
              </a:rPr>
              <a:t>знания;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b="0" i="0" dirty="0">
                <a:solidFill>
                  <a:srgbClr val="282828"/>
                </a:solidFill>
                <a:effectLst/>
                <a:latin typeface="Roboto" panose="02000000000000000000" pitchFamily="2" charset="0"/>
              </a:rPr>
              <a:t>повышение уровня образования и профессиональной подготовки работников;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b="0" i="0" dirty="0">
                <a:solidFill>
                  <a:srgbClr val="282828"/>
                </a:solidFill>
                <a:effectLst/>
                <a:latin typeface="Roboto" panose="02000000000000000000" pitchFamily="2" charset="0"/>
              </a:rPr>
              <a:t> улучшение здравоохранения;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b="0" i="0" dirty="0">
                <a:solidFill>
                  <a:srgbClr val="282828"/>
                </a:solidFill>
                <a:effectLst/>
                <a:latin typeface="Roboto" panose="02000000000000000000" pitchFamily="2" charset="0"/>
              </a:rPr>
              <a:t> организации управления и др.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37368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A8F356-39BD-D8BA-CD05-0F6B49E55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Человеческий капитал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C7F3F6-65F9-CCBE-311A-98FFA10F2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82828"/>
                </a:solidFill>
                <a:effectLst/>
                <a:latin typeface="Roboto" panose="02000000000000000000" pitchFamily="2" charset="0"/>
              </a:rPr>
              <a:t>Новые источники развития, связанные с улучшением качества рабочей силы, по аналогии с инвестициями в основной капитал, стали называть инвестициями в человека, было введено понятие </a:t>
            </a:r>
            <a:r>
              <a:rPr lang="ru-RU" b="1" i="0" dirty="0">
                <a:solidFill>
                  <a:srgbClr val="C00000"/>
                </a:solidFill>
                <a:effectLst/>
                <a:latin typeface="Roboto" panose="02000000000000000000" pitchFamily="2" charset="0"/>
              </a:rPr>
              <a:t>«человеческий капитал».</a:t>
            </a:r>
            <a:r>
              <a:rPr lang="ru-RU" b="0" i="0" dirty="0">
                <a:solidFill>
                  <a:srgbClr val="282828"/>
                </a:solidFill>
                <a:effectLst/>
                <a:latin typeface="Roboto" panose="02000000000000000000" pitchFamily="2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00289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ACE92B44-4466-E42F-0C18-DCC232CB8A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Цели общества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63DCE2FF-D64E-BA6A-D6A5-8CD81A8E5A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altLang="ru-RU" b="1" i="1" dirty="0"/>
              <a:t>экономический рост</a:t>
            </a:r>
            <a:r>
              <a:rPr lang="ru-RU" altLang="ru-RU" dirty="0"/>
              <a:t> </a:t>
            </a:r>
            <a:r>
              <a:rPr lang="ru-RU" altLang="ru-RU" b="1" dirty="0"/>
              <a:t>и </a:t>
            </a:r>
            <a:r>
              <a:rPr lang="ru-RU" altLang="ru-RU" b="1" i="1" dirty="0">
                <a:solidFill>
                  <a:srgbClr val="C00000"/>
                </a:solidFill>
              </a:rPr>
              <a:t>развитие</a:t>
            </a:r>
          </a:p>
          <a:p>
            <a:pPr eaLnBrk="1" hangingPunct="1"/>
            <a:r>
              <a:rPr lang="ru-RU" altLang="ru-RU" b="1" i="1" dirty="0"/>
              <a:t>экономическая эффективность</a:t>
            </a:r>
          </a:p>
          <a:p>
            <a:pPr eaLnBrk="1" hangingPunct="1"/>
            <a:r>
              <a:rPr lang="ru-RU" altLang="ru-RU" b="1" i="1" dirty="0"/>
              <a:t>полная занятость</a:t>
            </a:r>
            <a:r>
              <a:rPr lang="ru-RU" altLang="ru-RU" dirty="0"/>
              <a:t> </a:t>
            </a:r>
          </a:p>
          <a:p>
            <a:pPr eaLnBrk="1" hangingPunct="1"/>
            <a:r>
              <a:rPr lang="ru-RU" altLang="ru-RU" b="1" i="1" dirty="0"/>
              <a:t>стабильность цен</a:t>
            </a:r>
            <a:r>
              <a:rPr lang="ru-RU" altLang="ru-RU" b="1" dirty="0"/>
              <a:t> </a:t>
            </a:r>
            <a:r>
              <a:rPr lang="ru-RU" altLang="ru-RU" dirty="0"/>
              <a:t>или </a:t>
            </a:r>
            <a:r>
              <a:rPr lang="ru-RU" altLang="ru-RU" b="1" i="1" dirty="0"/>
              <a:t>отсутствие инфляции</a:t>
            </a:r>
            <a:r>
              <a:rPr lang="ru-RU" altLang="ru-RU" dirty="0"/>
              <a:t> </a:t>
            </a:r>
          </a:p>
          <a:p>
            <a:pPr eaLnBrk="1" hangingPunct="1"/>
            <a:r>
              <a:rPr lang="ru-RU" altLang="ru-RU" b="1" i="1" dirty="0"/>
              <a:t>экономическая свобода</a:t>
            </a:r>
            <a:r>
              <a:rPr lang="ru-RU" altLang="ru-RU" dirty="0"/>
              <a:t> </a:t>
            </a:r>
          </a:p>
          <a:p>
            <a:pPr eaLnBrk="1" hangingPunct="1"/>
            <a:r>
              <a:rPr lang="ru-RU" altLang="ru-RU" b="1" i="1" dirty="0"/>
              <a:t>социальная обеспеченность</a:t>
            </a:r>
            <a:r>
              <a:rPr lang="ru-RU" altLang="ru-RU" dirty="0"/>
              <a:t>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296F08-05EA-B35B-CA89-825989A09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Формы политической 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10A2B-9D75-B3D4-D882-A155F27F1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К основным </a:t>
            </a:r>
            <a:r>
              <a:rPr lang="ru-RU" b="1" i="0" dirty="0">
                <a:solidFill>
                  <a:srgbClr val="333333"/>
                </a:solidFill>
                <a:effectLst/>
                <a:latin typeface="YS Text"/>
              </a:rPr>
              <a:t>формам</a:t>
            </a:r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 </a:t>
            </a:r>
            <a:r>
              <a:rPr lang="ru-RU" b="1" i="0" dirty="0">
                <a:solidFill>
                  <a:srgbClr val="333333"/>
                </a:solidFill>
                <a:effectLst/>
                <a:latin typeface="YS Text"/>
              </a:rPr>
              <a:t>политической</a:t>
            </a:r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 </a:t>
            </a:r>
            <a:r>
              <a:rPr lang="ru-RU" b="1" i="0" dirty="0">
                <a:solidFill>
                  <a:srgbClr val="333333"/>
                </a:solidFill>
                <a:effectLst/>
                <a:latin typeface="YS Text"/>
              </a:rPr>
              <a:t>системы</a:t>
            </a:r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 относятся: 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i="0" dirty="0">
                <a:solidFill>
                  <a:srgbClr val="333333"/>
                </a:solidFill>
                <a:effectLst/>
                <a:latin typeface="YS Text"/>
              </a:rPr>
              <a:t>демократия</a:t>
            </a:r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 (полная свобода народа, гарантированная законом, во всех сферах общественной жизни); 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i="0" dirty="0">
                <a:solidFill>
                  <a:srgbClr val="333333"/>
                </a:solidFill>
                <a:effectLst/>
                <a:latin typeface="YS Text"/>
              </a:rPr>
              <a:t>теократия</a:t>
            </a:r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 (власть духовного лица в государстве);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i="0" dirty="0">
                <a:solidFill>
                  <a:srgbClr val="333333"/>
                </a:solidFill>
                <a:effectLst/>
                <a:latin typeface="YS Text"/>
              </a:rPr>
              <a:t>авторитаризм</a:t>
            </a:r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 (когда человек свободен в экономической, культурной, социальной сферах, но не свободен в </a:t>
            </a:r>
            <a:r>
              <a:rPr lang="ru-RU" b="1" i="0" dirty="0">
                <a:solidFill>
                  <a:srgbClr val="333333"/>
                </a:solidFill>
                <a:effectLst/>
                <a:latin typeface="YS Text"/>
              </a:rPr>
              <a:t>политической</a:t>
            </a:r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); 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i="0" dirty="0">
                <a:solidFill>
                  <a:srgbClr val="333333"/>
                </a:solidFill>
                <a:effectLst/>
                <a:latin typeface="YS Text"/>
              </a:rPr>
              <a:t>тоталитаризм</a:t>
            </a:r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 (полная несвобода во всех социальных сферах).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8185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F89CB6-3383-C34C-C1F9-249D83291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Политический режим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363D70-AD4A-02D2-4DE7-344F18CD4F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ru-RU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Политический режим – одна из форм политической системы общества с характерными для нее целями, средствами и методами реализации политической власти.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just">
              <a:lnSpc>
                <a:spcPct val="170000"/>
              </a:lnSpc>
            </a:pPr>
            <a:r>
              <a:rPr lang="ru-RU" sz="3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Политический режим дает представление о </a:t>
            </a:r>
            <a:r>
              <a:rPr lang="ru-RU" sz="4500" b="1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сущности государственной власти</a:t>
            </a:r>
            <a:r>
              <a:rPr lang="ru-RU" sz="3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установившейся в стране в определенный период ее истории.</a:t>
            </a:r>
          </a:p>
          <a:p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536B6A2-EC8E-EB2B-0963-AAF11B977B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Рассматривая формы политического режима, мы, прежде всего, отвечаем на вопрос, </a:t>
            </a:r>
            <a:r>
              <a:rPr lang="ru-RU" sz="4100" b="1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кто и как правит государством, чья и какая «</a:t>
            </a:r>
            <a:r>
              <a:rPr lang="ru-RU" sz="4100" b="1" i="0" dirty="0" err="1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кратия</a:t>
            </a:r>
            <a:r>
              <a:rPr lang="ru-RU" sz="4100" b="1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» или «</a:t>
            </a:r>
            <a:r>
              <a:rPr lang="ru-RU" sz="4100" b="1" i="0" dirty="0" err="1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архия</a:t>
            </a:r>
            <a:r>
              <a:rPr lang="ru-RU" sz="4100" b="1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» установлена в обществе.</a:t>
            </a:r>
            <a:r>
              <a:rPr lang="ru-RU" sz="4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algn="just"/>
            <a:r>
              <a:rPr lang="ru-RU" sz="3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Вот почему в характеристиках политических режимов чаще всего фигурируют те или иные виды власти: автократия, охлократия, диктатура и т.д. В связи с этим, видимо, уместно перечислить основные формы правления, чаще всего обозначаемые греческими терминами.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7823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AB6328-48FE-3AF6-67A1-87E7BB07D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Основные формы правления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9C281B-4ECB-F35F-80A0-6F4118E29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ru-RU" b="1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Автократия –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самовластие, неограниченная власть одного лица (монарха, президента…)</a:t>
            </a:r>
          </a:p>
          <a:p>
            <a:pPr algn="just"/>
            <a:r>
              <a:rPr lang="ru-RU" b="1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Аристократия – 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власть знати, привилегированного меньшинства знатных (лучших) людей</a:t>
            </a:r>
          </a:p>
          <a:p>
            <a:pPr algn="just"/>
            <a:r>
              <a:rPr lang="ru-RU" b="1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Плутократия –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власть богатых (Плутос – богатство), господство в обществе «денежных мешков»</a:t>
            </a:r>
          </a:p>
          <a:p>
            <a:pPr algn="just"/>
            <a:r>
              <a:rPr lang="ru-RU" b="1" i="0" u="sng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Тимократия</a:t>
            </a:r>
            <a:r>
              <a:rPr lang="ru-RU" b="1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–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власть привилегированной верхушки состоятельных людей (Тиме – цена, честь)</a:t>
            </a:r>
          </a:p>
          <a:p>
            <a:pPr algn="just"/>
            <a:r>
              <a:rPr lang="ru-RU" b="1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Теократия –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власть церкви (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теос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– Бог) и духовенства (наместники Бога на земле)</a:t>
            </a:r>
          </a:p>
          <a:p>
            <a:pPr algn="just"/>
            <a:r>
              <a:rPr lang="ru-RU" b="1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Геронтократия –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власть старейшин (Герон (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геронтос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– старик), представителей старшего поколения людей</a:t>
            </a:r>
          </a:p>
          <a:p>
            <a:pPr algn="just"/>
            <a:r>
              <a:rPr lang="ru-RU" b="1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Демократия –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народовластие, власть всего народа, широких слоев общества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1775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8FFC6D6-8D37-289D-2BB8-0F19277496A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59026"/>
            <a:ext cx="10515600" cy="6017937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b="1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Охлократия – 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власть толпы (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охлос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– толпа), людей с площади, склонных к неблагоразумным действиям</a:t>
            </a:r>
          </a:p>
          <a:p>
            <a:pPr algn="just"/>
            <a:r>
              <a:rPr lang="ru-RU" b="1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Монархия –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власть одного правителя – монарха (шаха, султана, царя, короля и т.д.)</a:t>
            </a:r>
          </a:p>
          <a:p>
            <a:pPr algn="just"/>
            <a:r>
              <a:rPr lang="ru-RU" b="1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Олигархия –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власть немногих, небольшой группы людей (богачей, политиков, военных и т.д.)</a:t>
            </a:r>
          </a:p>
          <a:p>
            <a:pPr algn="just"/>
            <a:r>
              <a:rPr lang="ru-RU" b="1" i="0" u="sng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Полиархия</a:t>
            </a:r>
            <a:r>
              <a:rPr lang="ru-RU" b="1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–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власть многих (поли – много): </a:t>
            </a:r>
            <a:r>
              <a:rPr lang="ru-RU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1)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власть в руках трех или более лиц (военной хунты</a:t>
            </a:r>
            <a:r>
              <a:rPr lang="ru-RU" b="0" i="0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Политбюро ЦК КПСС и т.д.); </a:t>
            </a:r>
            <a:r>
              <a:rPr lang="ru-RU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2)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форма демократии, при которой на действия правительства заметно влияют различные общественные организации (профсоюзы, союзы предпринимателей, фермеров и т.д.)</a:t>
            </a:r>
          </a:p>
          <a:p>
            <a:pPr algn="just"/>
            <a:r>
              <a:rPr lang="ru-RU" b="1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Анархия –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отсутствие власти, безвластие, вызывающее дезорганизованность в обществе</a:t>
            </a:r>
          </a:p>
          <a:p>
            <a:pPr algn="just"/>
            <a:r>
              <a:rPr lang="ru-RU" b="1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Диктатура –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неограниченная власть одного лица (диктатора), группы лиц, политической партии и т.д.</a:t>
            </a:r>
          </a:p>
          <a:p>
            <a:pPr algn="just"/>
            <a:r>
              <a:rPr lang="ru-RU" b="1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Бюрократия –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чрезмерная власть чиновников в обществе (заботящихся главным образом о себе)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9183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67EE93-B15F-BFA4-3A22-C15740453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Различия в режимах власти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E3F8CDF7-B5C2-7707-3056-A6753AC97F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6306586"/>
              </p:ext>
            </p:extLst>
          </p:nvPr>
        </p:nvGraphicFramePr>
        <p:xfrm>
          <a:off x="225287" y="1690688"/>
          <a:ext cx="11370366" cy="6268790"/>
        </p:xfrm>
        <a:graphic>
          <a:graphicData uri="http://schemas.openxmlformats.org/drawingml/2006/table">
            <a:tbl>
              <a:tblPr/>
              <a:tblGrid>
                <a:gridCol w="3783752">
                  <a:extLst>
                    <a:ext uri="{9D8B030D-6E8A-4147-A177-3AD203B41FA5}">
                      <a16:colId xmlns:a16="http://schemas.microsoft.com/office/drawing/2014/main" val="3439535496"/>
                    </a:ext>
                  </a:extLst>
                </a:gridCol>
                <a:gridCol w="3802862">
                  <a:extLst>
                    <a:ext uri="{9D8B030D-6E8A-4147-A177-3AD203B41FA5}">
                      <a16:colId xmlns:a16="http://schemas.microsoft.com/office/drawing/2014/main" val="1063076484"/>
                    </a:ext>
                  </a:extLst>
                </a:gridCol>
                <a:gridCol w="3783752">
                  <a:extLst>
                    <a:ext uri="{9D8B030D-6E8A-4147-A177-3AD203B41FA5}">
                      <a16:colId xmlns:a16="http://schemas.microsoft.com/office/drawing/2014/main" val="286356417"/>
                    </a:ext>
                  </a:extLst>
                </a:gridCol>
              </a:tblGrid>
              <a:tr h="1493708">
                <a:tc>
                  <a:txBody>
                    <a:bodyPr/>
                    <a:lstStyle/>
                    <a:p>
                      <a:pPr algn="ctr"/>
                      <a:r>
                        <a:rPr lang="ru-RU" sz="4000" dirty="0">
                          <a:effectLst/>
                        </a:rPr>
                        <a:t>Тоталитарное государство</a:t>
                      </a:r>
                    </a:p>
                  </a:txBody>
                  <a:tcPr marL="80580" marR="80580" marT="40290" marB="4029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>
                          <a:effectLst/>
                        </a:rPr>
                        <a:t>Авторитарное государство</a:t>
                      </a:r>
                    </a:p>
                  </a:txBody>
                  <a:tcPr marL="80580" marR="80580" marT="40290" marB="4029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>
                          <a:effectLst/>
                        </a:rPr>
                        <a:t>Демократическое государство</a:t>
                      </a:r>
                    </a:p>
                  </a:txBody>
                  <a:tcPr marL="80580" marR="80580" marT="40290" marB="4029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5559862"/>
                  </a:ext>
                </a:extLst>
              </a:tr>
              <a:tr h="793155">
                <a:tc>
                  <a:txBody>
                    <a:bodyPr/>
                    <a:lstStyle/>
                    <a:p>
                      <a:pPr algn="just"/>
                      <a:endParaRPr lang="ru-RU" sz="4000">
                        <a:effectLst/>
                      </a:endParaRPr>
                    </a:p>
                  </a:txBody>
                  <a:tcPr marL="80580" marR="80580" marT="40290" marB="4029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ru-RU" sz="4000" dirty="0">
                        <a:effectLst/>
                      </a:endParaRPr>
                    </a:p>
                  </a:txBody>
                  <a:tcPr marL="80580" marR="80580" marT="40290" marB="4029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ru-RU" sz="4000" dirty="0">
                        <a:effectLst/>
                      </a:endParaRPr>
                    </a:p>
                  </a:txBody>
                  <a:tcPr marL="80580" marR="80580" marT="40290" marB="4029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3765871"/>
                  </a:ext>
                </a:extLst>
              </a:tr>
              <a:tr h="3981927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effectLst/>
                        </a:rPr>
                        <a:t>Тотальный насильственный контроль и всевластие государства над обществом; народ отстранен от власти и предельно ограничен в своих правах и свободах</a:t>
                      </a:r>
                    </a:p>
                  </a:txBody>
                  <a:tcPr marL="80580" marR="80580" marT="40290" marB="4029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effectLst/>
                        </a:rPr>
                        <a:t>Жесткий контроль власти над определенными сферами (политика, безопасность, силовые структуры); народ отстранен от власти и ограничен в правах и свободах.</a:t>
                      </a:r>
                    </a:p>
                  </a:txBody>
                  <a:tcPr marL="80580" marR="80580" marT="40290" marB="4029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effectLst/>
                        </a:rPr>
                        <a:t>Народ является источником власти в обществе; каждому гражданину </a:t>
                      </a:r>
                      <a:r>
                        <a:rPr lang="ru-RU" sz="2400" dirty="0" err="1">
                          <a:effectLst/>
                        </a:rPr>
                        <a:t>гарантированны</a:t>
                      </a:r>
                      <a:r>
                        <a:rPr lang="ru-RU" sz="2400" dirty="0">
                          <a:effectLst/>
                        </a:rPr>
                        <a:t> основные права и свободы, ключевые органы власти выбираются.</a:t>
                      </a:r>
                    </a:p>
                  </a:txBody>
                  <a:tcPr marL="80580" marR="80580" marT="40290" marB="4029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7654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341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760815-A024-C9F6-690E-864C19543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Тоталитарный политический режим</a:t>
            </a:r>
            <a:b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8E9345-EE03-928D-CE53-75A2760B7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Тоталитаризм (лат.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Тоталис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– весь, целый, полный) – политический режим, при котором государство полностью подчиняет себе все сферы жизни общества и отдельного человек. Именно всеохватностью своего надзора тоталитаризм отличается от всех других форм государственного насилия – деспотии, тирании, военной диктатуры и пр.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50065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1181</Words>
  <Application>Microsoft Office PowerPoint</Application>
  <PresentationFormat>Широкоэкранный</PresentationFormat>
  <Paragraphs>189</Paragraphs>
  <Slides>35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5" baseType="lpstr">
      <vt:lpstr>Arial</vt:lpstr>
      <vt:lpstr>Calibri</vt:lpstr>
      <vt:lpstr>Calibri Light</vt:lpstr>
      <vt:lpstr>Merriweather</vt:lpstr>
      <vt:lpstr>Montserrat</vt:lpstr>
      <vt:lpstr>Roboto</vt:lpstr>
      <vt:lpstr>Times New Roman</vt:lpstr>
      <vt:lpstr>Verdana</vt:lpstr>
      <vt:lpstr>YS Text</vt:lpstr>
      <vt:lpstr>Тема Office</vt:lpstr>
      <vt:lpstr>Политические системы и экономическое развити</vt:lpstr>
      <vt:lpstr>Вопросы</vt:lpstr>
      <vt:lpstr>Презентация PowerPoint</vt:lpstr>
      <vt:lpstr>Формы политической системы</vt:lpstr>
      <vt:lpstr>Политический режим</vt:lpstr>
      <vt:lpstr>Основные формы правления</vt:lpstr>
      <vt:lpstr>Презентация PowerPoint</vt:lpstr>
      <vt:lpstr>Различия в режимах власти</vt:lpstr>
      <vt:lpstr>Тоталитарный политический режим </vt:lpstr>
      <vt:lpstr>Черты тоталитарного политического режима </vt:lpstr>
      <vt:lpstr>Авторитарный политический режим </vt:lpstr>
      <vt:lpstr>Презентация PowerPoint</vt:lpstr>
      <vt:lpstr>3 основных способа реализации демократии: </vt:lpstr>
      <vt:lpstr>Конституция</vt:lpstr>
      <vt:lpstr>Конституция Республики Беларусь</vt:lpstr>
      <vt:lpstr>Политический режим в Беларуси</vt:lpstr>
      <vt:lpstr>Презентация PowerPoint</vt:lpstr>
      <vt:lpstr>Взаимодействие  политики и экономики</vt:lpstr>
      <vt:lpstr>Политика</vt:lpstr>
      <vt:lpstr>Экономика</vt:lpstr>
      <vt:lpstr>Государство</vt:lpstr>
      <vt:lpstr>Госуда́рство </vt:lpstr>
      <vt:lpstr>Взаимосвязь политики и экономики </vt:lpstr>
      <vt:lpstr>Презентация PowerPoint</vt:lpstr>
      <vt:lpstr>Экономика развития</vt:lpstr>
      <vt:lpstr>Экономика развития по Й.Шумпетеру (1883-1950)</vt:lpstr>
      <vt:lpstr>Экономика развития</vt:lpstr>
      <vt:lpstr>Презентация PowerPoint</vt:lpstr>
      <vt:lpstr>Презентация PowerPoint</vt:lpstr>
      <vt:lpstr>Презентация PowerPoint</vt:lpstr>
      <vt:lpstr>Презентация PowerPoint</vt:lpstr>
      <vt:lpstr>Новые комбинации факторов производства получили названия "нововведения" (инновации).</vt:lpstr>
      <vt:lpstr>Новые факторы конца ХХ-начала ХХI века</vt:lpstr>
      <vt:lpstr>Человеческий капитал</vt:lpstr>
      <vt:lpstr>Цели общества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Политические системы и экономическое развити</dc:title>
  <dc:creator>Irina</dc:creator>
  <cp:lastModifiedBy>User</cp:lastModifiedBy>
  <cp:revision>20</cp:revision>
  <dcterms:created xsi:type="dcterms:W3CDTF">2023-08-20T09:15:16Z</dcterms:created>
  <dcterms:modified xsi:type="dcterms:W3CDTF">2024-02-28T10:05:29Z</dcterms:modified>
</cp:coreProperties>
</file>