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90" r:id="rId3"/>
    <p:sldId id="295" r:id="rId4"/>
    <p:sldId id="345" r:id="rId5"/>
    <p:sldId id="346" r:id="rId6"/>
    <p:sldId id="347" r:id="rId7"/>
    <p:sldId id="349" r:id="rId8"/>
    <p:sldId id="348" r:id="rId9"/>
    <p:sldId id="366" r:id="rId10"/>
    <p:sldId id="367" r:id="rId11"/>
    <p:sldId id="364" r:id="rId12"/>
    <p:sldId id="368" r:id="rId13"/>
    <p:sldId id="350" r:id="rId14"/>
    <p:sldId id="383" r:id="rId15"/>
    <p:sldId id="384" r:id="rId16"/>
    <p:sldId id="363" r:id="rId17"/>
    <p:sldId id="369" r:id="rId18"/>
    <p:sldId id="371" r:id="rId19"/>
    <p:sldId id="351" r:id="rId20"/>
    <p:sldId id="352" r:id="rId21"/>
    <p:sldId id="372" r:id="rId22"/>
    <p:sldId id="354" r:id="rId23"/>
    <p:sldId id="355" r:id="rId24"/>
    <p:sldId id="356" r:id="rId25"/>
    <p:sldId id="376" r:id="rId26"/>
    <p:sldId id="374" r:id="rId27"/>
    <p:sldId id="377" r:id="rId28"/>
    <p:sldId id="373" r:id="rId29"/>
    <p:sldId id="378" r:id="rId30"/>
    <p:sldId id="357" r:id="rId31"/>
    <p:sldId id="358" r:id="rId32"/>
    <p:sldId id="359" r:id="rId33"/>
    <p:sldId id="379" r:id="rId34"/>
    <p:sldId id="380" r:id="rId35"/>
    <p:sldId id="375" r:id="rId36"/>
    <p:sldId id="381" r:id="rId37"/>
    <p:sldId id="360" r:id="rId38"/>
    <p:sldId id="382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54E3E-1E68-4117-AB3F-334EE3C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4BCD-2685-4EFB-BC1E-8CD0BA7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181-C1AD-4253-83EB-EDACDA7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89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7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66EDC-5E2E-4D5C-9E61-47F674F23493}"/>
              </a:ext>
            </a:extLst>
          </p:cNvPr>
          <p:cNvSpPr/>
          <p:nvPr userDrawn="1"/>
        </p:nvSpPr>
        <p:spPr>
          <a:xfrm>
            <a:off x="0" y="1388961"/>
            <a:ext cx="12192000" cy="546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15E559-814E-42EE-B57F-B16F230EE1A8}"/>
              </a:ext>
            </a:extLst>
          </p:cNvPr>
          <p:cNvSpPr/>
          <p:nvPr userDrawn="1"/>
        </p:nvSpPr>
        <p:spPr>
          <a:xfrm>
            <a:off x="-12291" y="0"/>
            <a:ext cx="12204291" cy="4413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6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03B2-17F3-4AA8-932D-B31C067A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9A05-6180-4156-9F6E-06287DE939E2}" type="datetimeFigureOut">
              <a:rPr lang="ko-KR" altLang="en-US" smtClean="0"/>
              <a:t>2022-07-22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23C95-5824-4291-AAB8-77B41CEB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747EB-50ED-44FD-BB4D-D9701951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41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3674282" y="3901362"/>
            <a:ext cx="4843436" cy="54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spc="-10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r>
              <a:rPr lang="en-US" altLang="ko-KR" sz="30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Stack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3924300" y="3736050"/>
            <a:ext cx="441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007532-0769-2733-E2D6-878C0D1D54F0}"/>
              </a:ext>
            </a:extLst>
          </p:cNvPr>
          <p:cNvSpPr txBox="1"/>
          <p:nvPr/>
        </p:nvSpPr>
        <p:spPr>
          <a:xfrm>
            <a:off x="3396567" y="2517506"/>
            <a:ext cx="5398867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kumimoji="0" lang="ko-KR" altLang="en-US" sz="66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집계</a:t>
            </a:r>
          </a:p>
        </p:txBody>
      </p:sp>
    </p:spTree>
    <p:extLst>
      <p:ext uri="{BB962C8B-B14F-4D97-AF65-F5344CB8AC3E}">
        <p14:creationId xmlns:p14="http://schemas.microsoft.com/office/powerpoint/2010/main" val="215631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최대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값 구하기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47619-4CB7-71BE-01DA-343782B8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14" y="2916617"/>
            <a:ext cx="4201111" cy="19147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F23878-128E-8A97-766D-BFE344528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477" y="1740115"/>
            <a:ext cx="247684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percentiles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구하기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각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퍼센트에 해당하는 값을 확인 할 수 있는 쿼리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0BA60C2-0F00-8B07-EA2B-E9AF9450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95" y="2777903"/>
            <a:ext cx="4674005" cy="3839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7FBB5E-FD02-8348-4E8E-94382ABD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978" y="1549666"/>
            <a:ext cx="362953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0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stats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구하기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C9D5F3-37B7-9B09-E2CC-8C406301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07" y="2916617"/>
            <a:ext cx="4191585" cy="19243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0DB329-22E1-8CFD-F06E-E176CA797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919" y="1472197"/>
            <a:ext cx="313416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374789" y="1549666"/>
            <a:ext cx="11337786" cy="4863834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Cadinailty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필드의 유니크한 값 개수 확인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HyperLogLog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++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알고리즘을 사용하여 조회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HyperLogLog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++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알고리즘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집합 내 중복되지 않는 항목의 개수를 세기 위한 알고리즘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HyperLogLog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를 병렬처리해서 개선한 버전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카디널리티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정확도가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낮을경우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잘못된 결과가 발생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HLL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알고리즘의 특징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: 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정확도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(precision)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설정 가능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단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정확도를 올릴 수록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메모리 사용량이 증가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cardinality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가 낮은 집합일 수록 정확도가 높아진다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메모리 사용량이 고정적메모리 사용량은 정확도에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비례정확도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설정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precision_threshold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(0 ~ 40,000)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일반적으로 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cardinality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가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precision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보다 적다면 거의 항상 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100%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정확메모시 사용률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=  </a:t>
            </a:r>
            <a:r>
              <a:rPr kumimoji="0" lang="en-US" altLang="ko-KR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precision_threshold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* 8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B9598-62E1-70ED-672B-3C2A5639064F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8009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374789" y="1549666"/>
            <a:ext cx="11337786" cy="4863834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HyperLogLog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++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알고리즘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집합</a:t>
            </a:r>
            <a:r>
              <a:rPr kumimoji="0" lang="ko-KR" altLang="en-US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내 중복되지 않는 항목의 개수를 세기 위한 알고리즘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HyperLogLog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를 병렬처리해서 개선한 버전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카디널리티</a:t>
            </a:r>
            <a:r>
              <a:rPr kumimoji="0" lang="ko-KR" altLang="en-US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정확도가 </a:t>
            </a:r>
            <a:r>
              <a:rPr kumimoji="0" lang="ko-KR" altLang="en-US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낮을경우</a:t>
            </a:r>
            <a:r>
              <a:rPr kumimoji="0" lang="ko-KR" altLang="en-US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잘못된 결과가 발생</a:t>
            </a:r>
            <a:r>
              <a:rPr kumimoji="0" lang="en-US" altLang="ko-KR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HLL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알고리즘의 특징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: 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정확도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(precision) 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설정 가능 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(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단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정확도를 올릴 수록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메모리 사용량이 증가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cardinality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가 낮은 집합일 수록 정확도가 높아진다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메모리 사용량이 고정적메모리 사용량은 정확도에 </a:t>
            </a:r>
            <a:r>
              <a:rPr kumimoji="0" lang="ko-KR" altLang="en-US" sz="14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비례정확도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설정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precision_threshold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(0 ~ 40,000)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일반적으로 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cardinality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가 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precision 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보다 적다면 거의 항상 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100%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정확메모시 사용률 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=  </a:t>
            </a:r>
            <a:r>
              <a:rPr kumimoji="0" lang="en-US" altLang="ko-KR" sz="14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precision_threshold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* 8 bytes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B9598-62E1-70ED-672B-3C2A5639064F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80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54107" y="4884828"/>
            <a:ext cx="11337786" cy="4863834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성능 향상을 위한 방안</a:t>
            </a:r>
            <a:endParaRPr lang="en-US" altLang="ko-KR" spc="-3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cardinality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대상 필드를 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hash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로 정의한다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단 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cardinality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가 크거나 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string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인 경우만 효과적이다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B9598-62E1-70ED-672B-3C2A5639064F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B34D89E9-5A22-179F-CA8E-6EEE9D139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700212"/>
            <a:ext cx="546735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380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Cadinailty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필드의 유니크한 값 개수 확인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8F356B-B6A6-2EB4-AE8F-DF6F1093B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13" y="2574432"/>
            <a:ext cx="5359887" cy="27339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1BAFBB-9462-3325-5C39-C87CE8613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23" y="1659471"/>
            <a:ext cx="3031490" cy="44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392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Percision_threshold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를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낮출경우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계산의 오차 발생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F1EE8F-C995-FE83-3784-5973D6A6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2658777"/>
            <a:ext cx="6374186" cy="324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C6E8F3-3AAA-88CA-6D49-107BC307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114" y="1549666"/>
            <a:ext cx="3014786" cy="488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0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Percision_threshold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를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낮출경우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계산의 오차 발생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2635F8-C1C4-EBFE-14E7-EC529F16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2916616"/>
            <a:ext cx="4988249" cy="2518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47C0ACE-6383-26A2-F3E2-868B4EB4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38" y="-334893"/>
            <a:ext cx="3170996" cy="75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검색결과 내에서의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특정 도큐먼트만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메트릭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집계를 수행한다고 할 경우</a:t>
            </a:r>
            <a:endParaRPr lang="en-US" altLang="ko-KR" spc="-3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필요한 도큐먼트만 검색 후 출력된 데이터를 바탕으로 데이터 집계</a:t>
            </a:r>
            <a:endParaRPr lang="en-US" altLang="ko-KR" spc="-3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75C48-004D-7F67-D5CF-3D14F48FD33E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1E2A4-BA89-21D3-E5BE-E4367815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65" y="3429000"/>
            <a:ext cx="4379705" cy="28741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CB2318-FB53-18BA-685F-FE04543D7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196" y="1270901"/>
            <a:ext cx="3451992" cy="536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5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2243362" y="2663401"/>
            <a:ext cx="9087248" cy="2880000"/>
          </a:xfrm>
          <a:prstGeom prst="rect">
            <a:avLst/>
          </a:prstGeom>
          <a:solidFill>
            <a:srgbClr val="3366FF"/>
          </a:solidFill>
          <a:ln>
            <a:solidFill>
              <a:schemeClr val="accent1"/>
            </a:solidFill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350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 err="1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엘라스틱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서치에서의 </a:t>
            </a:r>
            <a:r>
              <a:rPr kumimoji="0" lang="ko-KR" altLang="en-US" sz="4400" b="0" i="0" u="none" strike="noStrike" kern="1200" cap="none" spc="0" normalizeH="0" baseline="0" noProof="0" dirty="0" err="1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집계란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 rot="20700000">
            <a:off x="850633" y="1516243"/>
            <a:ext cx="5081687" cy="1598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0" i="0" u="none" strike="noStrike" kern="1200" cap="none" spc="0" normalizeH="0" baseline="0" noProof="0" dirty="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1C43BE"/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# 1</a:t>
            </a:r>
            <a:endParaRPr kumimoji="0" lang="ko-KR" altLang="en-US" sz="3500" b="0" i="0" u="none" strike="noStrike" kern="1200" cap="none" spc="0" normalizeH="0" baseline="0" noProof="0" dirty="0">
              <a:ln>
                <a:solidFill>
                  <a:srgbClr val="3366FF">
                    <a:alpha val="0"/>
                  </a:srgbClr>
                </a:solidFill>
              </a:ln>
              <a:solidFill>
                <a:srgbClr val="1C43BE"/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39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버킷집계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-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특정 기준에 맞춰서 도큐먼트를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그룹핑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하는 역할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05F96-4935-34A5-C020-F7DC1895045D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16A749-DC4D-32D8-053F-825A70E7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762250"/>
            <a:ext cx="74485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0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B05521-A446-40EC-9B70-F66C3BCED5C2}"/>
              </a:ext>
            </a:extLst>
          </p:cNvPr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40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버킷집계의</a:t>
            </a:r>
            <a:r>
              <a:rPr kumimoji="0" lang="ko-KR" altLang="en-US" sz="40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 종류 설명</a:t>
            </a:r>
            <a:r>
              <a:rPr kumimoji="0" lang="en-US" altLang="ko-KR" sz="40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F9F949-DD53-95A6-3E57-71300227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035294"/>
              </p:ext>
            </p:extLst>
          </p:nvPr>
        </p:nvGraphicFramePr>
        <p:xfrm>
          <a:off x="789580" y="1455915"/>
          <a:ext cx="10612839" cy="514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9879">
                  <a:extLst>
                    <a:ext uri="{9D8B030D-6E8A-4147-A177-3AD203B41FA5}">
                      <a16:colId xmlns:a16="http://schemas.microsoft.com/office/drawing/2014/main" val="499807601"/>
                    </a:ext>
                  </a:extLst>
                </a:gridCol>
                <a:gridCol w="7262960">
                  <a:extLst>
                    <a:ext uri="{9D8B030D-6E8A-4147-A177-3AD203B41FA5}">
                      <a16:colId xmlns:a16="http://schemas.microsoft.com/office/drawing/2014/main" val="792952902"/>
                    </a:ext>
                  </a:extLst>
                </a:gridCol>
              </a:tblGrid>
              <a:tr h="6832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histogram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>
                          <a:effectLst/>
                        </a:rPr>
                        <a:t>숫자 타입 필드를 일정 간격으로 분류한다</a:t>
                      </a:r>
                      <a:r>
                        <a:rPr lang="en-US" altLang="ko-KR" sz="2000" b="1" dirty="0">
                          <a:effectLst/>
                        </a:rPr>
                        <a:t>.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334398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date_histogram</a:t>
                      </a:r>
                      <a:endParaRPr lang="en-US" altLang="ko-KR" sz="2000" b="1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KoPubWorld돋움체 Light" panose="000003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1" dirty="0">
                          <a:effectLst/>
                        </a:rPr>
                        <a:t>날짜</a:t>
                      </a:r>
                      <a:r>
                        <a:rPr lang="en-US" altLang="ko-KR" sz="1800" b="1" dirty="0">
                          <a:effectLst/>
                        </a:rPr>
                        <a:t>/</a:t>
                      </a:r>
                      <a:r>
                        <a:rPr lang="ko-KR" altLang="en-US" sz="1800" b="1" dirty="0">
                          <a:effectLst/>
                        </a:rPr>
                        <a:t>시간 타입 필드를 일정 날짜</a:t>
                      </a:r>
                      <a:r>
                        <a:rPr lang="en-US" altLang="ko-KR" sz="1800" b="1" dirty="0">
                          <a:effectLst/>
                        </a:rPr>
                        <a:t>/</a:t>
                      </a:r>
                      <a:r>
                        <a:rPr lang="ko-KR" altLang="en-US" sz="1800" b="1" dirty="0">
                          <a:effectLst/>
                        </a:rPr>
                        <a:t>시간 간격으로 분류한다</a:t>
                      </a:r>
                      <a:r>
                        <a:rPr lang="en-US" altLang="ko-KR" sz="1800" b="1" dirty="0">
                          <a:effectLst/>
                        </a:rPr>
                        <a:t>.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851405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range</a:t>
                      </a:r>
                      <a:endParaRPr lang="ko-KR" altLang="en-US" sz="2000" b="1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1" dirty="0">
                          <a:effectLst/>
                        </a:rPr>
                        <a:t>숫자 타입 필드를 사용자가 지정하는 범위 간격으로 분류한다</a:t>
                      </a:r>
                      <a:r>
                        <a:rPr lang="en-US" altLang="ko-KR" sz="1800" b="1" dirty="0">
                          <a:effectLst/>
                        </a:rPr>
                        <a:t>.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5474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Date_range</a:t>
                      </a:r>
                      <a:endParaRPr lang="ko-KR" altLang="en-US" sz="2000" b="1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>
                          <a:effectLst/>
                        </a:rPr>
                        <a:t>날짜</a:t>
                      </a:r>
                      <a:r>
                        <a:rPr lang="en-US" altLang="ko-KR" sz="2000" b="1" dirty="0">
                          <a:effectLst/>
                        </a:rPr>
                        <a:t>/</a:t>
                      </a:r>
                      <a:r>
                        <a:rPr lang="ko-KR" altLang="en-US" sz="2000" b="1" dirty="0">
                          <a:effectLst/>
                        </a:rPr>
                        <a:t>시간 타입 필드를 사용자가 지정하는 날짜</a:t>
                      </a:r>
                      <a:r>
                        <a:rPr lang="en-US" altLang="ko-KR" sz="2000" b="1" dirty="0">
                          <a:effectLst/>
                        </a:rPr>
                        <a:t>/</a:t>
                      </a:r>
                      <a:r>
                        <a:rPr lang="ko-KR" altLang="en-US" sz="2000" b="1" dirty="0">
                          <a:effectLst/>
                        </a:rPr>
                        <a:t>시간 간격으로 분류한다</a:t>
                      </a:r>
                      <a:r>
                        <a:rPr lang="en-US" altLang="ko-KR" sz="2000" b="1" dirty="0">
                          <a:effectLst/>
                        </a:rPr>
                        <a:t>.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01268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Terms</a:t>
                      </a:r>
                      <a:endParaRPr lang="ko-KR" altLang="en-US" sz="2000" b="1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>
                          <a:effectLst/>
                        </a:rPr>
                        <a:t>필드에 많이 나타나는 용어</a:t>
                      </a:r>
                      <a:r>
                        <a:rPr lang="en-US" altLang="ko-KR" sz="2000" b="1" dirty="0">
                          <a:effectLst/>
                        </a:rPr>
                        <a:t>(</a:t>
                      </a:r>
                      <a:r>
                        <a:rPr lang="ko-KR" altLang="en-US" sz="2000" b="1" dirty="0">
                          <a:effectLst/>
                        </a:rPr>
                        <a:t>값</a:t>
                      </a:r>
                      <a:r>
                        <a:rPr lang="en-US" altLang="ko-KR" sz="2000" b="1" dirty="0">
                          <a:effectLst/>
                        </a:rPr>
                        <a:t>)</a:t>
                      </a:r>
                      <a:r>
                        <a:rPr lang="ko-KR" altLang="en-US" sz="2000" b="1" dirty="0">
                          <a:effectLst/>
                        </a:rPr>
                        <a:t>들을 기준으로 분류한다</a:t>
                      </a:r>
                      <a:r>
                        <a:rPr lang="en-US" altLang="ko-KR" sz="2000" b="1" dirty="0">
                          <a:effectLst/>
                        </a:rPr>
                        <a:t>.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215772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Significant_terms</a:t>
                      </a:r>
                      <a:endParaRPr lang="ko-KR" altLang="en-US" sz="2000" b="1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1" dirty="0">
                          <a:effectLst/>
                        </a:rPr>
                        <a:t>terms </a:t>
                      </a:r>
                      <a:r>
                        <a:rPr lang="ko-KR" altLang="en-US" sz="2000" b="1" dirty="0">
                          <a:effectLst/>
                        </a:rPr>
                        <a:t>버킷과 유사하나</a:t>
                      </a:r>
                      <a:r>
                        <a:rPr lang="en-US" altLang="ko-KR" sz="2000" b="1" dirty="0">
                          <a:effectLst/>
                        </a:rPr>
                        <a:t>, </a:t>
                      </a:r>
                      <a:r>
                        <a:rPr lang="ko-KR" altLang="en-US" sz="2000" b="1" dirty="0">
                          <a:effectLst/>
                        </a:rPr>
                        <a:t>모든 값을 대상으로 하지 않고 인덱스 내 전체 문서 대비 현재 검색 조건에서 통계적으로 유의미한 값들을 기준으로 분류한다</a:t>
                      </a:r>
                      <a:r>
                        <a:rPr lang="en-US" altLang="ko-KR" sz="2000" b="1" dirty="0">
                          <a:effectLst/>
                        </a:rPr>
                        <a:t>.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71694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b="1" dirty="0"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filters</a:t>
                      </a:r>
                      <a:endParaRPr lang="ko-KR" altLang="en-US" sz="2000" b="1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1" dirty="0">
                          <a:effectLst/>
                        </a:rPr>
                        <a:t>각 그룹에 포함시킬 문서의 조건을 직접 지정한다</a:t>
                      </a:r>
                      <a:r>
                        <a:rPr lang="en-US" altLang="ko-KR" sz="2000" b="1" dirty="0">
                          <a:effectLst/>
                        </a:rPr>
                        <a:t>. </a:t>
                      </a:r>
                      <a:r>
                        <a:rPr lang="ko-KR" altLang="en-US" sz="2000" b="1" dirty="0">
                          <a:effectLst/>
                        </a:rPr>
                        <a:t>이때 조건은 일반적으로 검색에 사용되는 쿼리와 동일하다</a:t>
                      </a:r>
                      <a:r>
                        <a:rPr lang="en-US" altLang="ko-KR" sz="2000" b="1" dirty="0">
                          <a:effectLst/>
                        </a:rPr>
                        <a:t>.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8076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98A9-5162-95FF-71B1-F248FCAAD9E9}"/>
              </a:ext>
            </a:extLst>
          </p:cNvPr>
          <p:cNvSpPr/>
          <p:nvPr/>
        </p:nvSpPr>
        <p:spPr>
          <a:xfrm>
            <a:off x="-1351419" y="1568016"/>
            <a:ext cx="1036787" cy="593800"/>
          </a:xfrm>
          <a:prstGeom prst="rect">
            <a:avLst/>
          </a:prstGeom>
          <a:solidFill>
            <a:srgbClr val="1C4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714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히스토그램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007E-D449-FBA0-A7D5-C5D749BCFAA2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6EDF22-6FDD-5F35-370D-D6EA4437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13" y="1663965"/>
            <a:ext cx="2567112" cy="47498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2CD8CA-0964-0C97-C8AE-DA509BA23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29" y="2600410"/>
            <a:ext cx="5121471" cy="263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07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범위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F9999-686D-B5BB-5067-87BE6342541B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B15296-0859-9474-0123-4BCA3D888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08" y="2330670"/>
            <a:ext cx="4879462" cy="3473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C5883F-80B2-1098-08CF-C33277DD2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650" y="1474923"/>
            <a:ext cx="2876557" cy="52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4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용어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필드의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유니크한 값을 기준으로 버킷을 나눌 때 사용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용어집계가 정확하지 않을 수도 있는 오류 발생 사항 설명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분산시스템에서 데이터를 여러 노드에서 분산하고 취합하는 과정에서 오류가 발생하기 때문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모든 도큐먼트를 한번에 조회하는 것이 아닌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분산되어있는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개별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노드단에서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먼저 집계를 하고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그 결과를 다시 취합해서 재집계를 하기 때문에 정확한개수가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나타나지않음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96BC9-F68A-4DF0-124A-872B92D75F68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0035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96BC9-F68A-4DF0-124A-872B92D75F68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17F26-CF77-53BF-3A7B-5F1A16C1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3" y="1990530"/>
            <a:ext cx="4959033" cy="2454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7B973F-9B00-3DE2-2F2F-78823F9B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27" y="1240249"/>
            <a:ext cx="3538173" cy="56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9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96BC9-F68A-4DF0-124A-872B92D75F68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6468F3-F867-4FBC-B35B-8E1E549A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24250" y="-258672"/>
            <a:ext cx="5143500" cy="85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96BC9-F68A-4DF0-124A-872B92D75F68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817F26-CF77-53BF-3A7B-5F1A16C1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3" y="1990530"/>
            <a:ext cx="4959033" cy="24544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7B973F-9B00-3DE2-2F2F-78823F9B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27" y="1240249"/>
            <a:ext cx="3538173" cy="56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26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용어집계에서의 정확성을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높일려면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어떻게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해야되는가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Show_</a:t>
            </a:r>
            <a:r>
              <a:rPr lang="en-US" altLang="ko-KR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term_doc_count_error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파라미터를 추가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이전 그림에서 봤던 </a:t>
            </a:r>
            <a:r>
              <a:rPr kumimoji="0" lang="en-US" altLang="ko-KR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doc_count_error_upper_bound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값을 버킷마다 확인이 가능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lang="en-US" altLang="ko-KR" spc="-3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각 버킷마다 </a:t>
            </a:r>
            <a:r>
              <a:rPr kumimoji="0" lang="en-US" altLang="ko-KR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doc_count_error_upper_bound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값이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0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이면 오류가 없다는 뜻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..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But?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확인 결과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이상값이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나올경우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샤드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크기 파라미터를 늘려야 함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샤드</a:t>
            </a:r>
            <a:r>
              <a:rPr lang="ko-KR" altLang="en-US" b="1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크기 파라미터</a:t>
            </a:r>
            <a:r>
              <a:rPr lang="en-US" altLang="ko-KR" b="1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 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-&gt;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용어집계 과정에서 개별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샤드에서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집계하기 위해 처리하는 개수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샤드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크기 파라미터를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늘릴경우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정확도가 향상되는 대신 리소스에 대한 사용량이 상승해 </a:t>
            </a:r>
            <a:b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</a:b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	-&gt;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성능 저하가 발생 할 수 있음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Ps.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pc="-3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샤드크기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계산 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-&gt;  size( </a:t>
            </a: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버킷의 개수 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) * 1.5 + 10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96BC9-F68A-4DF0-124A-872B92D75F68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30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96BC9-F68A-4DF0-124A-872B92D75F68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296BF0-4340-4435-5465-378A8B4F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9" y="1920823"/>
            <a:ext cx="5916696" cy="30163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64AFF9-0A0B-DC34-76D9-7BDBEAED4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727" y="1430428"/>
            <a:ext cx="3685857" cy="53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398400" y="2358049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집계란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SQL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에서의 집계기능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 GROUP BY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와 통계함수를 포함하는 개념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집계기능은 강력한 검색 성능과 맞물려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ES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를 고성능 집계 엔진으로 활용을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할수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있게 함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집계 기능을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잘쓰면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Kibana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를 더 잘 사용할 수 있음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805F4-39F5-D01E-A815-3C6656E3DE2B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970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55625" y="15750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집계의 조합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버킷집계와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매트릭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집계를 혼용해서 그룹화 한 후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매트릭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집계가 가능함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6E9F0-0FF6-D890-EB74-614DC8272455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A44BB-18C8-83F6-28A3-0E00AFFB7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6" y="2701283"/>
            <a:ext cx="4411844" cy="45734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5B8119-6847-01E0-8D48-088C3284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628" y="1521940"/>
            <a:ext cx="3516965" cy="55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61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서브 버킷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버킷 안에서 다시 버킷 집계를 요청하는 집계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 </a:t>
            </a: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쉽게 생각하면 트리구조와 </a:t>
            </a: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비슷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B00FC-F68C-EE24-B4A8-415DBCEDA3CA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29DA0E-5A10-CCA3-B6DB-B2EE1ED7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02" y="3237415"/>
            <a:ext cx="4446797" cy="3529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284449-2593-9E79-0F7D-F07F945A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14" y="1374510"/>
            <a:ext cx="3686986" cy="58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7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606424" y="2210066"/>
            <a:ext cx="10683875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파이프 라인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이전 결과를 다음 단계에서 이용하는 파이프라인 개념을 차용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엘라스틱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파이프라인 집계는 이전 집계로 만들어진 결과를 입력으로 삼아 다시 집계하는 방식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부모집계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형제집계 두 유형이 있음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67A3A-6429-59D6-A239-5223C02399AA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990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606424" y="2210066"/>
            <a:ext cx="10683875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파이프 라인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이전 결과를 다음 단계에서 이용하는 파이프라인 개념을 차용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엘라스틱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파이프라인 집계는 이전 집계로 만들어진 결과를 입력으로 삼아 다시 집계하는 방식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부모집계 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,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형제집계 두 유형이 있음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67A3A-6429-59D6-A239-5223C02399AA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91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B05521-A446-40EC-9B70-F66C3BCED5C2}"/>
              </a:ext>
            </a:extLst>
          </p:cNvPr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40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파이프라인 </a:t>
            </a:r>
            <a:r>
              <a:rPr kumimoji="0" lang="ko-KR" altLang="en-US" sz="40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집계의 종류 설명</a:t>
            </a:r>
            <a:r>
              <a:rPr kumimoji="0" lang="en-US" altLang="ko-KR" sz="40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98A9-5162-95FF-71B1-F248FCAAD9E9}"/>
              </a:ext>
            </a:extLst>
          </p:cNvPr>
          <p:cNvSpPr/>
          <p:nvPr/>
        </p:nvSpPr>
        <p:spPr>
          <a:xfrm>
            <a:off x="-1351419" y="1568016"/>
            <a:ext cx="1036787" cy="593800"/>
          </a:xfrm>
          <a:prstGeom prst="rect">
            <a:avLst/>
          </a:prstGeom>
          <a:solidFill>
            <a:srgbClr val="1C4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77AC2-226E-BEB1-2D0A-A355DE4C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21" y="1568016"/>
            <a:ext cx="9343027" cy="49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5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부모집계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 집계 결과를 이용해 새로운 집계를 생성한다. 결과는 기존 집계 내부에서 나온다.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단독으로 사용할 수 없으며 반드시 먼저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다른집계가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있어야함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67A3A-6429-59D6-A239-5223C02399AA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ECF2F5-51B0-A512-2ABA-EAB891C62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3007041"/>
            <a:ext cx="7173326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67A3A-6429-59D6-A239-5223C02399AA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521FEA-D9FE-2F28-07C6-142DC210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04" y="2433445"/>
            <a:ext cx="4064360" cy="3954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D4C090-8618-4F68-4509-0026402E5F65}"/>
              </a:ext>
            </a:extLst>
          </p:cNvPr>
          <p:cNvSpPr txBox="1"/>
          <p:nvPr/>
        </p:nvSpPr>
        <p:spPr>
          <a:xfrm>
            <a:off x="374789" y="1549717"/>
            <a:ext cx="610235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부모집계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0B4CE9-320B-7F99-1D0E-CCD24990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719" y="1549717"/>
            <a:ext cx="3044981" cy="48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84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4794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형제 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기존 집계를 참고해 집계를 수행한다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결과는 기존 집계와 동일선상에서 나온다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B2E64-1A06-35E3-3D8E-4B245C9A886C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194292-A168-703E-E625-C8DB5415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16" y="2916617"/>
            <a:ext cx="693516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86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67A3A-6429-59D6-A239-5223C02399AA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4C090-8618-4F68-4509-0026402E5F65}"/>
              </a:ext>
            </a:extLst>
          </p:cNvPr>
          <p:cNvSpPr txBox="1"/>
          <p:nvPr/>
        </p:nvSpPr>
        <p:spPr>
          <a:xfrm>
            <a:off x="374789" y="1549717"/>
            <a:ext cx="610235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형제</a:t>
            </a:r>
            <a:r>
              <a:rPr lang="en-US" altLang="ko-KR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집계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92EEC8-00A2-81D0-6D83-B3244D6D2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14" y="2352487"/>
            <a:ext cx="3745086" cy="40464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625703-AB45-46D3-9B3C-2F62D7C6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96" y="1430428"/>
            <a:ext cx="3745086" cy="533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4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1731277" y="85067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1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/>
                <a:ea typeface="Noto Sans KR Black" panose="020B0A00000000000000" pitchFamily="34" charset="-127"/>
              </a:rPr>
              <a:t>ElasticSearch</a:t>
            </a:r>
            <a:r>
              <a:rPr kumimoji="0" lang="en-US" altLang="ko-KR" sz="3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/>
                <a:ea typeface="Noto Sans KR Black" panose="020B0A00000000000000" pitchFamily="34" charset="-127"/>
              </a:rPr>
              <a:t> </a:t>
            </a:r>
            <a:r>
              <a:rPr kumimoji="0" lang="ko-KR" altLang="en-US" sz="3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/>
                <a:ea typeface="Noto Sans KR Black" panose="020B0A00000000000000" pitchFamily="34" charset="-127"/>
              </a:rPr>
              <a:t>에서 제공하는 집계기능의 종류</a:t>
            </a:r>
            <a:r>
              <a:rPr kumimoji="0" lang="en-US" altLang="ko-KR" sz="3000" b="1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/>
                <a:ea typeface="Noto Sans KR Black" panose="020B0A00000000000000" pitchFamily="34" charset="-127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7E720B-B2F1-4D2C-84A0-1AFD79A7292C}"/>
              </a:ext>
            </a:extLst>
          </p:cNvPr>
          <p:cNvGrpSpPr/>
          <p:nvPr/>
        </p:nvGrpSpPr>
        <p:grpSpPr>
          <a:xfrm>
            <a:off x="783444" y="2407009"/>
            <a:ext cx="2520000" cy="2984865"/>
            <a:chOff x="1040694" y="2129216"/>
            <a:chExt cx="2520000" cy="29848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64E52F-C4FA-4A67-A3EB-E7ADDF19AD48}"/>
                </a:ext>
              </a:extLst>
            </p:cNvPr>
            <p:cNvSpPr txBox="1"/>
            <p:nvPr/>
          </p:nvSpPr>
          <p:spPr>
            <a:xfrm>
              <a:off x="1155871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54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gradFill>
                  <a:gsLst>
                    <a:gs pos="0">
                      <a:srgbClr val="E7E6E6">
                        <a:lumMod val="90000"/>
                      </a:srgbClr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G마켓 산스 Medium"/>
                <a:ea typeface="창원단감아삭 Bold" panose="020B0803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56CF6-D3ED-4B2B-9047-28CBDC02C770}"/>
                </a:ext>
              </a:extLst>
            </p:cNvPr>
            <p:cNvSpPr txBox="1"/>
            <p:nvPr/>
          </p:nvSpPr>
          <p:spPr>
            <a:xfrm>
              <a:off x="1040694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-50" normalizeH="0" baseline="0" noProof="0" dirty="0" err="1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Medium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메트릭</a:t>
              </a:r>
              <a:r>
                <a:rPr kumimoji="0" lang="ko-KR" altLang="en-US" sz="2000" b="1" i="0" u="none" strike="noStrike" kern="1200" cap="none" spc="-5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Medium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집계</a:t>
              </a:r>
              <a:endParaRPr kumimoji="0" lang="en-US" altLang="ko-KR" sz="2000" b="1" i="0" u="none" strike="noStrike" kern="1200" cap="none" spc="-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Medium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-50" normalizeH="0" baseline="0" noProof="0" dirty="0">
                  <a:ln>
                    <a:solidFill>
                      <a:srgbClr val="4472C4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G마켓 산스 Medium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(Metrix)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3754B6-53FE-4D64-8F7F-7F87FF81371A}"/>
              </a:ext>
            </a:extLst>
          </p:cNvPr>
          <p:cNvSpPr txBox="1"/>
          <p:nvPr/>
        </p:nvSpPr>
        <p:spPr>
          <a:xfrm>
            <a:off x="4809102" y="2871874"/>
            <a:ext cx="2520000" cy="2520000"/>
          </a:xfrm>
          <a:prstGeom prst="ellipse">
            <a:avLst/>
          </a:prstGeom>
          <a:solidFill>
            <a:srgbClr val="3366FF"/>
          </a:solidFill>
          <a:ln>
            <a:noFill/>
          </a:ln>
          <a:effectLst>
            <a:outerShdw blurRad="381000" dist="3810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Medium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버킷 집계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6F917-45E5-4639-A5D1-BF9CD97D9B73}"/>
              </a:ext>
            </a:extLst>
          </p:cNvPr>
          <p:cNvSpPr txBox="1"/>
          <p:nvPr/>
        </p:nvSpPr>
        <p:spPr>
          <a:xfrm>
            <a:off x="8834761" y="2871874"/>
            <a:ext cx="2520000" cy="2520000"/>
          </a:xfrm>
          <a:prstGeom prst="ellipse">
            <a:avLst/>
          </a:prstGeom>
          <a:solidFill>
            <a:srgbClr val="3366FF"/>
          </a:solidFill>
          <a:ln>
            <a:noFill/>
          </a:ln>
          <a:effectLst>
            <a:outerShdw blurRad="381000" dist="3810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Medium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파이프라인 </a:t>
            </a:r>
            <a:endParaRPr kumimoji="0" lang="en-US" altLang="ko-KR" sz="2000" b="1" i="0" u="none" strike="noStrike" kern="1200" cap="none" spc="-5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G마켓 산스 Medium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5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G마켓 산스 Medium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집계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52396-94C2-4A0F-90BC-765D6F08D06B}"/>
              </a:ext>
            </a:extLst>
          </p:cNvPr>
          <p:cNvSpPr txBox="1"/>
          <p:nvPr/>
        </p:nvSpPr>
        <p:spPr>
          <a:xfrm>
            <a:off x="3522205" y="3642416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gradFill>
                  <a:gsLst>
                    <a:gs pos="0">
                      <a:srgbClr val="E7E6E6">
                        <a:lumMod val="90000"/>
                      </a:srgbClr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G마켓 산스 Medium"/>
                <a:ea typeface="창원단감아삭 Bold" panose="020B0803000000000000" pitchFamily="50" charset="-127"/>
              </a:rPr>
              <a:t>+</a:t>
            </a:r>
            <a:endParaRPr kumimoji="0" lang="ko-KR" altLang="en-US" sz="8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gradFill>
                <a:gsLst>
                  <a:gs pos="0">
                    <a:srgbClr val="E7E6E6">
                      <a:lumMod val="90000"/>
                    </a:srgbClr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G마켓 산스 Medium"/>
              <a:ea typeface="창원단감아삭 Bold" panose="020B08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E9D20-0BF0-4A8F-AF28-0CB224402A1C}"/>
              </a:ext>
            </a:extLst>
          </p:cNvPr>
          <p:cNvSpPr txBox="1"/>
          <p:nvPr/>
        </p:nvSpPr>
        <p:spPr>
          <a:xfrm>
            <a:off x="7547863" y="3642416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gradFill>
                  <a:gsLst>
                    <a:gs pos="0">
                      <a:srgbClr val="E7E6E6">
                        <a:lumMod val="90000"/>
                      </a:srgbClr>
                    </a:gs>
                    <a:gs pos="100000">
                      <a:prstClr val="white">
                        <a:lumMod val="9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G마켓 산스 Medium"/>
                <a:ea typeface="창원단감아삭 Bold" panose="020B0803000000000000" pitchFamily="50" charset="-127"/>
              </a:rPr>
              <a:t>+</a:t>
            </a:r>
            <a:endParaRPr kumimoji="0" lang="ko-KR" altLang="en-US" sz="8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gradFill>
                <a:gsLst>
                  <a:gs pos="0">
                    <a:srgbClr val="E7E6E6">
                      <a:lumMod val="90000"/>
                    </a:srgbClr>
                  </a:gs>
                  <a:gs pos="100000">
                    <a:prstClr val="white">
                      <a:lumMod val="9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G마켓 산스 Medium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629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C40FC-8079-42BF-8950-33D9D94F8C40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374789" y="1630017"/>
            <a:ext cx="11684689" cy="5062331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집계 요청은 어떻게 보내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agg_type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집계에 대한 타입을 의미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my_aggs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사용자가 지정하는 집계의 이름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KoPub Dotum"/>
                <a:ea typeface="맑은 고딕" panose="020B0503020000020004" pitchFamily="50" charset="-127"/>
                <a:cs typeface="+mn-cs"/>
              </a:rPr>
              <a:t>하위 쿼리 또는 여러 쿼리를 함께 사용할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KoPub Dotum"/>
                <a:ea typeface="맑은 고딕" panose="020B0503020000020004" pitchFamily="50" charset="-127"/>
                <a:cs typeface="+mn-cs"/>
              </a:rPr>
              <a:t>때구별하는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KoPub Dotum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KoPub Dotum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KoPub Dotum"/>
                <a:ea typeface="맑은 고딕" panose="020B0503020000020004" pitchFamily="50" charset="-127"/>
                <a:cs typeface="+mn-cs"/>
              </a:rPr>
              <a:t>용도로 사용한다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KoPub Dotum"/>
                <a:ea typeface="맑은 고딕" panose="020B0503020000020004" pitchFamily="50" charset="-127"/>
                <a:cs typeface="+mn-cs"/>
              </a:rPr>
              <a:t>.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3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Agg_type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은 집계 유형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7C1C9-8F03-B62C-8333-2AC3D3EA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33" y="2044896"/>
            <a:ext cx="5441879" cy="42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3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374789" y="1630017"/>
            <a:ext cx="11684689" cy="5062331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집계 요청은 어떻게 보내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					   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응답 결과는 어떻게 오는가</a:t>
            </a:r>
            <a:r>
              <a:rPr kumimoji="0" lang="en-US" altLang="ko-KR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67C1C9-8F03-B62C-8333-2AC3D3EAF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0" y="2323192"/>
            <a:ext cx="4568272" cy="42325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FF4A2C-349F-D0BE-39D4-8CCF6D5B2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66" y="2323192"/>
            <a:ext cx="3432312" cy="4496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06A352-8D4D-2995-96F1-61A929F93A14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71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B05521-A446-40EC-9B70-F66C3BCED5C2}"/>
              </a:ext>
            </a:extLst>
          </p:cNvPr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엘라스틱</a:t>
            </a:r>
            <a:r>
              <a:rPr kumimoji="0" lang="ko-KR" altLang="en-US" sz="4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ko-KR" altLang="en-US" sz="4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서치</a:t>
            </a:r>
            <a:r>
              <a:rPr kumimoji="0" lang="ko-KR" altLang="en-US" sz="4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4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kumimoji="0" lang="ko-KR" altLang="en-US" sz="4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집계 </a:t>
            </a:r>
            <a:r>
              <a:rPr lang="ko-KR" altLang="en-US" sz="4000" spc="-1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종류</a:t>
            </a:r>
            <a:endParaRPr kumimoji="0" lang="en-US" altLang="ko-KR" sz="4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F9F949-DD53-95A6-3E57-713002273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85158"/>
              </p:ext>
            </p:extLst>
          </p:nvPr>
        </p:nvGraphicFramePr>
        <p:xfrm>
          <a:off x="789580" y="1633715"/>
          <a:ext cx="10612839" cy="478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9879">
                  <a:extLst>
                    <a:ext uri="{9D8B030D-6E8A-4147-A177-3AD203B41FA5}">
                      <a16:colId xmlns:a16="http://schemas.microsoft.com/office/drawing/2014/main" val="499807601"/>
                    </a:ext>
                  </a:extLst>
                </a:gridCol>
                <a:gridCol w="7262960">
                  <a:extLst>
                    <a:ext uri="{9D8B030D-6E8A-4147-A177-3AD203B41FA5}">
                      <a16:colId xmlns:a16="http://schemas.microsoft.com/office/drawing/2014/main" val="792952902"/>
                    </a:ext>
                  </a:extLst>
                </a:gridCol>
              </a:tblGrid>
              <a:tr h="683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AVG</a:t>
                      </a:r>
                      <a:endParaRPr lang="ko-KR" altLang="en-US" sz="2400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spc="-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필드 최솟값</a:t>
                      </a:r>
                    </a:p>
                  </a:txBody>
                  <a:tcPr anchor="ctr"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334398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MIN</a:t>
                      </a:r>
                      <a:endParaRPr lang="ko-KR" altLang="en-US" sz="2400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spc="-1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필드 최댓값</a:t>
                      </a:r>
                      <a:endParaRPr lang="en-US" altLang="ko-KR" sz="2000" spc="-1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851405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SUM</a:t>
                      </a:r>
                      <a:endParaRPr lang="ko-KR" altLang="en-US" sz="2400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+mn-cs"/>
                        </a:rPr>
                        <a:t>필드 합계</a:t>
                      </a:r>
                      <a:endParaRPr lang="ko-KR" altLang="en-US" sz="2400" dirty="0"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85474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PERCENTILES</a:t>
                      </a:r>
                      <a:endParaRPr lang="ko-KR" altLang="en-US" sz="2400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b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</a:rPr>
                        <a:t>필드 백분위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G마켓 산스 Bold" panose="02000000000000000000" pitchFamily="50" charset="-127"/>
                        <a:ea typeface="G마켓 산스 Bold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01268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STATS</a:t>
                      </a:r>
                      <a:endParaRPr lang="ko-KR" altLang="en-US" sz="2400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+mn-cs"/>
                        </a:rPr>
                        <a:t>필드의 </a:t>
                      </a:r>
                      <a:r>
                        <a:rPr lang="en-US" altLang="ko-KR" sz="2400" kern="1200" dirty="0" err="1">
                          <a:solidFill>
                            <a:schemeClr val="tx1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+mn-cs"/>
                        </a:rPr>
                        <a:t>min,max,sum,percentiles</a:t>
                      </a:r>
                      <a:r>
                        <a:rPr lang="en-US" altLang="ko-KR" sz="2400" kern="1200" dirty="0">
                          <a:solidFill>
                            <a:schemeClr val="tx1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400" kern="1200" dirty="0">
                          <a:solidFill>
                            <a:schemeClr val="tx1"/>
                          </a:solidFill>
                          <a:effectLst/>
                          <a:latin typeface="G마켓 산스 Bold" panose="02000000000000000000" pitchFamily="50" charset="-127"/>
                          <a:ea typeface="G마켓 산스 Bold" panose="02000000000000000000" pitchFamily="50" charset="-127"/>
                          <a:cs typeface="+mn-cs"/>
                        </a:rPr>
                        <a:t>를 한번에 제공</a:t>
                      </a:r>
                      <a:endParaRPr lang="en-US" altLang="ko-KR" sz="2400" kern="1200" dirty="0">
                        <a:solidFill>
                          <a:schemeClr val="tx1"/>
                        </a:solidFill>
                        <a:effectLst/>
                        <a:latin typeface="G마켓 산스 Bold" panose="02000000000000000000" pitchFamily="50" charset="-127"/>
                        <a:ea typeface="G마켓 산스 Bold" panose="02000000000000000000" pitchFamily="50" charset="-127"/>
                        <a:cs typeface="+mn-cs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215772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KoPubWorld돋움체 Light" panose="00000300000000000000" pitchFamily="2" charset="-127"/>
                        </a:rPr>
                        <a:t>Cardinailty</a:t>
                      </a:r>
                      <a:endParaRPr lang="ko-KR" altLang="en-US" sz="2400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필드 유니크한 값 개수 보여줌</a:t>
                      </a:r>
                      <a:endParaRPr lang="ko-KR" altLang="en-US" sz="24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971694"/>
                  </a:ext>
                </a:extLst>
              </a:tr>
              <a:tr h="683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rgbClr val="1C43BE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geo-centroid</a:t>
                      </a:r>
                      <a:endParaRPr lang="ko-KR" altLang="en-US" sz="2400" dirty="0">
                        <a:solidFill>
                          <a:srgbClr val="1C43BE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필드 내부 위치 정보의 중심점을 계산</a:t>
                      </a:r>
                    </a:p>
                  </a:txBody>
                  <a:tcPr anchor="ctr">
                    <a:lnT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77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8076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CEF98A9-5162-95FF-71B1-F248FCAAD9E9}"/>
              </a:ext>
            </a:extLst>
          </p:cNvPr>
          <p:cNvSpPr/>
          <p:nvPr/>
        </p:nvSpPr>
        <p:spPr>
          <a:xfrm>
            <a:off x="-1351419" y="1568016"/>
            <a:ext cx="1036787" cy="593800"/>
          </a:xfrm>
          <a:prstGeom prst="rect">
            <a:avLst/>
          </a:prstGeom>
          <a:solidFill>
            <a:srgbClr val="1C4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75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평균값 구하기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9DC79-F90E-ACA9-3E96-65EBA198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2526699"/>
            <a:ext cx="5182900" cy="3289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5F4DAF-3F23-0536-B499-13A7E2FD4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34" y="2109198"/>
            <a:ext cx="344853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엘라스틱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ko-KR" altLang="en-US" sz="3000" b="0" i="0" u="none" strike="noStrike" kern="1200" cap="none" spc="-10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서치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 </a:t>
            </a:r>
            <a:r>
              <a:rPr kumimoji="0" lang="en-US" altLang="ko-KR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: </a:t>
            </a:r>
            <a:r>
              <a:rPr kumimoji="0" lang="ko-KR" altLang="en-US" sz="3000" b="0" i="0" u="none" strike="noStrike" kern="1200" cap="none" spc="-10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KOHI배움" panose="00000500000000000000" pitchFamily="2" charset="-127"/>
                <a:ea typeface="KOHI배움" panose="00000500000000000000" pitchFamily="2" charset="-127"/>
                <a:cs typeface="+mn-cs"/>
              </a:rPr>
              <a:t>집계</a:t>
            </a:r>
            <a:endParaRPr kumimoji="0" lang="en-US" altLang="ko-KR" sz="3000" b="0" i="0" u="none" strike="noStrike" kern="1200" cap="none" spc="-1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KOHI배움" panose="00000500000000000000" pitchFamily="2" charset="-127"/>
              <a:ea typeface="KOHI배움" panose="00000500000000000000" pitchFamily="2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33DA-9894-6354-96C3-2EA9EAE8A043}"/>
              </a:ext>
            </a:extLst>
          </p:cNvPr>
          <p:cNvSpPr txBox="1"/>
          <p:nvPr/>
        </p:nvSpPr>
        <p:spPr>
          <a:xfrm>
            <a:off x="517525" y="1549666"/>
            <a:ext cx="9812400" cy="27339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최소</a:t>
            </a:r>
            <a:r>
              <a:rPr kumimoji="0" lang="ko-KR" altLang="en-US" sz="18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마켓 산스 Medium" panose="02000000000000000000" pitchFamily="50" charset="-127"/>
                <a:ea typeface="G마켓 산스 Medium" panose="02000000000000000000" pitchFamily="50" charset="-127"/>
                <a:cs typeface="KoPubWorld돋움체 Light" panose="00000300000000000000" pitchFamily="2" charset="-127"/>
              </a:rPr>
              <a:t>값 구하기</a:t>
            </a:r>
            <a:endParaRPr kumimoji="0" lang="en-US" altLang="ko-KR" sz="18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G마켓 산스 Medium" panose="02000000000000000000" pitchFamily="50" charset="-127"/>
              <a:ea typeface="G마켓 산스 Medium" panose="02000000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17609-9127-86C1-00C6-AF3C06C00916}"/>
              </a:ext>
            </a:extLst>
          </p:cNvPr>
          <p:cNvSpPr txBox="1"/>
          <p:nvPr/>
        </p:nvSpPr>
        <p:spPr>
          <a:xfrm>
            <a:off x="8360303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kumimoji="0" lang="en-US" altLang="ko-KR" sz="3000" b="0" i="0" u="none" strike="noStrike" kern="1200" cap="none" spc="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3366FF"/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ElasticSearch</a:t>
            </a:r>
            <a:endParaRPr kumimoji="0" lang="ko-KR" altLang="en-US" sz="30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3366FF"/>
              </a:solidFill>
              <a:effectLst/>
              <a:uLnTx/>
              <a:uFillTx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232981-BE5E-293E-B592-338BD863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2" y="2644630"/>
            <a:ext cx="4429743" cy="20767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C2A6CD-0CDF-99CF-15A4-8F0F68B5F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61" y="1731670"/>
            <a:ext cx="324847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545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1067</Words>
  <Application>Microsoft Office PowerPoint</Application>
  <PresentationFormat>와이드스크린</PresentationFormat>
  <Paragraphs>196</Paragraphs>
  <Slides>38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6" baseType="lpstr">
      <vt:lpstr>G마켓 산스 Bold</vt:lpstr>
      <vt:lpstr>G마켓 산스 Medium</vt:lpstr>
      <vt:lpstr>G마켓 산스 TTF Bold</vt:lpstr>
      <vt:lpstr>KOHI배움</vt:lpstr>
      <vt:lpstr>KoPub Dotum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김태윤(Daniel)</dc:creator>
  <cp:lastModifiedBy>김태윤(Daniel)</cp:lastModifiedBy>
  <cp:revision>4</cp:revision>
  <dcterms:created xsi:type="dcterms:W3CDTF">2022-07-22T05:39:02Z</dcterms:created>
  <dcterms:modified xsi:type="dcterms:W3CDTF">2022-07-22T11:57:02Z</dcterms:modified>
</cp:coreProperties>
</file>