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png" ContentType="image/png"/>
  <Override PartName="/ppt/media/image2.png" ContentType="image/png"/>
  <Override PartName="/ppt/media/image3.emf" ContentType="image/x-emf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BCE765D-2E9B-4D47-8AAA-BBF2CB9DFEDF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3B90A0D-BB1B-4469-BE4B-652794A67C93}" type="slidenum">
              <a:rPr b="0" lang="en-IN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135000"/>
            <a:ext cx="9720000" cy="945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675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80000" cy="351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spcAft>
                <a:spcPts val="853"/>
              </a:spcAft>
            </a:pPr>
            <a:r>
              <a:rPr b="1" lang="en-IN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848"/>
              </a:spcAft>
            </a:pPr>
            <a:r>
              <a:rPr b="0" lang="en-IN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635"/>
              </a:spcAft>
            </a:pPr>
            <a:r>
              <a:rPr b="0" lang="en-IN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425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13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13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13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dt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ftr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9"/>
          <p:cNvSpPr>
            <a:spLocks noGrp="1"/>
          </p:cNvSpPr>
          <p:nvPr>
            <p:ph type="sldNum"/>
          </p:nvPr>
        </p:nvSpPr>
        <p:spPr>
          <a:xfrm>
            <a:off x="180000" y="5130000"/>
            <a:ext cx="540000" cy="405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B2DF62BD-9445-433A-B46B-62EF316B1C58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IN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IN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5BB886B-8377-47B2-A86E-BCA782786C7B}" type="slidenum"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IN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5697000"/>
          </a:xfrm>
          <a:prstGeom prst="rect">
            <a:avLst/>
          </a:prstGeom>
          <a:ln>
            <a:noFill/>
          </a:ln>
        </p:spPr>
      </p:pic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3745440" y="1911240"/>
            <a:ext cx="2561760" cy="10058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>
              <a:spcAft>
                <a:spcPts val="1060"/>
              </a:spcAft>
            </a:pPr>
            <a:r>
              <a:rPr b="0" lang="en-IN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IN" sz="24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848"/>
              </a:spcAft>
            </a:pPr>
            <a:r>
              <a:rPr b="0" lang="en-IN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IN" sz="18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635"/>
              </a:spcAft>
            </a:pPr>
            <a:r>
              <a:rPr b="0" lang="en-IN" sz="135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IN" sz="135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422"/>
              </a:spcAft>
            </a:pPr>
            <a:r>
              <a:rPr b="0" lang="en-IN" sz="101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IN" sz="101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13"/>
              </a:spcAft>
            </a:pPr>
            <a:r>
              <a:rPr b="0" lang="en-IN" sz="76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IN" sz="76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10"/>
              </a:spcAft>
            </a:pPr>
            <a:r>
              <a:rPr b="0" lang="en-IN" sz="57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IN" sz="57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13"/>
              </a:spcAft>
            </a:pPr>
            <a:r>
              <a:rPr b="0" lang="en-IN" sz="43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IN" sz="43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title"/>
          </p:nvPr>
        </p:nvSpPr>
        <p:spPr>
          <a:xfrm>
            <a:off x="504000" y="226080"/>
            <a:ext cx="40395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3509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IN" sz="3509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Online Customer Intention Prediction </a:t>
            </a:r>
            <a:endParaRPr b="0" lang="en-IN" sz="5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816000" y="3600000"/>
            <a:ext cx="5255640" cy="13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IN" sz="3200" spc="-1" strike="noStrike">
                <a:latin typeface="Arial"/>
              </a:rPr>
              <a:t>Ashish Kumar</a:t>
            </a:r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IBM Advance Data Science Capstone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Conclusion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Dataset was cleaned , explored and visualized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Three transformations were tested and applied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Two models were trained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Top 10 correlating features were isolated 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48000" y="1152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                   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Thank You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Use Case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Model user behavior based on their interactions with an e-        commerce website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Measure which website actions correlate with revenue and sales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Identify seasonality and trends in buying behaviors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Dataset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The dataset was obtained from Kaggle (https://www.kaggle.com/roshansharma/online-shopper-s-intention)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Dataset consists of </a:t>
            </a:r>
            <a:r>
              <a:rPr b="0" lang="is-IS" sz="2400" spc="-1" strike="noStrike">
                <a:solidFill>
                  <a:srgbClr val="000000"/>
                </a:solidFill>
                <a:latin typeface="Trebuchet MS"/>
              </a:rPr>
              <a:t>12316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samples and  18 features of which 8 are categorical and 10 are numeric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</p:txBody>
      </p:sp>
      <p:pic>
        <p:nvPicPr>
          <p:cNvPr id="177" name="Picture 3" descr=""/>
          <p:cNvPicPr/>
          <p:nvPr/>
        </p:nvPicPr>
        <p:blipFill>
          <a:blip r:embed="rId1"/>
          <a:stretch/>
        </p:blipFill>
        <p:spPr>
          <a:xfrm>
            <a:off x="792000" y="3339000"/>
            <a:ext cx="8114040" cy="165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Data Quality Assessment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The Data consists of 0.11 percent Missing values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Some duration values were negative suggesting outliers or missing values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The numerical features are highly skewed.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The Prediction classes are imbalanced with 1908 True and 10422 False classes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Exploration and Visualization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1" name="Content Placeholder 3" descr=""/>
          <p:cNvPicPr/>
          <p:nvPr/>
        </p:nvPicPr>
        <p:blipFill>
          <a:blip r:embed="rId1"/>
          <a:stretch/>
        </p:blipFill>
        <p:spPr>
          <a:xfrm rot="21577200">
            <a:off x="1938600" y="1552680"/>
            <a:ext cx="5703120" cy="303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Feature Engineering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Missing values were dropped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Each numerical values was clipped to remove outliers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Categorical variables were One Hot encoded 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Three different feature sets were generated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1. No scaling</a:t>
            </a:r>
            <a:endParaRPr b="1" lang="en-IN" sz="20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2. Scaled using MinMax scaler</a:t>
            </a:r>
            <a:endParaRPr b="1" lang="en-IN" sz="20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3. Yeo Johnson transformation </a:t>
            </a:r>
            <a:endParaRPr b="1" lang="en-IN" sz="20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20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Model Performance Indicator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60000" y="1593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To handle imbalance of classes Balanced accuracy score was used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Balanced accuracy is calculated as the average of the proportion corrects of each class individually.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Model Selection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60000" y="1485000"/>
            <a:ext cx="9180000" cy="351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Two models were uses:-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       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1. Gradient boosted tree implemented with LightGBM</a:t>
            </a:r>
            <a:endParaRPr b="1" lang="en-IN" sz="20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          </a:t>
            </a:r>
            <a:r>
              <a:rPr b="0" lang="en-US" sz="2000" spc="-1" strike="noStrike">
                <a:solidFill>
                  <a:srgbClr val="000000"/>
                </a:solidFill>
                <a:latin typeface="Trebuchet MS"/>
              </a:rPr>
              <a:t>2. Deep Neural Network implemented with Keras</a:t>
            </a:r>
            <a:endParaRPr b="1" lang="en-IN" sz="20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Hyper-parameters For each models were optimized using  Bayesian optimization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rebuchet MS"/>
              </a:rPr>
              <a:t>The models were evaluated on all 3 three feature sets.</a:t>
            </a:r>
            <a:endParaRPr b="1" lang="en-IN" sz="2400" spc="-1" strike="noStrike">
              <a:solidFill>
                <a:srgbClr val="000000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60000" y="270000"/>
            <a:ext cx="9360000" cy="67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Results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9" name="Content Placeholder 3_0" descr=""/>
          <p:cNvPicPr/>
          <p:nvPr/>
        </p:nvPicPr>
        <p:blipFill>
          <a:blip r:embed="rId1"/>
          <a:stretch/>
        </p:blipFill>
        <p:spPr>
          <a:xfrm>
            <a:off x="1033920" y="2520000"/>
            <a:ext cx="7534080" cy="154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2020-07-18T01:54:18Z</dcterms:created>
  <dc:creator/>
  <dc:description/>
  <dc:language>en-IN</dc:language>
  <cp:lastModifiedBy/>
  <dcterms:modified xsi:type="dcterms:W3CDTF">2020-07-18T02:12:16Z</dcterms:modified>
  <cp:revision>1</cp:revision>
  <dc:subject/>
  <dc:title/>
</cp:coreProperties>
</file>