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C6B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endParaRPr lang="en-IN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en-IN" sz="24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BCE765D-2E9B-4D47-8AAA-BBF2CB9DFED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14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r>
              <a:rPr lang="en-IN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3B90A0D-BB1B-4469-BE4B-652794A67C93}" type="slidenum">
              <a:rPr lang="en-IN" sz="1400" b="0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15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135000"/>
            <a:ext cx="9720000" cy="945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24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Aft>
                <a:spcPts val="853"/>
              </a:spcAft>
            </a:pPr>
            <a:r>
              <a:rPr lang="en-IN" sz="195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848"/>
              </a:spcAft>
            </a:pPr>
            <a:r>
              <a:rPr lang="en-IN" sz="165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635"/>
              </a:spcAft>
            </a:pPr>
            <a:r>
              <a:rPr lang="en-IN" sz="135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425"/>
              </a:spcAft>
            </a:pPr>
            <a:r>
              <a:rPr lang="en-IN" sz="12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13"/>
              </a:spcAft>
            </a:pPr>
            <a:r>
              <a:rPr lang="en-IN" sz="12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13"/>
              </a:spcAft>
            </a:pPr>
            <a:r>
              <a:rPr lang="en-IN" sz="12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13"/>
              </a:spcAft>
            </a:pPr>
            <a:r>
              <a:rPr lang="en-IN" sz="12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r>
              <a:rPr lang="en-IN" sz="1800" b="1" strike="noStrike" spc="-1">
                <a:solidFill>
                  <a:srgbClr val="FFFFFF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91" name="PlaceHolder 8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1" strike="noStrike" spc="-1">
                <a:solidFill>
                  <a:srgbClr val="FFFFFF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92" name="PlaceHolder 9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B2DF62BD-9445-433A-B46B-62EF316B1C58}" type="slidenum">
              <a:rPr lang="en-IN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131" name="PlaceHolder 3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A5BB886B-8377-47B2-A86E-BCA782786C7B}" type="slidenum">
              <a:rPr lang="en-IN" sz="1400" b="0" strike="noStrike" spc="-1">
                <a:solidFill>
                  <a:srgbClr val="DDDDDD"/>
                </a:solidFill>
                <a:latin typeface="DejaVu Sans"/>
              </a:rPr>
              <a:t>‹#›</a:t>
            </a:fld>
            <a:endParaRPr lang="en-IN" sz="1400" b="0" strike="noStrike" spc="-1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132" name="Picture 131"/>
          <p:cNvPicPr/>
          <p:nvPr/>
        </p:nvPicPr>
        <p:blipFill>
          <a:blip r:embed="rId14"/>
          <a:stretch/>
        </p:blipFill>
        <p:spPr>
          <a:xfrm>
            <a:off x="-36000" y="0"/>
            <a:ext cx="10185840" cy="5697000"/>
          </a:xfrm>
          <a:prstGeom prst="rect">
            <a:avLst/>
          </a:prstGeom>
          <a:ln>
            <a:noFill/>
          </a:ln>
        </p:spPr>
      </p:pic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3745440" y="1911240"/>
            <a:ext cx="2561760" cy="10058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spcAft>
                <a:spcPts val="1060"/>
              </a:spcAft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Click to edit the outline text format</a:t>
            </a:r>
          </a:p>
          <a:p>
            <a:pPr lvl="1" algn="ctr">
              <a:spcAft>
                <a:spcPts val="848"/>
              </a:spcAft>
            </a:pPr>
            <a:r>
              <a:rPr lang="en-IN" sz="1800" b="0" strike="noStrike" spc="-1">
                <a:solidFill>
                  <a:srgbClr val="666666"/>
                </a:solidFill>
                <a:latin typeface="DejaVu Sans"/>
              </a:rPr>
              <a:t>Second Outline Level</a:t>
            </a:r>
          </a:p>
          <a:p>
            <a:pPr lvl="2" algn="ctr">
              <a:spcAft>
                <a:spcPts val="635"/>
              </a:spcAft>
            </a:pPr>
            <a:r>
              <a:rPr lang="en-IN" sz="1350" b="0" strike="noStrike" spc="-1">
                <a:solidFill>
                  <a:srgbClr val="666666"/>
                </a:solidFill>
                <a:latin typeface="DejaVu Sans"/>
              </a:rPr>
              <a:t>Third Outline Level</a:t>
            </a:r>
          </a:p>
          <a:p>
            <a:pPr lvl="3" algn="ctr">
              <a:spcAft>
                <a:spcPts val="422"/>
              </a:spcAft>
            </a:pPr>
            <a:r>
              <a:rPr lang="en-IN" sz="1010" b="0" strike="noStrike" spc="-1">
                <a:solidFill>
                  <a:srgbClr val="666666"/>
                </a:solidFill>
                <a:latin typeface="DejaVu Sans"/>
              </a:rPr>
              <a:t>Fourth Outline Level</a:t>
            </a:r>
          </a:p>
          <a:p>
            <a:pPr lvl="4" algn="ctr">
              <a:spcAft>
                <a:spcPts val="213"/>
              </a:spcAft>
            </a:pPr>
            <a:r>
              <a:rPr lang="en-IN" sz="760" b="0" strike="noStrike" spc="-1">
                <a:solidFill>
                  <a:srgbClr val="666666"/>
                </a:solidFill>
                <a:latin typeface="DejaVu Sans"/>
              </a:rPr>
              <a:t>Fifth Outline Level</a:t>
            </a:r>
          </a:p>
          <a:p>
            <a:pPr lvl="5" algn="ctr">
              <a:spcAft>
                <a:spcPts val="210"/>
              </a:spcAft>
            </a:pPr>
            <a:r>
              <a:rPr lang="en-IN" sz="570" b="0" strike="noStrike" spc="-1">
                <a:solidFill>
                  <a:srgbClr val="666666"/>
                </a:solidFill>
                <a:latin typeface="DejaVu Sans"/>
              </a:rPr>
              <a:t>Sixth Outline Level</a:t>
            </a:r>
          </a:p>
          <a:p>
            <a:pPr lvl="6" algn="ctr">
              <a:spcAft>
                <a:spcPts val="213"/>
              </a:spcAft>
            </a:pPr>
            <a:r>
              <a:rPr lang="en-IN" sz="430" b="0" strike="noStrike" spc="-1">
                <a:solidFill>
                  <a:srgbClr val="666666"/>
                </a:solidFill>
                <a:latin typeface="DejaVu Sans"/>
              </a:rPr>
              <a:t>Seventh Outline Level</a:t>
            </a:r>
          </a:p>
        </p:txBody>
      </p:sp>
      <p:sp>
        <p:nvSpPr>
          <p:cNvPr id="134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403956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509" b="0" strike="noStrike" spc="-1">
                <a:solidFill>
                  <a:srgbClr val="FFFFFF"/>
                </a:solidFill>
                <a:latin typeface="DejaVu Sans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 dirty="0">
                <a:solidFill>
                  <a:srgbClr val="FFFFFF"/>
                </a:solidFill>
                <a:latin typeface="Trebuchet MS"/>
              </a:rPr>
              <a:t>Online Customer Intention Prediction </a:t>
            </a:r>
            <a:endParaRPr lang="en-IN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16000" y="3600000"/>
            <a:ext cx="5255640" cy="136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IN" sz="3200" b="0" strike="noStrike" spc="-1">
                <a:latin typeface="Arial"/>
              </a:rPr>
              <a:t>Ashish Kumar</a:t>
            </a:r>
          </a:p>
          <a:p>
            <a:pPr algn="ctr"/>
            <a:r>
              <a:rPr lang="en-IN" sz="3200" b="0" strike="noStrike" spc="-1">
                <a:latin typeface="Arial"/>
              </a:rPr>
              <a:t>IBM Advance Data Science Capstone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Conclusion</a:t>
            </a:r>
            <a:endParaRPr lang="en-IN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Dataset was cleaned , explored and visualized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Three transformations were tested and applied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Two models were trained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Top 10 correlating features were isolated 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48000" y="1152000"/>
            <a:ext cx="9071640" cy="2736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72000" tIns="0" rIns="0" bIns="0" anchor="ctr">
            <a:noAutofit/>
          </a:bodyPr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Arial"/>
              </a:rPr>
              <a:t>                 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Use Case</a:t>
            </a:r>
            <a:endParaRPr lang="en-IN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Model user behavior based on their interactions with an e-        commerce website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Measure which website actions correlate with revenue and sales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Identify seasonality and trends in buying behaviors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Dataset</a:t>
            </a:r>
            <a:endParaRPr lang="en-IN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The dataset was obtained from Kaggle (https://www.kaggle.com/roshansharma/online-shopper-s-intention)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Dataset consists of </a:t>
            </a:r>
            <a:r>
              <a:rPr lang="is-IS" sz="2400" b="0" strike="noStrike" spc="-1">
                <a:solidFill>
                  <a:srgbClr val="000000"/>
                </a:solidFill>
                <a:latin typeface="Trebuchet MS"/>
              </a:rPr>
              <a:t>12316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samples and  18 features of which 8 are categorical and 10 are numeric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</p:txBody>
      </p:sp>
      <p:pic>
        <p:nvPicPr>
          <p:cNvPr id="177" name="Picture 3"/>
          <p:cNvPicPr/>
          <p:nvPr/>
        </p:nvPicPr>
        <p:blipFill>
          <a:blip r:embed="rId2"/>
          <a:stretch/>
        </p:blipFill>
        <p:spPr>
          <a:xfrm>
            <a:off x="792000" y="3339000"/>
            <a:ext cx="8114040" cy="165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Data Quality Assessment</a:t>
            </a:r>
            <a:endParaRPr lang="en-IN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The Data consists of 0.11 percent Missing values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Some duration values were negative suggesting outliers or missing values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The numerical features are highly skewed.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The Prediction classes are imbalanced with 1908 True and 10422 False classes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Exploration and Visualization</a:t>
            </a:r>
            <a:endParaRPr lang="en-IN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1" name="Content Placeholder 3"/>
          <p:cNvPicPr/>
          <p:nvPr/>
        </p:nvPicPr>
        <p:blipFill>
          <a:blip r:embed="rId2"/>
          <a:stretch/>
        </p:blipFill>
        <p:spPr>
          <a:xfrm rot="21577200">
            <a:off x="1938600" y="1552680"/>
            <a:ext cx="5703120" cy="303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Feature Engineering</a:t>
            </a:r>
            <a:endParaRPr lang="en-IN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Missing values were dropped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Each numerical values was clipped to remove outliers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Categorical variables were One Hot encoded 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Three different feature sets were generated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   1. No scaling</a:t>
            </a:r>
            <a:endParaRPr lang="en-IN" sz="20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   2. Scaled using MinMax scaler</a:t>
            </a:r>
            <a:endParaRPr lang="en-IN" sz="20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   3. Yeo Johnson transformation </a:t>
            </a:r>
            <a:endParaRPr lang="en-IN" sz="20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000" b="1" strike="noStrike" spc="-1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Model Performance Indicator</a:t>
            </a:r>
            <a:endParaRPr lang="en-IN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60000" y="1593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To handle imbalance of classes Balanced accuracy score was used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Balanced accuracy is calculated as the average of the proportion corrects of each class individually.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Model Selection</a:t>
            </a:r>
            <a:endParaRPr lang="en-IN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Two models were uses:-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          1. Gradient boosted tree implemented with LightGBM</a:t>
            </a:r>
            <a:endParaRPr lang="en-IN" sz="20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          2. Deep Neural Network implemented with Keras</a:t>
            </a:r>
            <a:endParaRPr lang="en-IN" sz="20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Hyper-parameters For each models were optimized using  Bayesian optimization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The models were evaluated on all 3 three feature sets.</a:t>
            </a:r>
            <a:endParaRPr lang="en-IN" sz="2400" b="1" strike="noStrike" spc="-1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Results</a:t>
            </a:r>
            <a:endParaRPr lang="en-IN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9" name="Content Placeholder 3_0"/>
          <p:cNvPicPr/>
          <p:nvPr/>
        </p:nvPicPr>
        <p:blipFill>
          <a:blip r:embed="rId2"/>
          <a:stretch/>
        </p:blipFill>
        <p:spPr>
          <a:xfrm>
            <a:off x="1033920" y="2520000"/>
            <a:ext cx="7534080" cy="154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283</Words>
  <Application>Microsoft Office PowerPoint</Application>
  <PresentationFormat>Custom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DejaVu Sans</vt:lpstr>
      <vt:lpstr>Source Sans Pro Black</vt:lpstr>
      <vt:lpstr>Source Sans Pro Light</vt:lpstr>
      <vt:lpstr>Source Sans Pro Semibold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Ashish Kumar</dc:creator>
  <dc:description/>
  <cp:lastModifiedBy>Ashish Kumar</cp:lastModifiedBy>
  <cp:revision>2</cp:revision>
  <dcterms:created xsi:type="dcterms:W3CDTF">2020-07-18T01:54:18Z</dcterms:created>
  <dcterms:modified xsi:type="dcterms:W3CDTF">2021-06-10T11:37:41Z</dcterms:modified>
  <dc:language>en-IN</dc:language>
</cp:coreProperties>
</file>