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4" r:id="rId4"/>
    <p:sldId id="271" r:id="rId5"/>
    <p:sldId id="272" r:id="rId6"/>
    <p:sldId id="273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360" autoAdjust="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40D0A-A4D2-4DF7-A597-0738C1FE8D94}" type="datetimeFigureOut">
              <a:rPr lang="en-ID" smtClean="0"/>
              <a:t>03/06/2021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AFE2E-15DF-41E9-8758-A706CD766B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6239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Opening</a:t>
            </a:r>
          </a:p>
          <a:p>
            <a:r>
              <a:rPr lang="en-US" dirty="0" err="1"/>
              <a:t>Assalamualaikum</a:t>
            </a:r>
            <a:r>
              <a:rPr lang="en-US" dirty="0"/>
              <a:t> </a:t>
            </a:r>
            <a:r>
              <a:rPr lang="en-US" dirty="0" err="1"/>
              <a:t>w.w.</a:t>
            </a:r>
            <a:endParaRPr lang="en-US" dirty="0"/>
          </a:p>
          <a:p>
            <a:r>
              <a:rPr lang="en-US" dirty="0" err="1"/>
              <a:t>Selamat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 di Chanel </a:t>
            </a:r>
            <a:r>
              <a:rPr lang="en-US" dirty="0" err="1"/>
              <a:t>Hobi</a:t>
            </a:r>
            <a:r>
              <a:rPr lang="en-US" dirty="0"/>
              <a:t> Data</a:t>
            </a:r>
          </a:p>
          <a:p>
            <a:r>
              <a:rPr lang="en-US" dirty="0"/>
              <a:t>Video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Playlist Data </a:t>
            </a:r>
            <a:r>
              <a:rPr lang="en-US" dirty="0" err="1"/>
              <a:t>Sains</a:t>
            </a:r>
            <a:r>
              <a:rPr lang="en-US" dirty="0"/>
              <a:t> Dasar </a:t>
            </a:r>
            <a:r>
              <a:rPr lang="en-US" dirty="0" err="1"/>
              <a:t>dengan</a:t>
            </a:r>
            <a:r>
              <a:rPr lang="en-US" dirty="0"/>
              <a:t> Python</a:t>
            </a:r>
          </a:p>
          <a:p>
            <a:endParaRPr lang="en-US" dirty="0"/>
          </a:p>
          <a:p>
            <a:r>
              <a:rPr lang="en-US" dirty="0"/>
              <a:t>Pada Video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Data </a:t>
            </a:r>
            <a:r>
              <a:rPr lang="en-US" dirty="0" err="1"/>
              <a:t>Sains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AFE2E-15DF-41E9-8758-A706CD766B68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0989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AFE2E-15DF-41E9-8758-A706CD766B68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4469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AFE2E-15DF-41E9-8758-A706CD766B68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3821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AFE2E-15DF-41E9-8758-A706CD766B68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1831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AFE2E-15DF-41E9-8758-A706CD766B68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393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AFE2E-15DF-41E9-8758-A706CD766B68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7472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F8E4-184D-4C22-BAB0-1D8F47AE2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A7215-7733-4F55-8908-AF668D222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C8BE2-81D5-4CDE-B3FE-25388900D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ED16-9A2A-4E2C-8F6E-4C5EB535C8B8}" type="datetimeFigureOut">
              <a:rPr lang="en-ID" smtClean="0"/>
              <a:t>03/06/2021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8BD63-8F65-4A10-854B-4D9159EE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6BB74-CDA3-466A-9BB1-321F7AC1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1B8F-BAB7-4A42-9BDA-BCFADDF67C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04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F16E-0ACC-453E-AE4E-3CE8B78C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4F22C-F168-4A83-823D-B4ED7B47A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D3C3C-17F9-49B2-9D1A-4B1B9940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ED16-9A2A-4E2C-8F6E-4C5EB535C8B8}" type="datetimeFigureOut">
              <a:rPr lang="en-ID" smtClean="0"/>
              <a:t>03/06/2021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BA466-BBC2-42C9-AAC8-C57082EEC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7272F-29D0-4EA3-A9BD-C93F8DFA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1B8F-BAB7-4A42-9BDA-BCFADDF67C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4645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956C92-C1DD-4F50-9868-B20FC6274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69E00-CD6F-41E8-BE6B-F41E73463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96947-8B6D-46B5-ACBF-829EB353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ED16-9A2A-4E2C-8F6E-4C5EB535C8B8}" type="datetimeFigureOut">
              <a:rPr lang="en-ID" smtClean="0"/>
              <a:t>03/06/2021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2086F-1C23-4F87-BF1A-55293F89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AED48-A636-4B49-AE2C-083F3E03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1B8F-BAB7-4A42-9BDA-BCFADDF67C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551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20179-E5D1-42EC-A729-58B8080C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C7FC3-0D77-469B-AE2D-1B9DB1019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41E09-51C8-4F20-B1C7-C79748441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ED16-9A2A-4E2C-8F6E-4C5EB535C8B8}" type="datetimeFigureOut">
              <a:rPr lang="en-ID" smtClean="0"/>
              <a:t>03/06/2021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2DB97-A335-42DD-BE80-AE32BF53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3C9A3-E71E-4C16-9F9D-39AE908E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1B8F-BAB7-4A42-9BDA-BCFADDF67C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08134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B819-7751-492F-8035-9AE2EC06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8DB32-4E2D-4DB7-985B-25E5391E6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D31A2-3031-41F5-A165-52ACE7A0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ED16-9A2A-4E2C-8F6E-4C5EB535C8B8}" type="datetimeFigureOut">
              <a:rPr lang="en-ID" smtClean="0"/>
              <a:t>03/06/2021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292C2-89C1-47A8-ABB9-FEDEE56D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EA636-9F3A-49ED-AB69-3C34EE13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1B8F-BAB7-4A42-9BDA-BCFADDF67C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89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F733-BB18-4B81-AEE8-78AFBF34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3C24A-8285-40C3-8407-A68A07286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D281B-A5B3-4426-9207-0C79005FE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F5866-6347-4083-9DF9-8F43CD9D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ED16-9A2A-4E2C-8F6E-4C5EB535C8B8}" type="datetimeFigureOut">
              <a:rPr lang="en-ID" smtClean="0"/>
              <a:t>03/06/2021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F9CA0-B0F9-4326-A361-E4B627EC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45C6B-C4D9-418B-ACF6-3122A7D0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1B8F-BAB7-4A42-9BDA-BCFADDF67C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689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C52D2-535B-4D69-9C4D-CCC2A30B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B0331-2DB2-4383-8C7D-C0D810E8A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A024F-5C33-4F68-8313-947505CD0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011F9-64EB-45A9-A78E-F4916F866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BE126-8F48-4C70-AFA8-0FB9C317F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0AFAD8-3427-4D3A-85C7-3FA615B9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ED16-9A2A-4E2C-8F6E-4C5EB535C8B8}" type="datetimeFigureOut">
              <a:rPr lang="en-ID" smtClean="0"/>
              <a:t>03/06/2021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05D68-1991-411F-AD79-47C20818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C4B5A-D290-451B-AD83-81D209585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1B8F-BAB7-4A42-9BDA-BCFADDF67C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41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8DC6-6B8D-44AF-AC35-33319718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D5AE0-3AB8-464C-A0D1-816382454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ED16-9A2A-4E2C-8F6E-4C5EB535C8B8}" type="datetimeFigureOut">
              <a:rPr lang="en-ID" smtClean="0"/>
              <a:t>03/06/2021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AC67C-20A4-455B-9315-76591954A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1E901-1556-4D0F-8605-6A3708A8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1B8F-BAB7-4A42-9BDA-BCFADDF67C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559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F38D0-70DB-4524-A508-14FED8EA1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ED16-9A2A-4E2C-8F6E-4C5EB535C8B8}" type="datetimeFigureOut">
              <a:rPr lang="en-ID" smtClean="0"/>
              <a:t>03/06/2021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D19BF5-C2C9-46E4-BD2C-A21BD74E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BB483-D9E3-48E0-AF39-9C88D9BE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1B8F-BAB7-4A42-9BDA-BCFADDF67C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665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4C4B-B25C-406B-800E-B194E929D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D47AB-D15E-4C86-B9E6-F54258AB7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AB543-79AB-4C2D-9C51-AE39E7D76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19D0E-D8DA-4A65-9B44-C68A923C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ED16-9A2A-4E2C-8F6E-4C5EB535C8B8}" type="datetimeFigureOut">
              <a:rPr lang="en-ID" smtClean="0"/>
              <a:t>03/06/2021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AC91C-CE61-4EE2-BD85-A8036D09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3DFB9-807D-4BE9-B028-C9244BB8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1B8F-BAB7-4A42-9BDA-BCFADDF67C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623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52CC-5508-4483-B744-A8CFAB527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5A86B-E3A2-483B-83E2-A9DE89BC4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96741-45FF-4D5C-9BD4-138EF9419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E6702-40A9-442F-81F8-C5D8B8D7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ED16-9A2A-4E2C-8F6E-4C5EB535C8B8}" type="datetimeFigureOut">
              <a:rPr lang="en-ID" smtClean="0"/>
              <a:t>03/06/2021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56EA5-B55D-4373-B057-FFA523BB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02BAF-0B6C-425A-9988-A408F3C5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1B8F-BAB7-4A42-9BDA-BCFADDF67C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902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E806C7-E809-4167-B0A0-4142791C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FFC1E-1102-4729-A635-C99268E8C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507B4-A609-4E3E-94DC-99597199B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0ED16-9A2A-4E2C-8F6E-4C5EB535C8B8}" type="datetimeFigureOut">
              <a:rPr lang="en-ID" smtClean="0"/>
              <a:t>03/06/2021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3A790-250A-420A-AFD6-561753698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862F5-1B0C-421F-98DC-A62B5443E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61B8F-BAB7-4A42-9BDA-BCFADDF67CC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41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50746-2892-446D-A300-14D62B318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6929" y="1950265"/>
            <a:ext cx="6734783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8800" dirty="0" err="1">
                <a:solidFill>
                  <a:schemeClr val="bg1"/>
                </a:solidFill>
                <a:latin typeface="Futura Md BT" panose="020B0602020204020303" pitchFamily="34" charset="0"/>
              </a:rPr>
              <a:t>Pengenalan</a:t>
            </a:r>
            <a:r>
              <a:rPr lang="en-US" sz="8800" dirty="0">
                <a:solidFill>
                  <a:schemeClr val="bg1"/>
                </a:solidFill>
                <a:latin typeface="Futura Md BT" panose="020B0602020204020303" pitchFamily="34" charset="0"/>
              </a:rPr>
              <a:t> Data </a:t>
            </a:r>
            <a:r>
              <a:rPr lang="en-US" sz="8800" dirty="0" err="1">
                <a:solidFill>
                  <a:schemeClr val="bg1"/>
                </a:solidFill>
                <a:latin typeface="Futura Md BT" panose="020B0602020204020303" pitchFamily="34" charset="0"/>
              </a:rPr>
              <a:t>Sains</a:t>
            </a:r>
            <a:endParaRPr lang="en-ID" sz="88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E1595-46D1-49B2-9C09-66457153B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547" y="4435503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Futura Md BT" panose="020B0602020204020303" pitchFamily="34" charset="0"/>
              </a:rPr>
              <a:t>Data </a:t>
            </a:r>
            <a:r>
              <a:rPr lang="en-US" dirty="0" err="1">
                <a:solidFill>
                  <a:schemeClr val="bg1"/>
                </a:solidFill>
                <a:latin typeface="Futura Md BT" panose="020B0602020204020303" pitchFamily="34" charset="0"/>
              </a:rPr>
              <a:t>Sains</a:t>
            </a:r>
            <a:r>
              <a:rPr lang="en-US" dirty="0">
                <a:solidFill>
                  <a:schemeClr val="bg1"/>
                </a:solidFill>
                <a:latin typeface="Futura Md BT" panose="020B0602020204020303" pitchFamily="34" charset="0"/>
              </a:rPr>
              <a:t> Dasar </a:t>
            </a:r>
            <a:r>
              <a:rPr lang="en-US" dirty="0" err="1">
                <a:solidFill>
                  <a:schemeClr val="bg1"/>
                </a:solidFill>
                <a:latin typeface="Futura Md BT" panose="020B0602020204020303" pitchFamily="34" charset="0"/>
              </a:rPr>
              <a:t>Menggunakan</a:t>
            </a:r>
            <a:r>
              <a:rPr lang="en-US" dirty="0">
                <a:solidFill>
                  <a:schemeClr val="bg1"/>
                </a:solidFill>
                <a:latin typeface="Futura Md BT" panose="020B0602020204020303" pitchFamily="34" charset="0"/>
              </a:rPr>
              <a:t> Python</a:t>
            </a:r>
            <a:endParaRPr lang="en-ID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259F36-C577-4BDD-A876-9B92F1305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311" y="4463289"/>
            <a:ext cx="479709" cy="33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6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B79D-6AB4-42AC-85BB-02F95F158A7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>
                <a:latin typeface="Futura Md BT" panose="020B0602020204020303" pitchFamily="34" charset="0"/>
              </a:rPr>
              <a:t>Apa</a:t>
            </a:r>
            <a:r>
              <a:rPr lang="en-US" dirty="0">
                <a:latin typeface="Futura Md BT" panose="020B0602020204020303" pitchFamily="34" charset="0"/>
              </a:rPr>
              <a:t> </a:t>
            </a:r>
            <a:r>
              <a:rPr lang="en-US" dirty="0" err="1">
                <a:latin typeface="Futura Md BT" panose="020B0602020204020303" pitchFamily="34" charset="0"/>
              </a:rPr>
              <a:t>itu</a:t>
            </a:r>
            <a:r>
              <a:rPr lang="en-US" dirty="0">
                <a:latin typeface="Futura Md BT" panose="020B0602020204020303" pitchFamily="34" charset="0"/>
              </a:rPr>
              <a:t> Data </a:t>
            </a:r>
            <a:r>
              <a:rPr lang="en-US" dirty="0" err="1">
                <a:latin typeface="Futura Md BT" panose="020B0602020204020303" pitchFamily="34" charset="0"/>
              </a:rPr>
              <a:t>Sains</a:t>
            </a:r>
            <a:r>
              <a:rPr lang="en-US" dirty="0">
                <a:latin typeface="Futura Md BT" panose="020B0602020204020303" pitchFamily="34" charset="0"/>
              </a:rPr>
              <a:t>?</a:t>
            </a:r>
            <a:endParaRPr lang="en-ID" dirty="0">
              <a:latin typeface="Futura Md BT" panose="020B06020202040203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E8E41-34B9-406E-A919-98A3090E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897" y="2134544"/>
            <a:ext cx="8799871" cy="4492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+mj-lt"/>
              </a:rPr>
              <a:t>Data </a:t>
            </a:r>
            <a:r>
              <a:rPr lang="en-US" sz="3600" dirty="0" err="1">
                <a:latin typeface="+mj-lt"/>
              </a:rPr>
              <a:t>sains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adalah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ilmu</a:t>
            </a:r>
            <a:r>
              <a:rPr lang="en-US" sz="3600" dirty="0">
                <a:latin typeface="+mj-lt"/>
              </a:rPr>
              <a:t> yang </a:t>
            </a:r>
            <a:r>
              <a:rPr lang="en-US" sz="3600" dirty="0" err="1">
                <a:latin typeface="+mj-lt"/>
              </a:rPr>
              <a:t>menggabungkan</a:t>
            </a:r>
            <a:r>
              <a:rPr lang="en-US" sz="3600" dirty="0">
                <a:latin typeface="+mj-lt"/>
              </a:rPr>
              <a:t> </a:t>
            </a:r>
            <a:r>
              <a:rPr lang="en-US" sz="3600" b="1" dirty="0" err="1"/>
              <a:t>metode</a:t>
            </a:r>
            <a:r>
              <a:rPr lang="en-US" sz="3600" b="1" dirty="0"/>
              <a:t> </a:t>
            </a:r>
            <a:r>
              <a:rPr lang="en-US" sz="3600" b="1" dirty="0" err="1"/>
              <a:t>ilmiah</a:t>
            </a:r>
            <a:r>
              <a:rPr lang="en-US" sz="3600" dirty="0"/>
              <a:t>, </a:t>
            </a:r>
            <a:r>
              <a:rPr lang="en-US" sz="3600" b="1" dirty="0" err="1"/>
              <a:t>matematika</a:t>
            </a:r>
            <a:r>
              <a:rPr lang="en-US" sz="3600" b="1" dirty="0"/>
              <a:t> dan </a:t>
            </a:r>
            <a:r>
              <a:rPr lang="en-US" sz="3600" b="1" dirty="0" err="1"/>
              <a:t>statistik</a:t>
            </a:r>
            <a:r>
              <a:rPr lang="en-US" sz="3600" dirty="0"/>
              <a:t>, </a:t>
            </a:r>
            <a:r>
              <a:rPr lang="en-US" sz="3600" b="1" dirty="0" err="1"/>
              <a:t>pemrograman</a:t>
            </a:r>
            <a:r>
              <a:rPr lang="en-US" sz="3600" b="1" dirty="0"/>
              <a:t> </a:t>
            </a:r>
            <a:r>
              <a:rPr lang="en-US" sz="3600" b="1" dirty="0" err="1"/>
              <a:t>khusus,analitik</a:t>
            </a:r>
            <a:r>
              <a:rPr lang="en-US" sz="3600" b="1" dirty="0"/>
              <a:t> </a:t>
            </a:r>
            <a:r>
              <a:rPr lang="en-US" sz="3600" b="1" dirty="0" err="1"/>
              <a:t>tingkat</a:t>
            </a:r>
            <a:r>
              <a:rPr lang="en-US" sz="3600" b="1" dirty="0"/>
              <a:t> </a:t>
            </a:r>
            <a:r>
              <a:rPr lang="en-US" sz="3600" b="1" dirty="0" err="1"/>
              <a:t>lanjut</a:t>
            </a:r>
            <a:r>
              <a:rPr lang="en-US" sz="3600" b="1" dirty="0"/>
              <a:t>, AI, dan </a:t>
            </a:r>
            <a:r>
              <a:rPr lang="en-US" sz="3600" b="1" dirty="0" err="1"/>
              <a:t>bahkan</a:t>
            </a:r>
            <a:r>
              <a:rPr lang="en-US" sz="3600" b="1" dirty="0"/>
              <a:t> story telling </a:t>
            </a:r>
            <a:r>
              <a:rPr lang="en-US" sz="3600" dirty="0" err="1">
                <a:latin typeface="+mj-lt"/>
              </a:rPr>
              <a:t>untuk</a:t>
            </a:r>
            <a:r>
              <a:rPr lang="en-US" sz="3600" dirty="0">
                <a:latin typeface="+mj-lt"/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mengungkap</a:t>
            </a:r>
            <a:r>
              <a:rPr lang="en-US" sz="3600" b="1" dirty="0">
                <a:solidFill>
                  <a:srgbClr val="FF0000"/>
                </a:solidFill>
              </a:rPr>
              <a:t> dan </a:t>
            </a:r>
            <a:r>
              <a:rPr lang="en-US" sz="3600" b="1" dirty="0" err="1">
                <a:solidFill>
                  <a:srgbClr val="FF0000"/>
                </a:solidFill>
              </a:rPr>
              <a:t>menjelaskan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wawasan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bisnis</a:t>
            </a:r>
            <a:r>
              <a:rPr lang="en-US" sz="3600" b="1" dirty="0">
                <a:solidFill>
                  <a:srgbClr val="FF0000"/>
                </a:solidFill>
              </a:rPr>
              <a:t> yang </a:t>
            </a:r>
            <a:r>
              <a:rPr lang="en-US" sz="3600" b="1" dirty="0" err="1">
                <a:solidFill>
                  <a:srgbClr val="FF0000"/>
                </a:solidFill>
              </a:rPr>
              <a:t>terkubur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dalam</a:t>
            </a:r>
            <a:r>
              <a:rPr lang="en-US" sz="3600" b="1" dirty="0">
                <a:solidFill>
                  <a:srgbClr val="FF0000"/>
                </a:solidFill>
              </a:rPr>
              <a:t> data</a:t>
            </a:r>
            <a:r>
              <a:rPr lang="en-US" sz="3600" dirty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sz="1800" dirty="0" err="1">
                <a:latin typeface="+mj-lt"/>
              </a:rPr>
              <a:t>Sumber</a:t>
            </a:r>
            <a:r>
              <a:rPr lang="en-US" sz="1800" dirty="0">
                <a:latin typeface="+mj-lt"/>
              </a:rPr>
              <a:t>:  https://www.ibm.com/cloud/learn/data-science-introduction</a:t>
            </a:r>
          </a:p>
          <a:p>
            <a:pPr marL="0" indent="0">
              <a:buNone/>
            </a:pPr>
            <a:endParaRPr lang="en-ID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61976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B79D-6AB4-42AC-85BB-02F95F15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Futura Md BT" panose="020B0602020204020303" pitchFamily="34" charset="0"/>
              </a:rPr>
              <a:t>Seorang</a:t>
            </a:r>
            <a:r>
              <a:rPr lang="en-US" dirty="0">
                <a:latin typeface="Futura Md BT" panose="020B0602020204020303" pitchFamily="34" charset="0"/>
              </a:rPr>
              <a:t> Data </a:t>
            </a:r>
            <a:r>
              <a:rPr lang="en-US" dirty="0" err="1">
                <a:latin typeface="Futura Md BT" panose="020B0602020204020303" pitchFamily="34" charset="0"/>
              </a:rPr>
              <a:t>Saintis</a:t>
            </a:r>
            <a:r>
              <a:rPr lang="en-US" dirty="0">
                <a:latin typeface="Futura Md BT" panose="020B0602020204020303" pitchFamily="34" charset="0"/>
              </a:rPr>
              <a:t> </a:t>
            </a:r>
            <a:r>
              <a:rPr lang="en-US" dirty="0" err="1">
                <a:latin typeface="Futura Md BT" panose="020B0602020204020303" pitchFamily="34" charset="0"/>
              </a:rPr>
              <a:t>Harus</a:t>
            </a:r>
            <a:r>
              <a:rPr lang="en-US" dirty="0">
                <a:latin typeface="Futura Md BT" panose="020B0602020204020303" pitchFamily="34" charset="0"/>
              </a:rPr>
              <a:t> </a:t>
            </a:r>
            <a:r>
              <a:rPr lang="en-US" dirty="0" err="1">
                <a:latin typeface="Futura Md BT" panose="020B0602020204020303" pitchFamily="34" charset="0"/>
              </a:rPr>
              <a:t>Bisa</a:t>
            </a:r>
            <a:r>
              <a:rPr lang="en-US" dirty="0">
                <a:latin typeface="Futura Md BT" panose="020B0602020204020303" pitchFamily="34" charset="0"/>
              </a:rPr>
              <a:t> </a:t>
            </a:r>
            <a:r>
              <a:rPr lang="en-US" dirty="0" err="1">
                <a:latin typeface="Futura Md BT" panose="020B0602020204020303" pitchFamily="34" charset="0"/>
              </a:rPr>
              <a:t>Apa</a:t>
            </a:r>
            <a:r>
              <a:rPr lang="en-US" dirty="0">
                <a:latin typeface="Futura Md BT" panose="020B0602020204020303" pitchFamily="34" charset="0"/>
              </a:rPr>
              <a:t>?</a:t>
            </a:r>
            <a:endParaRPr lang="en-ID" dirty="0">
              <a:latin typeface="Futura Md BT" panose="020B0602020204020303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E4CD376-4D04-4B25-9AF2-00DFBC779B32}"/>
              </a:ext>
            </a:extLst>
          </p:cNvPr>
          <p:cNvSpPr/>
          <p:nvPr/>
        </p:nvSpPr>
        <p:spPr>
          <a:xfrm>
            <a:off x="877529" y="1967687"/>
            <a:ext cx="661608" cy="64506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Futura Bk BT" panose="020B0502020204020303" pitchFamily="34" charset="0"/>
              </a:rPr>
              <a:t>1</a:t>
            </a:r>
            <a:endParaRPr lang="en-ID" sz="2800" b="1" dirty="0">
              <a:latin typeface="Futura Bk BT" panose="020B05020202040203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8C3970-8894-40E7-BCBA-6E30C9482D4E}"/>
              </a:ext>
            </a:extLst>
          </p:cNvPr>
          <p:cNvSpPr txBox="1"/>
          <p:nvPr/>
        </p:nvSpPr>
        <p:spPr>
          <a:xfrm>
            <a:off x="1779639" y="2028611"/>
            <a:ext cx="8888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 err="1"/>
              <a:t>Menerapkan</a:t>
            </a:r>
            <a:r>
              <a:rPr lang="en-ID" sz="2800" dirty="0"/>
              <a:t> </a:t>
            </a:r>
            <a:r>
              <a:rPr lang="en-ID" sz="2800" dirty="0" err="1"/>
              <a:t>Ilmu</a:t>
            </a:r>
            <a:r>
              <a:rPr lang="en-ID" sz="2800" dirty="0"/>
              <a:t> </a:t>
            </a:r>
            <a:r>
              <a:rPr lang="en-ID" sz="2800" dirty="0" err="1"/>
              <a:t>Matematika</a:t>
            </a:r>
            <a:r>
              <a:rPr lang="en-ID" sz="2800" dirty="0"/>
              <a:t>, </a:t>
            </a:r>
            <a:r>
              <a:rPr lang="en-ID" sz="2800" dirty="0" err="1"/>
              <a:t>Statistik</a:t>
            </a:r>
            <a:r>
              <a:rPr lang="en-ID" sz="2800" dirty="0"/>
              <a:t>, dan </a:t>
            </a:r>
            <a:r>
              <a:rPr lang="en-ID" sz="2800" dirty="0" err="1"/>
              <a:t>Metode</a:t>
            </a:r>
            <a:r>
              <a:rPr lang="en-ID" sz="2800" dirty="0"/>
              <a:t> </a:t>
            </a:r>
            <a:r>
              <a:rPr lang="en-ID" sz="2800" dirty="0" err="1"/>
              <a:t>Ilmiah</a:t>
            </a:r>
            <a:endParaRPr lang="en-ID" sz="28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C587A0-0911-4462-AAA3-E27AB2FE8E53}"/>
              </a:ext>
            </a:extLst>
          </p:cNvPr>
          <p:cNvSpPr/>
          <p:nvPr/>
        </p:nvSpPr>
        <p:spPr>
          <a:xfrm>
            <a:off x="877529" y="3004990"/>
            <a:ext cx="661608" cy="64506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Futura Bk BT" panose="020B0502020204020303" pitchFamily="34" charset="0"/>
              </a:rPr>
              <a:t>2</a:t>
            </a:r>
            <a:endParaRPr lang="en-ID" sz="2800" b="1" dirty="0">
              <a:latin typeface="Futura Bk BT" panose="020B05020202040203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6A1C89-FC30-44C6-9D71-15FDB7AF04E2}"/>
              </a:ext>
            </a:extLst>
          </p:cNvPr>
          <p:cNvSpPr txBox="1"/>
          <p:nvPr/>
        </p:nvSpPr>
        <p:spPr>
          <a:xfrm>
            <a:off x="1779639" y="3065914"/>
            <a:ext cx="8888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 err="1"/>
              <a:t>Menggunakan</a:t>
            </a:r>
            <a:r>
              <a:rPr lang="en-ID" sz="2800" dirty="0"/>
              <a:t> </a:t>
            </a:r>
            <a:r>
              <a:rPr lang="en-ID" sz="2800" dirty="0" err="1"/>
              <a:t>berbagai</a:t>
            </a:r>
            <a:r>
              <a:rPr lang="en-ID" sz="2800" dirty="0"/>
              <a:t> tools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mengumpulkan</a:t>
            </a:r>
            <a:r>
              <a:rPr lang="en-ID" sz="2800" dirty="0"/>
              <a:t>, </a:t>
            </a:r>
            <a:r>
              <a:rPr lang="en-ID" sz="2800" dirty="0" err="1"/>
              <a:t>menyiapkan,dan</a:t>
            </a:r>
            <a:r>
              <a:rPr lang="en-ID" sz="2800" dirty="0"/>
              <a:t> </a:t>
            </a:r>
            <a:r>
              <a:rPr lang="en-ID" sz="2800" dirty="0" err="1"/>
              <a:t>mengolah</a:t>
            </a:r>
            <a:r>
              <a:rPr lang="en-ID" sz="2800" dirty="0"/>
              <a:t> data.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8E6BF72-B8B9-46B1-907A-0783B101947D}"/>
              </a:ext>
            </a:extLst>
          </p:cNvPr>
          <p:cNvSpPr/>
          <p:nvPr/>
        </p:nvSpPr>
        <p:spPr>
          <a:xfrm>
            <a:off x="877529" y="4425752"/>
            <a:ext cx="661608" cy="64506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Futura Bk BT" panose="020B0502020204020303" pitchFamily="34" charset="0"/>
              </a:rPr>
              <a:t>3</a:t>
            </a:r>
            <a:endParaRPr lang="en-ID" sz="2800" b="1" dirty="0">
              <a:latin typeface="Futura Bk BT" panose="020B05020202040203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44E8E8-271D-41CC-8CC2-6A71B3103EF3}"/>
              </a:ext>
            </a:extLst>
          </p:cNvPr>
          <p:cNvSpPr txBox="1"/>
          <p:nvPr/>
        </p:nvSpPr>
        <p:spPr>
          <a:xfrm>
            <a:off x="1779639" y="4486676"/>
            <a:ext cx="101567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 err="1"/>
              <a:t>Menggali</a:t>
            </a:r>
            <a:r>
              <a:rPr lang="en-ID" sz="2800" dirty="0"/>
              <a:t> insight </a:t>
            </a:r>
            <a:r>
              <a:rPr lang="en-ID" sz="2800" dirty="0" err="1"/>
              <a:t>dari</a:t>
            </a:r>
            <a:r>
              <a:rPr lang="en-ID" sz="2800" dirty="0"/>
              <a:t> data </a:t>
            </a:r>
            <a:r>
              <a:rPr lang="en-ID" sz="2800" dirty="0" err="1"/>
              <a:t>menggunakan</a:t>
            </a:r>
            <a:r>
              <a:rPr lang="en-ID" sz="2800" dirty="0"/>
              <a:t> </a:t>
            </a:r>
            <a:r>
              <a:rPr lang="en-ID" sz="2800" dirty="0" err="1"/>
              <a:t>analisis</a:t>
            </a:r>
            <a:r>
              <a:rPr lang="en-ID" sz="2800" dirty="0"/>
              <a:t> </a:t>
            </a:r>
            <a:r>
              <a:rPr lang="en-ID" sz="2800" dirty="0" err="1"/>
              <a:t>prediksi,kecerdasan</a:t>
            </a:r>
            <a:r>
              <a:rPr lang="en-ID" sz="2800" dirty="0"/>
              <a:t> </a:t>
            </a:r>
            <a:r>
              <a:rPr lang="en-ID" sz="2800" dirty="0" err="1"/>
              <a:t>buatan</a:t>
            </a:r>
            <a:r>
              <a:rPr lang="en-ID" sz="2800" dirty="0"/>
              <a:t>(AI), Machine Learning, dan Deep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410EC7-642B-4F1B-96F2-E4D236DA193D}"/>
              </a:ext>
            </a:extLst>
          </p:cNvPr>
          <p:cNvSpPr/>
          <p:nvPr/>
        </p:nvSpPr>
        <p:spPr>
          <a:xfrm>
            <a:off x="877529" y="5876191"/>
            <a:ext cx="9456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Sumber</a:t>
            </a:r>
            <a:r>
              <a:rPr lang="en-US" dirty="0">
                <a:solidFill>
                  <a:srgbClr val="C00000"/>
                </a:solidFill>
              </a:rPr>
              <a:t>:  https://www.ibm.com/cloud/learn/data-science-introduction</a:t>
            </a:r>
          </a:p>
        </p:txBody>
      </p:sp>
    </p:spTree>
    <p:extLst>
      <p:ext uri="{BB962C8B-B14F-4D97-AF65-F5344CB8AC3E}">
        <p14:creationId xmlns:p14="http://schemas.microsoft.com/office/powerpoint/2010/main" val="18624651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19" grpId="0" animBg="1"/>
      <p:bldP spid="20" grpId="0"/>
      <p:bldP spid="23" grpId="0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B79D-6AB4-42AC-85BB-02F95F15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Futura Md BT" panose="020B0602020204020303" pitchFamily="34" charset="0"/>
              </a:rPr>
              <a:t>Seorang</a:t>
            </a:r>
            <a:r>
              <a:rPr lang="en-US" dirty="0">
                <a:latin typeface="Futura Md BT" panose="020B0602020204020303" pitchFamily="34" charset="0"/>
              </a:rPr>
              <a:t> Data </a:t>
            </a:r>
            <a:r>
              <a:rPr lang="en-US" dirty="0" err="1">
                <a:latin typeface="Futura Md BT" panose="020B0602020204020303" pitchFamily="34" charset="0"/>
              </a:rPr>
              <a:t>Saintis</a:t>
            </a:r>
            <a:r>
              <a:rPr lang="en-US" dirty="0">
                <a:latin typeface="Futura Md BT" panose="020B0602020204020303" pitchFamily="34" charset="0"/>
              </a:rPr>
              <a:t> </a:t>
            </a:r>
            <a:r>
              <a:rPr lang="en-US" dirty="0" err="1">
                <a:latin typeface="Futura Md BT" panose="020B0602020204020303" pitchFamily="34" charset="0"/>
              </a:rPr>
              <a:t>Harus</a:t>
            </a:r>
            <a:r>
              <a:rPr lang="en-US" dirty="0">
                <a:latin typeface="Futura Md BT" panose="020B0602020204020303" pitchFamily="34" charset="0"/>
              </a:rPr>
              <a:t> </a:t>
            </a:r>
            <a:r>
              <a:rPr lang="en-US" dirty="0" err="1">
                <a:latin typeface="Futura Md BT" panose="020B0602020204020303" pitchFamily="34" charset="0"/>
              </a:rPr>
              <a:t>Bisa</a:t>
            </a:r>
            <a:r>
              <a:rPr lang="en-US" dirty="0">
                <a:latin typeface="Futura Md BT" panose="020B0602020204020303" pitchFamily="34" charset="0"/>
              </a:rPr>
              <a:t> </a:t>
            </a:r>
            <a:r>
              <a:rPr lang="en-US" dirty="0" err="1">
                <a:latin typeface="Futura Md BT" panose="020B0602020204020303" pitchFamily="34" charset="0"/>
              </a:rPr>
              <a:t>Apa</a:t>
            </a:r>
            <a:r>
              <a:rPr lang="en-US" dirty="0">
                <a:latin typeface="Futura Md BT" panose="020B0602020204020303" pitchFamily="34" charset="0"/>
              </a:rPr>
              <a:t>?</a:t>
            </a:r>
            <a:endParaRPr lang="en-ID" dirty="0">
              <a:latin typeface="Futura Md BT" panose="020B0602020204020303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E4CD376-4D04-4B25-9AF2-00DFBC779B32}"/>
              </a:ext>
            </a:extLst>
          </p:cNvPr>
          <p:cNvSpPr/>
          <p:nvPr/>
        </p:nvSpPr>
        <p:spPr>
          <a:xfrm>
            <a:off x="877529" y="1967687"/>
            <a:ext cx="661608" cy="64506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Futura Bk BT" panose="020B0502020204020303" pitchFamily="34" charset="0"/>
              </a:rPr>
              <a:t>4</a:t>
            </a:r>
            <a:endParaRPr lang="en-ID" sz="2800" b="1" dirty="0">
              <a:latin typeface="Futura Bk BT" panose="020B05020202040203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8C3970-8894-40E7-BCBA-6E30C9482D4E}"/>
              </a:ext>
            </a:extLst>
          </p:cNvPr>
          <p:cNvSpPr txBox="1"/>
          <p:nvPr/>
        </p:nvSpPr>
        <p:spPr>
          <a:xfrm>
            <a:off x="1779639" y="2028611"/>
            <a:ext cx="8888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 err="1"/>
              <a:t>Membuat</a:t>
            </a:r>
            <a:r>
              <a:rPr lang="en-ID" sz="2800" dirty="0"/>
              <a:t> </a:t>
            </a:r>
            <a:r>
              <a:rPr lang="en-ID" sz="2800" dirty="0" err="1"/>
              <a:t>aplikasi</a:t>
            </a:r>
            <a:r>
              <a:rPr lang="en-ID" sz="2800" dirty="0"/>
              <a:t> yang </a:t>
            </a:r>
            <a:r>
              <a:rPr lang="en-ID" sz="2800" dirty="0" err="1"/>
              <a:t>mengotomatisasi</a:t>
            </a:r>
            <a:r>
              <a:rPr lang="en-ID" sz="2800" dirty="0"/>
              <a:t> </a:t>
            </a:r>
            <a:r>
              <a:rPr lang="en-ID" sz="2800" dirty="0" err="1"/>
              <a:t>pemrosesan</a:t>
            </a:r>
            <a:r>
              <a:rPr lang="en-ID" sz="2800" dirty="0"/>
              <a:t> dan </a:t>
            </a:r>
            <a:r>
              <a:rPr lang="en-ID" sz="2800" dirty="0" err="1"/>
              <a:t>penghitungan</a:t>
            </a:r>
            <a:r>
              <a:rPr lang="en-ID" sz="2800" dirty="0"/>
              <a:t> data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C587A0-0911-4462-AAA3-E27AB2FE8E53}"/>
              </a:ext>
            </a:extLst>
          </p:cNvPr>
          <p:cNvSpPr/>
          <p:nvPr/>
        </p:nvSpPr>
        <p:spPr>
          <a:xfrm>
            <a:off x="877529" y="3240965"/>
            <a:ext cx="661608" cy="64506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Futura Bk BT" panose="020B0502020204020303" pitchFamily="34" charset="0"/>
              </a:rPr>
              <a:t>5</a:t>
            </a:r>
            <a:endParaRPr lang="en-ID" sz="2800" b="1" dirty="0">
              <a:latin typeface="Futura Bk BT" panose="020B05020202040203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6A1C89-FC30-44C6-9D71-15FDB7AF04E2}"/>
              </a:ext>
            </a:extLst>
          </p:cNvPr>
          <p:cNvSpPr txBox="1"/>
          <p:nvPr/>
        </p:nvSpPr>
        <p:spPr>
          <a:xfrm>
            <a:off x="1779639" y="3301889"/>
            <a:ext cx="97830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 err="1"/>
              <a:t>Menyampaikan</a:t>
            </a:r>
            <a:r>
              <a:rPr lang="en-ID" sz="2800" dirty="0"/>
              <a:t> insight </a:t>
            </a:r>
            <a:r>
              <a:rPr lang="en-ID" sz="2800" dirty="0" err="1"/>
              <a:t>dari</a:t>
            </a:r>
            <a:r>
              <a:rPr lang="en-ID" sz="2800" dirty="0"/>
              <a:t> data yang </a:t>
            </a:r>
            <a:r>
              <a:rPr lang="en-ID" sz="2800" dirty="0" err="1"/>
              <a:t>dimiliki</a:t>
            </a:r>
            <a:r>
              <a:rPr lang="en-ID" sz="2800" dirty="0"/>
              <a:t> </a:t>
            </a:r>
            <a:r>
              <a:rPr lang="en-ID" sz="2800" dirty="0" err="1"/>
              <a:t>kepada</a:t>
            </a:r>
            <a:r>
              <a:rPr lang="en-ID" sz="2800" dirty="0"/>
              <a:t> </a:t>
            </a:r>
            <a:r>
              <a:rPr lang="en-ID" sz="2800" dirty="0" err="1"/>
              <a:t>pembuat</a:t>
            </a:r>
            <a:r>
              <a:rPr lang="en-ID" sz="2800" dirty="0"/>
              <a:t> </a:t>
            </a:r>
            <a:r>
              <a:rPr lang="en-ID" sz="2800" dirty="0" err="1"/>
              <a:t>kebijakan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baik</a:t>
            </a:r>
            <a:r>
              <a:rPr lang="en-ID" sz="2800" dirty="0"/>
              <a:t> di </a:t>
            </a:r>
            <a:r>
              <a:rPr lang="en-ID" sz="2800" dirty="0" err="1"/>
              <a:t>semua</a:t>
            </a:r>
            <a:r>
              <a:rPr lang="en-ID" sz="2800" dirty="0"/>
              <a:t> </a:t>
            </a:r>
            <a:r>
              <a:rPr lang="en-ID" sz="2800" dirty="0" err="1"/>
              <a:t>bidang</a:t>
            </a:r>
            <a:r>
              <a:rPr lang="en-ID" sz="2800" dirty="0"/>
              <a:t> </a:t>
            </a:r>
            <a:r>
              <a:rPr lang="en-ID" sz="2800" dirty="0" err="1"/>
              <a:t>terkait</a:t>
            </a:r>
            <a:endParaRPr lang="en-ID" sz="28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8E6BF72-B8B9-46B1-907A-0783B101947D}"/>
              </a:ext>
            </a:extLst>
          </p:cNvPr>
          <p:cNvSpPr/>
          <p:nvPr/>
        </p:nvSpPr>
        <p:spPr>
          <a:xfrm>
            <a:off x="877529" y="4425752"/>
            <a:ext cx="661608" cy="64506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Futura Bk BT" panose="020B0502020204020303" pitchFamily="34" charset="0"/>
              </a:rPr>
              <a:t>6</a:t>
            </a:r>
            <a:endParaRPr lang="en-ID" sz="2800" b="1" dirty="0">
              <a:latin typeface="Futura Bk BT" panose="020B05020202040203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44E8E8-271D-41CC-8CC2-6A71B3103EF3}"/>
              </a:ext>
            </a:extLst>
          </p:cNvPr>
          <p:cNvSpPr txBox="1"/>
          <p:nvPr/>
        </p:nvSpPr>
        <p:spPr>
          <a:xfrm>
            <a:off x="1779639" y="4486676"/>
            <a:ext cx="101567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 err="1"/>
              <a:t>Mampu</a:t>
            </a:r>
            <a:r>
              <a:rPr lang="en-ID" sz="2800" dirty="0"/>
              <a:t> </a:t>
            </a:r>
            <a:r>
              <a:rPr lang="en-ID" sz="2800" dirty="0" err="1"/>
              <a:t>menjelaskan</a:t>
            </a:r>
            <a:r>
              <a:rPr lang="en-ID" sz="2800" dirty="0"/>
              <a:t> </a:t>
            </a:r>
            <a:r>
              <a:rPr lang="en-ID" sz="2800" dirty="0" err="1"/>
              <a:t>bagaimana</a:t>
            </a:r>
            <a:r>
              <a:rPr lang="en-ID" sz="2800" dirty="0"/>
              <a:t> </a:t>
            </a:r>
            <a:r>
              <a:rPr lang="en-ID" sz="2800" dirty="0" err="1"/>
              <a:t>hasil</a:t>
            </a:r>
            <a:r>
              <a:rPr lang="en-ID" sz="2800" dirty="0"/>
              <a:t> </a:t>
            </a:r>
            <a:r>
              <a:rPr lang="en-ID" sz="2800" dirty="0" err="1"/>
              <a:t>analisis</a:t>
            </a:r>
            <a:r>
              <a:rPr lang="en-ID" sz="2800" dirty="0"/>
              <a:t> </a:t>
            </a:r>
            <a:r>
              <a:rPr lang="en-ID" sz="2800" dirty="0" err="1"/>
              <a:t>dapat</a:t>
            </a:r>
            <a:r>
              <a:rPr lang="en-ID" sz="2800" dirty="0"/>
              <a:t> </a:t>
            </a:r>
            <a:r>
              <a:rPr lang="en-ID" sz="2800" dirty="0" err="1"/>
              <a:t>digunakan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memecahkan</a:t>
            </a:r>
            <a:r>
              <a:rPr lang="en-ID" sz="2800" dirty="0"/>
              <a:t> </a:t>
            </a:r>
            <a:r>
              <a:rPr lang="en-ID" sz="2800" dirty="0" err="1"/>
              <a:t>suatu</a:t>
            </a:r>
            <a:r>
              <a:rPr lang="en-ID" sz="2800" dirty="0"/>
              <a:t> </a:t>
            </a:r>
            <a:r>
              <a:rPr lang="en-ID" sz="2800" dirty="0" err="1"/>
              <a:t>masalah</a:t>
            </a:r>
            <a:endParaRPr lang="en-ID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C4AD25-2F84-4559-AC74-58535AFABFA6}"/>
              </a:ext>
            </a:extLst>
          </p:cNvPr>
          <p:cNvSpPr/>
          <p:nvPr/>
        </p:nvSpPr>
        <p:spPr>
          <a:xfrm>
            <a:off x="877529" y="5876191"/>
            <a:ext cx="9456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Sumber</a:t>
            </a:r>
            <a:r>
              <a:rPr lang="en-US" dirty="0">
                <a:solidFill>
                  <a:srgbClr val="C00000"/>
                </a:solidFill>
              </a:rPr>
              <a:t>:  https://www.ibm.com/cloud/learn/data-science-introduction</a:t>
            </a:r>
          </a:p>
        </p:txBody>
      </p:sp>
    </p:spTree>
    <p:extLst>
      <p:ext uri="{BB962C8B-B14F-4D97-AF65-F5344CB8AC3E}">
        <p14:creationId xmlns:p14="http://schemas.microsoft.com/office/powerpoint/2010/main" val="5369324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19" grpId="0" animBg="1"/>
      <p:bldP spid="20" grpId="0"/>
      <p:bldP spid="23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B79D-6AB4-42AC-85BB-02F95F15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d BT" panose="020B0602020204020303" pitchFamily="34" charset="0"/>
              </a:rPr>
              <a:t>Bahasa </a:t>
            </a:r>
            <a:r>
              <a:rPr lang="en-US" dirty="0" err="1">
                <a:latin typeface="Futura Md BT" panose="020B0602020204020303" pitchFamily="34" charset="0"/>
              </a:rPr>
              <a:t>Pemrograman</a:t>
            </a:r>
            <a:r>
              <a:rPr lang="en-US" dirty="0">
                <a:latin typeface="Futura Md BT" panose="020B0602020204020303" pitchFamily="34" charset="0"/>
              </a:rPr>
              <a:t> </a:t>
            </a:r>
            <a:r>
              <a:rPr lang="en-US" dirty="0" err="1">
                <a:latin typeface="Futura Md BT" panose="020B0602020204020303" pitchFamily="34" charset="0"/>
              </a:rPr>
              <a:t>Untuk</a:t>
            </a:r>
            <a:r>
              <a:rPr lang="en-US" dirty="0">
                <a:latin typeface="Futura Md BT" panose="020B0602020204020303" pitchFamily="34" charset="0"/>
              </a:rPr>
              <a:t> DS?</a:t>
            </a:r>
            <a:endParaRPr lang="en-ID" dirty="0">
              <a:latin typeface="Futura Md BT" panose="020B06020202040203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C4AD25-2F84-4559-AC74-58535AFABFA6}"/>
              </a:ext>
            </a:extLst>
          </p:cNvPr>
          <p:cNvSpPr/>
          <p:nvPr/>
        </p:nvSpPr>
        <p:spPr>
          <a:xfrm>
            <a:off x="877529" y="5876191"/>
            <a:ext cx="9456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https://towardsdatascience.com/training-your-staﬀ-in-data-science-heres-how-to-pick-the-right-programming-language-dda349354b18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8CC29A-E5F1-4641-BD54-D22870071E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5" b="62592"/>
          <a:stretch/>
        </p:blipFill>
        <p:spPr>
          <a:xfrm>
            <a:off x="838200" y="1946787"/>
            <a:ext cx="10430107" cy="306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998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B79D-6AB4-42AC-85BB-02F95F15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d BT" panose="020B0602020204020303" pitchFamily="34" charset="0"/>
              </a:rPr>
              <a:t>Bahasa </a:t>
            </a:r>
            <a:r>
              <a:rPr lang="en-US" dirty="0" err="1">
                <a:latin typeface="Futura Md BT" panose="020B0602020204020303" pitchFamily="34" charset="0"/>
              </a:rPr>
              <a:t>Pemrograman</a:t>
            </a:r>
            <a:r>
              <a:rPr lang="en-US" dirty="0">
                <a:latin typeface="Futura Md BT" panose="020B0602020204020303" pitchFamily="34" charset="0"/>
              </a:rPr>
              <a:t> Python</a:t>
            </a:r>
            <a:endParaRPr lang="en-ID" dirty="0">
              <a:latin typeface="Futura Md BT" panose="020B06020202040203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5E856-3B30-43A3-8E51-4EC30D90E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896" y="2055269"/>
            <a:ext cx="3327607" cy="20028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D29126-4DEB-4FAF-B7B5-3C029CE1D3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976" y="2055269"/>
            <a:ext cx="3797731" cy="24984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8533B-6CF2-49A0-9362-4A0396329B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65" y="2055269"/>
            <a:ext cx="2496322" cy="242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1867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50746-2892-446D-A300-14D62B318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0713"/>
            <a:ext cx="6734783" cy="2387600"/>
          </a:xfrm>
        </p:spPr>
        <p:txBody>
          <a:bodyPr>
            <a:normAutofit/>
          </a:bodyPr>
          <a:lstStyle/>
          <a:p>
            <a:pPr algn="l"/>
            <a:r>
              <a:rPr lang="en-US" sz="8800" dirty="0" err="1">
                <a:solidFill>
                  <a:schemeClr val="bg1"/>
                </a:solidFill>
                <a:latin typeface="Futura Md BT" panose="020B0602020204020303" pitchFamily="34" charset="0"/>
              </a:rPr>
              <a:t>Terima</a:t>
            </a:r>
            <a:r>
              <a:rPr lang="en-US" sz="8800" dirty="0">
                <a:solidFill>
                  <a:schemeClr val="bg1"/>
                </a:solidFill>
                <a:latin typeface="Futura Md BT" panose="020B0602020204020303" pitchFamily="34" charset="0"/>
              </a:rPr>
              <a:t> Kasih</a:t>
            </a:r>
            <a:endParaRPr lang="en-ID" sz="88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E1595-46D1-49B2-9C09-66457153B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618" y="3965951"/>
            <a:ext cx="9144000" cy="1655762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  <a:latin typeface="Futura Md BT" panose="020B0602020204020303" pitchFamily="34" charset="0"/>
              </a:rPr>
              <a:t>Pengenalan</a:t>
            </a:r>
            <a:r>
              <a:rPr lang="en-US" dirty="0">
                <a:solidFill>
                  <a:schemeClr val="bg1"/>
                </a:solidFill>
                <a:latin typeface="Futura Md BT" panose="020B0602020204020303" pitchFamily="34" charset="0"/>
              </a:rPr>
              <a:t> Data </a:t>
            </a:r>
            <a:r>
              <a:rPr lang="en-US" dirty="0" err="1">
                <a:solidFill>
                  <a:schemeClr val="bg1"/>
                </a:solidFill>
                <a:latin typeface="Futura Md BT" panose="020B0602020204020303" pitchFamily="34" charset="0"/>
              </a:rPr>
              <a:t>Sains</a:t>
            </a:r>
            <a:endParaRPr lang="en-ID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259F36-C577-4BDD-A876-9B92F1305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382" y="3993737"/>
            <a:ext cx="479709" cy="33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96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248</Words>
  <Application>Microsoft Office PowerPoint</Application>
  <PresentationFormat>Widescreen</PresentationFormat>
  <Paragraphs>38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Futura Bk BT</vt:lpstr>
      <vt:lpstr>Futura Md BT</vt:lpstr>
      <vt:lpstr>Office Theme</vt:lpstr>
      <vt:lpstr>Pengenalan Data Sains</vt:lpstr>
      <vt:lpstr>Apa itu Data Sains?</vt:lpstr>
      <vt:lpstr>Seorang Data Saintis Harus Bisa Apa?</vt:lpstr>
      <vt:lpstr>Seorang Data Saintis Harus Bisa Apa?</vt:lpstr>
      <vt:lpstr>Bahasa Pemrograman Untuk DS?</vt:lpstr>
      <vt:lpstr>Bahasa Pemrograman Python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Python</dc:title>
  <dc:creator>Joko Eliyanto</dc:creator>
  <cp:lastModifiedBy>Joko Eliyanto</cp:lastModifiedBy>
  <cp:revision>31</cp:revision>
  <dcterms:created xsi:type="dcterms:W3CDTF">2021-06-01T10:39:57Z</dcterms:created>
  <dcterms:modified xsi:type="dcterms:W3CDTF">2021-06-03T04:40:50Z</dcterms:modified>
</cp:coreProperties>
</file>