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65" r:id="rId6"/>
    <p:sldId id="259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7059" autoAdjust="0"/>
  </p:normalViewPr>
  <p:slideViewPr>
    <p:cSldViewPr snapToGrid="0">
      <p:cViewPr varScale="1">
        <p:scale>
          <a:sx n="19" d="100"/>
          <a:sy n="19" d="100"/>
        </p:scale>
        <p:origin x="1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0D0A-A4D2-4DF7-A597-0738C1FE8D94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FE2E-15DF-41E9-8758-A706CD766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23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</a:t>
            </a:r>
          </a:p>
          <a:p>
            <a:r>
              <a:rPr lang="en-US" dirty="0" err="1"/>
              <a:t>Assalamualaikum</a:t>
            </a:r>
            <a:r>
              <a:rPr lang="en-US" dirty="0"/>
              <a:t> </a:t>
            </a:r>
            <a:r>
              <a:rPr lang="en-US" dirty="0" err="1"/>
              <a:t>w.w.</a:t>
            </a:r>
            <a:endParaRPr lang="en-US" dirty="0"/>
          </a:p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Chanel </a:t>
            </a:r>
            <a:r>
              <a:rPr lang="en-US" dirty="0" err="1"/>
              <a:t>Hobi</a:t>
            </a:r>
            <a:r>
              <a:rPr lang="en-US" dirty="0"/>
              <a:t> Data</a:t>
            </a:r>
          </a:p>
          <a:p>
            <a:r>
              <a:rPr lang="en-US" dirty="0"/>
              <a:t>Video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Playlist Data </a:t>
            </a:r>
            <a:r>
              <a:rPr lang="en-US" dirty="0" err="1"/>
              <a:t>Sains</a:t>
            </a:r>
            <a:r>
              <a:rPr lang="en-US" dirty="0"/>
              <a:t> Dasar </a:t>
            </a:r>
            <a:r>
              <a:rPr lang="en-US" dirty="0" err="1"/>
              <a:t>dengan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dirty="0"/>
              <a:t>Pada Video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9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Tingkat Tinggi(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 Programming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sintaks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ditafsirkan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tinggal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mengetikan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“print”.</a:t>
            </a:r>
          </a:p>
          <a:p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Interpretatif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memerlukan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intrepeter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penerjemah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pahami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berkomunikasi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keunggulan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python.</a:t>
            </a:r>
          </a:p>
          <a:p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Oriented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berorientasi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Hal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Segala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Python (List, Dictionary, Class,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di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Semantics</a:t>
            </a:r>
          </a:p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terbiasa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dan C++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tau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Nah pada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menyesuaikan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a=5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a=”Halo”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megubah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terlebih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dahulu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46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dipahami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terkenal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kemudahan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keterbacaanya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Gratis &amp; Open Source</a:t>
            </a: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bersifat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Akibatnya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unduh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gratis.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apapun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salah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lengkap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Dinamis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functional, object oriented,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procedural.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Naik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seringkali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naik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 Science, Data Analysis, Machine Learning, Artificial Intelligence, dan Robotics. Pada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terakhir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salah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paling popular di dunia. 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82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Guido Van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Rosum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ahli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menguasai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ABC dan Modula ++. Python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Guido Van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Rosum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Andrew S. Tenenbaum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operating system AMOEBA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miliknya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cikal-bakal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networking.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1989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4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F8E4-184D-4C22-BAB0-1D8F47AE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7215-7733-4F55-8908-AF668D22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8BE2-81D5-4CDE-B3FE-25388900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BD63-8F65-4A10-854B-4D9159E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BB74-CDA3-466A-9BB1-321F7AC1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16E-0ACC-453E-AE4E-3CE8B78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4F22C-F168-4A83-823D-B4ED7B47A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3C3C-17F9-49B2-9D1A-4B1B9940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A466-BBC2-42C9-AAC8-C57082EE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272F-29D0-4EA3-A9BD-C93F8DF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6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56C92-C1DD-4F50-9868-B20FC6274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9E00-CD6F-41E8-BE6B-F41E7346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6947-8B6D-46B5-ACBF-829EB35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086F-1C23-4F87-BF1A-55293F89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ED48-A636-4B49-AE2C-083F3E0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55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0179-E5D1-42EC-A729-58B8080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7FC3-0D77-469B-AE2D-1B9DB101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1E09-51C8-4F20-B1C7-C7974844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DB97-A335-42DD-BE80-AE32BF53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C9A3-E71E-4C16-9F9D-39AE908E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1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B819-7751-492F-8035-9AE2EC06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8DB32-4E2D-4DB7-985B-25E5391E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31A2-3031-41F5-A165-52ACE7A0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92C2-89C1-47A8-ABB9-FEDEE56D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A636-9F3A-49ED-AB69-3C34EE1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733-BB18-4B81-AEE8-78AFBF3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C24A-8285-40C3-8407-A68A07286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D281B-A5B3-4426-9207-0C79005F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5866-6347-4083-9DF9-8F43CD9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CA0-B0F9-4326-A361-E4B627EC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C6B-C4D9-418B-ACF6-3122A7D0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8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52D2-535B-4D69-9C4D-CCC2A30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0331-2DB2-4383-8C7D-C0D810E8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024F-5C33-4F68-8313-947505CD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011F9-64EB-45A9-A78E-F4916F866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BE126-8F48-4C70-AFA8-0FB9C317F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FAD8-3427-4D3A-85C7-3FA615B9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05D68-1991-411F-AD79-47C20818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C4B5A-D290-451B-AD83-81D20958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DC6-6B8D-44AF-AC35-33319718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D5AE0-3AB8-464C-A0D1-81638245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C67C-20A4-455B-9315-76591954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1E901-1556-4D0F-8605-6A3708A8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5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F38D0-70DB-4524-A508-14FED8EA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19BF5-C2C9-46E4-BD2C-A21BD74E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B483-D9E3-48E0-AF39-9C88D9BE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4C4B-B25C-406B-800E-B194E929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7AB-D15E-4C86-B9E6-F54258AB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AB543-79AB-4C2D-9C51-AE39E7D7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9D0E-D8DA-4A65-9B44-C68A923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C91C-CE61-4EE2-BD85-A8036D09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3DFB9-807D-4BE9-B028-C9244BB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2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52CC-5508-4483-B744-A8CFAB52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A86B-E3A2-483B-83E2-A9DE89BC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96741-45FF-4D5C-9BD4-138EF941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6702-40A9-442F-81F8-C5D8B8D7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6EA5-B55D-4373-B057-FFA523BB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2BAF-0B6C-425A-9988-A408F3C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02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806C7-E809-4167-B0A0-4142791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FC1E-1102-4729-A635-C99268E8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07B4-A609-4E3E-94DC-99597199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ED16-9A2A-4E2C-8F6E-4C5EB535C8B8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A790-250A-420A-AFD6-561753698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62F5-1B0C-421F-98DC-A62B5443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4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746-2892-446D-A300-14D62B31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929" y="1950265"/>
            <a:ext cx="673478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800" dirty="0" err="1">
                <a:solidFill>
                  <a:schemeClr val="bg1"/>
                </a:solidFill>
                <a:latin typeface="Futura Md BT" panose="020B0602020204020303" pitchFamily="34" charset="0"/>
              </a:rPr>
              <a:t>Pengenalan</a:t>
            </a:r>
            <a:r>
              <a:rPr lang="en-US" sz="8800" dirty="0">
                <a:solidFill>
                  <a:schemeClr val="bg1"/>
                </a:solidFill>
                <a:latin typeface="Futura Md BT" panose="020B0602020204020303" pitchFamily="34" charset="0"/>
              </a:rPr>
              <a:t> Python</a:t>
            </a:r>
            <a:endParaRPr lang="en-ID" sz="88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1595-46D1-49B2-9C09-66457153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547" y="443550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Sains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Dasar </a:t>
            </a:r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Python</a:t>
            </a:r>
            <a:endParaRPr lang="en-ID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59F36-C577-4BDD-A876-9B92F1305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11" y="4463289"/>
            <a:ext cx="479709" cy="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746-2892-446D-A300-14D62B31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713"/>
            <a:ext cx="6734783" cy="2387600"/>
          </a:xfrm>
        </p:spPr>
        <p:txBody>
          <a:bodyPr>
            <a:normAutofit/>
          </a:bodyPr>
          <a:lstStyle/>
          <a:p>
            <a:pPr algn="l"/>
            <a:r>
              <a:rPr lang="en-US" sz="8800" dirty="0" err="1">
                <a:solidFill>
                  <a:schemeClr val="bg1"/>
                </a:solidFill>
                <a:latin typeface="Futura Md BT" panose="020B0602020204020303" pitchFamily="34" charset="0"/>
              </a:rPr>
              <a:t>Terima</a:t>
            </a:r>
            <a:r>
              <a:rPr lang="en-US" sz="8800" dirty="0">
                <a:solidFill>
                  <a:schemeClr val="bg1"/>
                </a:solidFill>
                <a:latin typeface="Futura Md BT" panose="020B0602020204020303" pitchFamily="34" charset="0"/>
              </a:rPr>
              <a:t> Kasih</a:t>
            </a:r>
            <a:endParaRPr lang="en-ID" sz="88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1595-46D1-49B2-9C09-66457153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618" y="3965951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Pengenalan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Python</a:t>
            </a:r>
            <a:endParaRPr lang="en-ID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59F36-C577-4BDD-A876-9B92F130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82" y="3993737"/>
            <a:ext cx="479709" cy="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d BT" panose="020B0602020204020303" pitchFamily="34" charset="0"/>
              </a:rPr>
              <a:t>Outline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8E41-34B9-406E-A919-98A3090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667"/>
            <a:ext cx="9006840" cy="35634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err="1">
                <a:latin typeface="Louis George Café" panose="020B0600020202020204" pitchFamily="34" charset="0"/>
              </a:rPr>
              <a:t>Apa</a:t>
            </a:r>
            <a:r>
              <a:rPr lang="en-US" sz="3600" dirty="0">
                <a:latin typeface="Louis George Café" panose="020B0600020202020204" pitchFamily="34" charset="0"/>
              </a:rPr>
              <a:t> </a:t>
            </a:r>
            <a:r>
              <a:rPr lang="en-US" sz="3600" dirty="0" err="1">
                <a:latin typeface="Louis George Café" panose="020B0600020202020204" pitchFamily="34" charset="0"/>
              </a:rPr>
              <a:t>itu</a:t>
            </a:r>
            <a:r>
              <a:rPr lang="en-US" sz="3600" dirty="0">
                <a:latin typeface="Louis George Café" panose="020B0600020202020204" pitchFamily="34" charset="0"/>
              </a:rPr>
              <a:t> Python?</a:t>
            </a:r>
          </a:p>
          <a:p>
            <a:pPr marL="514350" indent="-514350">
              <a:buAutoNum type="arabicPeriod"/>
            </a:pPr>
            <a:r>
              <a:rPr lang="en-US" sz="3600" dirty="0" err="1">
                <a:latin typeface="Louis George Café" panose="020B0600020202020204" pitchFamily="34" charset="0"/>
              </a:rPr>
              <a:t>Kenapa</a:t>
            </a:r>
            <a:r>
              <a:rPr lang="en-US" sz="3600" dirty="0">
                <a:latin typeface="Louis George Café" panose="020B0600020202020204" pitchFamily="34" charset="0"/>
              </a:rPr>
              <a:t> Python?</a:t>
            </a:r>
          </a:p>
          <a:p>
            <a:pPr marL="514350" indent="-514350">
              <a:buAutoNum type="arabicPeriod"/>
            </a:pPr>
            <a:r>
              <a:rPr lang="en-US" sz="3600" dirty="0" err="1">
                <a:latin typeface="Louis George Café" panose="020B0600020202020204" pitchFamily="34" charset="0"/>
              </a:rPr>
              <a:t>Kenapa</a:t>
            </a:r>
            <a:r>
              <a:rPr lang="en-US" sz="3600" dirty="0">
                <a:latin typeface="Louis George Café" panose="020B0600020202020204" pitchFamily="34" charset="0"/>
              </a:rPr>
              <a:t> Python </a:t>
            </a:r>
            <a:r>
              <a:rPr lang="en-US" sz="3600" dirty="0" err="1">
                <a:latin typeface="Louis George Café" panose="020B0600020202020204" pitchFamily="34" charset="0"/>
              </a:rPr>
              <a:t>Populer</a:t>
            </a:r>
            <a:r>
              <a:rPr lang="en-US" sz="3600" dirty="0">
                <a:latin typeface="Louis George Café" panose="020B0600020202020204" pitchFamily="34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sz="3600" dirty="0">
                <a:latin typeface="Louis George Café" panose="020B0600020202020204" pitchFamily="34" charset="0"/>
              </a:rPr>
              <a:t>Sejarah </a:t>
            </a:r>
            <a:r>
              <a:rPr lang="en-US" sz="3600" dirty="0" err="1">
                <a:latin typeface="Louis George Café" panose="020B0600020202020204" pitchFamily="34" charset="0"/>
              </a:rPr>
              <a:t>Singkat</a:t>
            </a:r>
            <a:r>
              <a:rPr lang="en-US" sz="3600" dirty="0">
                <a:latin typeface="Louis George Café" panose="020B0600020202020204" pitchFamily="34" charset="0"/>
              </a:rPr>
              <a:t> Python</a:t>
            </a:r>
          </a:p>
          <a:p>
            <a:pPr marL="514350" indent="-514350">
              <a:buAutoNum type="arabicPeriod"/>
            </a:pPr>
            <a:r>
              <a:rPr lang="en-US" sz="3600" dirty="0" err="1">
                <a:latin typeface="Louis George Café" panose="020B0600020202020204" pitchFamily="34" charset="0"/>
              </a:rPr>
              <a:t>Bagaimana</a:t>
            </a:r>
            <a:r>
              <a:rPr lang="en-US" sz="3600" dirty="0">
                <a:latin typeface="Louis George Café" panose="020B0600020202020204" pitchFamily="34" charset="0"/>
              </a:rPr>
              <a:t> </a:t>
            </a:r>
            <a:r>
              <a:rPr lang="en-US" sz="3600" dirty="0" err="1">
                <a:latin typeface="Louis George Café" panose="020B0600020202020204" pitchFamily="34" charset="0"/>
              </a:rPr>
              <a:t>Menggunakan</a:t>
            </a:r>
            <a:r>
              <a:rPr lang="en-US" sz="3600" dirty="0">
                <a:latin typeface="Louis George Café" panose="020B0600020202020204" pitchFamily="34" charset="0"/>
              </a:rPr>
              <a:t> Python?</a:t>
            </a:r>
            <a:endParaRPr lang="en-ID" sz="3600" dirty="0">
              <a:latin typeface="Louis George Café" panose="020B0600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7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Apa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itu</a:t>
            </a:r>
            <a:r>
              <a:rPr lang="en-US" dirty="0">
                <a:latin typeface="Futura Md BT" panose="020B0602020204020303" pitchFamily="34" charset="0"/>
              </a:rPr>
              <a:t> Python?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8E41-34B9-406E-A919-98A3090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762" y="2134544"/>
            <a:ext cx="5916038" cy="3563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Python </a:t>
            </a:r>
            <a:r>
              <a:rPr lang="en-US" sz="3200" dirty="0" err="1"/>
              <a:t>adalah</a:t>
            </a:r>
            <a:r>
              <a:rPr lang="en-US" sz="3200" dirty="0"/>
              <a:t> Bahasa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b="1" dirty="0" err="1"/>
              <a:t>tingkat</a:t>
            </a:r>
            <a:r>
              <a:rPr lang="en-US" sz="3200" b="1" dirty="0"/>
              <a:t> </a:t>
            </a:r>
            <a:r>
              <a:rPr lang="en-US" sz="3200" b="1" dirty="0" err="1"/>
              <a:t>tinggi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i="1" dirty="0"/>
              <a:t>dynamic semantics</a:t>
            </a:r>
            <a:r>
              <a:rPr lang="en-US" sz="3200" dirty="0"/>
              <a:t> , </a:t>
            </a:r>
            <a:r>
              <a:rPr lang="en-US" sz="3200" b="1" i="1" dirty="0"/>
              <a:t>object oriented</a:t>
            </a:r>
            <a:r>
              <a:rPr lang="en-US" sz="3200" dirty="0"/>
              <a:t>, dan </a:t>
            </a:r>
            <a:r>
              <a:rPr lang="en-US" sz="3200" b="1" dirty="0" err="1"/>
              <a:t>interpretatif</a:t>
            </a:r>
            <a:r>
              <a:rPr lang="en-US" sz="3200" b="1" dirty="0"/>
              <a:t>. </a:t>
            </a:r>
            <a:r>
              <a:rPr lang="en-US" sz="3200" dirty="0"/>
              <a:t>Bahasa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fokus</a:t>
            </a:r>
            <a:r>
              <a:rPr lang="en-US" sz="3200" dirty="0"/>
              <a:t> </a:t>
            </a:r>
            <a:r>
              <a:rPr lang="en-US" sz="3200" dirty="0" err="1"/>
              <a:t>dikembangkan</a:t>
            </a:r>
            <a:r>
              <a:rPr lang="en-US" sz="3200" dirty="0"/>
              <a:t> pada </a:t>
            </a:r>
            <a:r>
              <a:rPr lang="en-US" sz="3200" b="1" dirty="0" err="1"/>
              <a:t>keterbacaan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Sumber</a:t>
            </a:r>
            <a:r>
              <a:rPr lang="en-US" sz="1800" dirty="0"/>
              <a:t>: www.python.org</a:t>
            </a:r>
          </a:p>
          <a:p>
            <a:pPr marL="0" indent="0">
              <a:buNone/>
            </a:pPr>
            <a:endParaRPr lang="en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67B96-EE42-4FA1-B958-C7E41242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3" y="2115978"/>
            <a:ext cx="2665102" cy="35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97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Kenapa</a:t>
            </a:r>
            <a:r>
              <a:rPr lang="en-US" dirty="0">
                <a:latin typeface="Futura Md BT" panose="020B0602020204020303" pitchFamily="34" charset="0"/>
              </a:rPr>
              <a:t> Python?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DFB24-C71D-48E4-B3E0-25169189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14" y="2027521"/>
            <a:ext cx="1981813" cy="26636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499F17-E477-4842-BBFA-3D550F53B6A7}"/>
              </a:ext>
            </a:extLst>
          </p:cNvPr>
          <p:cNvSpPr/>
          <p:nvPr/>
        </p:nvSpPr>
        <p:spPr>
          <a:xfrm>
            <a:off x="4860995" y="1854361"/>
            <a:ext cx="2470010" cy="532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Dipahami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931384-5CAF-417E-A462-FB760D578484}"/>
              </a:ext>
            </a:extLst>
          </p:cNvPr>
          <p:cNvSpPr/>
          <p:nvPr/>
        </p:nvSpPr>
        <p:spPr>
          <a:xfrm>
            <a:off x="4860994" y="2629924"/>
            <a:ext cx="2470011" cy="532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Gratis &amp; Open Source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69B687D-67E8-4588-A044-E7C69B186879}"/>
              </a:ext>
            </a:extLst>
          </p:cNvPr>
          <p:cNvSpPr/>
          <p:nvPr/>
        </p:nvSpPr>
        <p:spPr>
          <a:xfrm>
            <a:off x="3297849" y="2118759"/>
            <a:ext cx="1396092" cy="1077686"/>
          </a:xfrm>
          <a:custGeom>
            <a:avLst/>
            <a:gdLst>
              <a:gd name="connsiteX0" fmla="*/ 0 w 1110342"/>
              <a:gd name="connsiteY0" fmla="*/ 1020536 h 1020536"/>
              <a:gd name="connsiteX1" fmla="*/ 587828 w 1110342"/>
              <a:gd name="connsiteY1" fmla="*/ 212272 h 1020536"/>
              <a:gd name="connsiteX2" fmla="*/ 1110342 w 1110342"/>
              <a:gd name="connsiteY2" fmla="*/ 0 h 102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2" h="1020536">
                <a:moveTo>
                  <a:pt x="0" y="1020536"/>
                </a:moveTo>
                <a:cubicBezTo>
                  <a:pt x="201385" y="701448"/>
                  <a:pt x="402771" y="382361"/>
                  <a:pt x="587828" y="212272"/>
                </a:cubicBezTo>
                <a:cubicBezTo>
                  <a:pt x="772885" y="42183"/>
                  <a:pt x="941613" y="21091"/>
                  <a:pt x="1110342" y="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1B1A4F9-9AC4-4219-B5BA-AE8239FFF2DA}"/>
              </a:ext>
            </a:extLst>
          </p:cNvPr>
          <p:cNvSpPr/>
          <p:nvPr/>
        </p:nvSpPr>
        <p:spPr>
          <a:xfrm>
            <a:off x="3306013" y="2910695"/>
            <a:ext cx="1396092" cy="274400"/>
          </a:xfrm>
          <a:custGeom>
            <a:avLst/>
            <a:gdLst>
              <a:gd name="connsiteX0" fmla="*/ 0 w 1110342"/>
              <a:gd name="connsiteY0" fmla="*/ 1020536 h 1020536"/>
              <a:gd name="connsiteX1" fmla="*/ 587828 w 1110342"/>
              <a:gd name="connsiteY1" fmla="*/ 212272 h 1020536"/>
              <a:gd name="connsiteX2" fmla="*/ 1110342 w 1110342"/>
              <a:gd name="connsiteY2" fmla="*/ 0 h 102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2" h="1020536">
                <a:moveTo>
                  <a:pt x="0" y="1020536"/>
                </a:moveTo>
                <a:cubicBezTo>
                  <a:pt x="201385" y="701448"/>
                  <a:pt x="402771" y="382361"/>
                  <a:pt x="587828" y="212272"/>
                </a:cubicBezTo>
                <a:cubicBezTo>
                  <a:pt x="772885" y="42183"/>
                  <a:pt x="941613" y="21091"/>
                  <a:pt x="1110342" y="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3B2168-886E-4BF7-96BB-E9A3A58D88FF}"/>
              </a:ext>
            </a:extLst>
          </p:cNvPr>
          <p:cNvSpPr/>
          <p:nvPr/>
        </p:nvSpPr>
        <p:spPr>
          <a:xfrm>
            <a:off x="4860994" y="3381363"/>
            <a:ext cx="2470011" cy="532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Dinamis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7B1D898-E152-41C9-B5E0-15E15CD006E3}"/>
              </a:ext>
            </a:extLst>
          </p:cNvPr>
          <p:cNvSpPr/>
          <p:nvPr/>
        </p:nvSpPr>
        <p:spPr>
          <a:xfrm flipV="1">
            <a:off x="3297849" y="3176930"/>
            <a:ext cx="1396092" cy="435894"/>
          </a:xfrm>
          <a:custGeom>
            <a:avLst/>
            <a:gdLst>
              <a:gd name="connsiteX0" fmla="*/ 0 w 1110342"/>
              <a:gd name="connsiteY0" fmla="*/ 1020536 h 1020536"/>
              <a:gd name="connsiteX1" fmla="*/ 587828 w 1110342"/>
              <a:gd name="connsiteY1" fmla="*/ 212272 h 1020536"/>
              <a:gd name="connsiteX2" fmla="*/ 1110342 w 1110342"/>
              <a:gd name="connsiteY2" fmla="*/ 0 h 102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2" h="1020536">
                <a:moveTo>
                  <a:pt x="0" y="1020536"/>
                </a:moveTo>
                <a:cubicBezTo>
                  <a:pt x="201385" y="701448"/>
                  <a:pt x="402771" y="382361"/>
                  <a:pt x="587828" y="212272"/>
                </a:cubicBezTo>
                <a:cubicBezTo>
                  <a:pt x="772885" y="42183"/>
                  <a:pt x="941613" y="21091"/>
                  <a:pt x="1110342" y="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F7C857F-3260-4D51-8134-ED6FAB1F61B3}"/>
              </a:ext>
            </a:extLst>
          </p:cNvPr>
          <p:cNvSpPr/>
          <p:nvPr/>
        </p:nvSpPr>
        <p:spPr>
          <a:xfrm flipV="1">
            <a:off x="3313022" y="3192422"/>
            <a:ext cx="1396092" cy="1224030"/>
          </a:xfrm>
          <a:custGeom>
            <a:avLst/>
            <a:gdLst>
              <a:gd name="connsiteX0" fmla="*/ 0 w 1110342"/>
              <a:gd name="connsiteY0" fmla="*/ 1020536 h 1020536"/>
              <a:gd name="connsiteX1" fmla="*/ 587828 w 1110342"/>
              <a:gd name="connsiteY1" fmla="*/ 212272 h 1020536"/>
              <a:gd name="connsiteX2" fmla="*/ 1110342 w 1110342"/>
              <a:gd name="connsiteY2" fmla="*/ 0 h 102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2" h="1020536">
                <a:moveTo>
                  <a:pt x="0" y="1020536"/>
                </a:moveTo>
                <a:cubicBezTo>
                  <a:pt x="201385" y="701448"/>
                  <a:pt x="402771" y="382361"/>
                  <a:pt x="587828" y="212272"/>
                </a:cubicBezTo>
                <a:cubicBezTo>
                  <a:pt x="772885" y="42183"/>
                  <a:pt x="941613" y="21091"/>
                  <a:pt x="1110342" y="0"/>
                </a:cubicBezTo>
              </a:path>
            </a:pathLst>
          </a:custGeom>
          <a:noFill/>
          <a:ln w="28575">
            <a:solidFill>
              <a:srgbClr val="FFC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4BCF78-ADAF-4C1A-B04A-5E43DA47ABEC}"/>
              </a:ext>
            </a:extLst>
          </p:cNvPr>
          <p:cNvSpPr/>
          <p:nvPr/>
        </p:nvSpPr>
        <p:spPr>
          <a:xfrm>
            <a:off x="4867650" y="4158639"/>
            <a:ext cx="2470011" cy="5325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Sedang</a:t>
            </a:r>
            <a:r>
              <a:rPr lang="en-US" dirty="0">
                <a:solidFill>
                  <a:schemeClr val="tx1"/>
                </a:solidFill>
              </a:rPr>
              <a:t> Naik </a:t>
            </a:r>
            <a:r>
              <a:rPr lang="en-US" dirty="0" err="1">
                <a:solidFill>
                  <a:schemeClr val="tx1"/>
                </a:solidFill>
              </a:rPr>
              <a:t>Daun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24FCB2-C00F-459A-ADAD-1476ECA08E69}"/>
              </a:ext>
            </a:extLst>
          </p:cNvPr>
          <p:cNvSpPr/>
          <p:nvPr/>
        </p:nvSpPr>
        <p:spPr>
          <a:xfrm>
            <a:off x="7482888" y="4153941"/>
            <a:ext cx="1461463" cy="532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 Science</a:t>
            </a:r>
            <a:endParaRPr lang="en-ID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71F02-593F-44A5-90E3-3C7085B9585A}"/>
              </a:ext>
            </a:extLst>
          </p:cNvPr>
          <p:cNvSpPr/>
          <p:nvPr/>
        </p:nvSpPr>
        <p:spPr>
          <a:xfrm>
            <a:off x="9089578" y="4150170"/>
            <a:ext cx="1969003" cy="532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DFDF88-0A25-4457-AD45-CC94FC392F25}"/>
              </a:ext>
            </a:extLst>
          </p:cNvPr>
          <p:cNvSpPr/>
          <p:nvPr/>
        </p:nvSpPr>
        <p:spPr>
          <a:xfrm>
            <a:off x="7482888" y="4929011"/>
            <a:ext cx="2095292" cy="532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Artificial Intelligence</a:t>
            </a:r>
            <a:endParaRPr lang="en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E24670-BE92-4776-AACE-F7ABFF4FAD2B}"/>
              </a:ext>
            </a:extLst>
          </p:cNvPr>
          <p:cNvSpPr/>
          <p:nvPr/>
        </p:nvSpPr>
        <p:spPr>
          <a:xfrm>
            <a:off x="9741462" y="4917125"/>
            <a:ext cx="1153890" cy="532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Robotics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C10A08-9563-4B3C-90E3-BDB29A13F207}"/>
              </a:ext>
            </a:extLst>
          </p:cNvPr>
          <p:cNvSpPr/>
          <p:nvPr/>
        </p:nvSpPr>
        <p:spPr>
          <a:xfrm>
            <a:off x="7482888" y="5704081"/>
            <a:ext cx="1461463" cy="532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2465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2" grpId="0" animBg="1"/>
      <p:bldP spid="27" grpId="0" animBg="1"/>
      <p:bldP spid="30" grpId="0" animBg="1"/>
      <p:bldP spid="31" grpId="0" animBg="1"/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Kenapa</a:t>
            </a:r>
            <a:r>
              <a:rPr lang="en-US" dirty="0">
                <a:latin typeface="Futura Md BT" panose="020B0602020204020303" pitchFamily="34" charset="0"/>
              </a:rPr>
              <a:t> Python </a:t>
            </a:r>
            <a:r>
              <a:rPr lang="en-US" dirty="0" err="1">
                <a:latin typeface="Futura Md BT" panose="020B0602020204020303" pitchFamily="34" charset="0"/>
              </a:rPr>
              <a:t>Populer</a:t>
            </a:r>
            <a:r>
              <a:rPr lang="en-US" dirty="0">
                <a:latin typeface="Futura Md BT" panose="020B0602020204020303" pitchFamily="34" charset="0"/>
              </a:rPr>
              <a:t>?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6AE95B-A525-484C-A1F0-395C9320F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1" t="28170" r="7027" b="54991"/>
          <a:stretch/>
        </p:blipFill>
        <p:spPr>
          <a:xfrm>
            <a:off x="5107559" y="2167861"/>
            <a:ext cx="4021803" cy="16071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AE4247-C438-4E1B-B075-85E393286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1" t="48431" r="7137" b="39043"/>
          <a:stretch/>
        </p:blipFill>
        <p:spPr>
          <a:xfrm>
            <a:off x="5107558" y="3985686"/>
            <a:ext cx="4021803" cy="1195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1027F0-C483-44CE-9901-3849B08BF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78" t="63817" r="7100" b="30756"/>
          <a:stretch/>
        </p:blipFill>
        <p:spPr>
          <a:xfrm>
            <a:off x="5107558" y="5406521"/>
            <a:ext cx="4018735" cy="517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2BF24-5213-4B95-82B0-0A668481B68D}"/>
              </a:ext>
            </a:extLst>
          </p:cNvPr>
          <p:cNvSpPr txBox="1"/>
          <p:nvPr/>
        </p:nvSpPr>
        <p:spPr>
          <a:xfrm>
            <a:off x="2852401" y="2471683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C++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BF0BB-5DFC-42B2-8639-DEDDB4F7FAE5}"/>
              </a:ext>
            </a:extLst>
          </p:cNvPr>
          <p:cNvSpPr txBox="1"/>
          <p:nvPr/>
        </p:nvSpPr>
        <p:spPr>
          <a:xfrm>
            <a:off x="2852401" y="4111139"/>
            <a:ext cx="2164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Java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A28A4-C496-4F9F-A5D0-3CE5E695C01B}"/>
              </a:ext>
            </a:extLst>
          </p:cNvPr>
          <p:cNvSpPr/>
          <p:nvPr/>
        </p:nvSpPr>
        <p:spPr>
          <a:xfrm>
            <a:off x="2971028" y="5277699"/>
            <a:ext cx="152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lux" pitchFamily="50" charset="0"/>
              </a:rPr>
              <a:t>python</a:t>
            </a:r>
            <a:endParaRPr lang="en-ID" sz="3600" dirty="0">
              <a:latin typeface="Flu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62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C0C68E-233B-4B12-869F-EC6B5B48A2B7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flipV="1">
            <a:off x="2787745" y="4916784"/>
            <a:ext cx="1053568" cy="127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B411ACD-8DC8-471A-8054-B0583E1A8CA7}"/>
              </a:ext>
            </a:extLst>
          </p:cNvPr>
          <p:cNvSpPr/>
          <p:nvPr/>
        </p:nvSpPr>
        <p:spPr>
          <a:xfrm>
            <a:off x="3841313" y="4096182"/>
            <a:ext cx="1641203" cy="164120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 dirty="0">
              <a:solidFill>
                <a:srgbClr val="FFFF00"/>
              </a:solidFill>
              <a:latin typeface="Futura Md BT" panose="020B06020202040203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d BT" panose="020B0602020204020303" pitchFamily="34" charset="0"/>
              </a:rPr>
              <a:t>Sejarah Python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8AE30-9092-47DA-B4DF-959B7D929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1146541" y="2649633"/>
            <a:ext cx="1641203" cy="1641203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C5649-BAC2-41F1-856E-CC3CC788B204}"/>
              </a:ext>
            </a:extLst>
          </p:cNvPr>
          <p:cNvSpPr txBox="1"/>
          <p:nvPr/>
        </p:nvSpPr>
        <p:spPr>
          <a:xfrm>
            <a:off x="2655577" y="3270179"/>
            <a:ext cx="295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latin typeface="Futura Md BT" panose="020B0602020204020303" pitchFamily="34" charset="0"/>
              </a:rPr>
              <a:t>Guido van Rossum</a:t>
            </a:r>
            <a:endParaRPr lang="en-ID" sz="2000" dirty="0">
              <a:latin typeface="Futura Md BT" panose="020B06020202040203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85EF7F-0807-447D-A3CC-E4B3BEA9D014}"/>
              </a:ext>
            </a:extLst>
          </p:cNvPr>
          <p:cNvSpPr/>
          <p:nvPr/>
        </p:nvSpPr>
        <p:spPr>
          <a:xfrm>
            <a:off x="1146542" y="4656434"/>
            <a:ext cx="1641203" cy="546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d BT" panose="020B0602020204020303" pitchFamily="34" charset="0"/>
              </a:rPr>
              <a:t>1989</a:t>
            </a:r>
            <a:endParaRPr lang="en-ID" sz="2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AF536-F0AB-440D-8515-2DBD49C71414}"/>
              </a:ext>
            </a:extLst>
          </p:cNvPr>
          <p:cNvSpPr txBox="1"/>
          <p:nvPr/>
        </p:nvSpPr>
        <p:spPr>
          <a:xfrm>
            <a:off x="3183312" y="5862224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latin typeface="Flux" pitchFamily="50" charset="0"/>
              </a:rPr>
              <a:t>Python 1.0</a:t>
            </a:r>
            <a:endParaRPr lang="en-ID" sz="2400" dirty="0">
              <a:latin typeface="Flux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41E080-51D8-46B9-AB46-5ECBEE5D0C56}"/>
              </a:ext>
            </a:extLst>
          </p:cNvPr>
          <p:cNvSpPr/>
          <p:nvPr/>
        </p:nvSpPr>
        <p:spPr>
          <a:xfrm>
            <a:off x="4023265" y="4278134"/>
            <a:ext cx="1277297" cy="12772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Januari1994</a:t>
            </a:r>
            <a:endParaRPr lang="en-ID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259C07-D6B8-4FDD-A0DC-3E742DF386BB}"/>
              </a:ext>
            </a:extLst>
          </p:cNvPr>
          <p:cNvSpPr/>
          <p:nvPr/>
        </p:nvSpPr>
        <p:spPr>
          <a:xfrm>
            <a:off x="6537652" y="4096182"/>
            <a:ext cx="1641203" cy="164120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 dirty="0">
              <a:solidFill>
                <a:srgbClr val="FFFF00"/>
              </a:solidFill>
              <a:latin typeface="Futura Md BT" panose="020B06020202040203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82A16-95FD-46DA-A304-407D928B068A}"/>
              </a:ext>
            </a:extLst>
          </p:cNvPr>
          <p:cNvSpPr txBox="1"/>
          <p:nvPr/>
        </p:nvSpPr>
        <p:spPr>
          <a:xfrm>
            <a:off x="5879651" y="5862224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latin typeface="Flux" pitchFamily="50" charset="0"/>
              </a:rPr>
              <a:t>Python 2.0</a:t>
            </a:r>
            <a:endParaRPr lang="en-ID" sz="2400" dirty="0">
              <a:latin typeface="Flux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7FF00-16B9-4019-957A-B3509B73EA75}"/>
              </a:ext>
            </a:extLst>
          </p:cNvPr>
          <p:cNvSpPr/>
          <p:nvPr/>
        </p:nvSpPr>
        <p:spPr>
          <a:xfrm>
            <a:off x="6719604" y="4278134"/>
            <a:ext cx="1277297" cy="12772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October2000</a:t>
            </a:r>
            <a:endParaRPr lang="en-ID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8138A1-3C1A-41C5-B5C1-8BFDACE30487}"/>
              </a:ext>
            </a:extLst>
          </p:cNvPr>
          <p:cNvSpPr/>
          <p:nvPr/>
        </p:nvSpPr>
        <p:spPr>
          <a:xfrm>
            <a:off x="8884008" y="4083481"/>
            <a:ext cx="1641203" cy="164120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 dirty="0">
              <a:solidFill>
                <a:srgbClr val="FFFF00"/>
              </a:solidFill>
              <a:latin typeface="Futura Md BT" panose="020B06020202040203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71883-C8F7-4964-98CB-8DB4F00CF2BA}"/>
              </a:ext>
            </a:extLst>
          </p:cNvPr>
          <p:cNvSpPr txBox="1"/>
          <p:nvPr/>
        </p:nvSpPr>
        <p:spPr>
          <a:xfrm>
            <a:off x="8191053" y="5862224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latin typeface="Flux" pitchFamily="50" charset="0"/>
              </a:rPr>
              <a:t>Python 2.7</a:t>
            </a:r>
            <a:endParaRPr lang="en-ID" sz="2400" dirty="0">
              <a:latin typeface="Flux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D5D636-86F7-4360-AFB2-2DE2ED3FAF05}"/>
              </a:ext>
            </a:extLst>
          </p:cNvPr>
          <p:cNvSpPr/>
          <p:nvPr/>
        </p:nvSpPr>
        <p:spPr>
          <a:xfrm>
            <a:off x="9065960" y="4259472"/>
            <a:ext cx="1277297" cy="12772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Futura Md BT" panose="020B0602020204020303" pitchFamily="34" charset="0"/>
              </a:rPr>
              <a:t>Juli</a:t>
            </a:r>
            <a:endParaRPr lang="en-US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2010</a:t>
            </a:r>
            <a:endParaRPr lang="en-ID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155C5-C88C-4CA1-BF98-2405FCE83016}"/>
              </a:ext>
            </a:extLst>
          </p:cNvPr>
          <p:cNvSpPr/>
          <p:nvPr/>
        </p:nvSpPr>
        <p:spPr>
          <a:xfrm>
            <a:off x="6537652" y="1570357"/>
            <a:ext cx="1641203" cy="164120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 dirty="0">
              <a:solidFill>
                <a:srgbClr val="FFFF00"/>
              </a:solidFill>
              <a:latin typeface="Futura Md BT" panose="020B06020202040203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4DAC7-FA30-4B99-8D21-FECFB283DCA0}"/>
              </a:ext>
            </a:extLst>
          </p:cNvPr>
          <p:cNvSpPr txBox="1"/>
          <p:nvPr/>
        </p:nvSpPr>
        <p:spPr>
          <a:xfrm>
            <a:off x="5879651" y="1085741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latin typeface="Flux" pitchFamily="50" charset="0"/>
              </a:rPr>
              <a:t>Python 3.0</a:t>
            </a:r>
            <a:endParaRPr lang="en-ID" sz="2400" dirty="0">
              <a:latin typeface="Flux" pitchFamily="50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AFF89-708E-413B-88B8-CA1F9A95B975}"/>
              </a:ext>
            </a:extLst>
          </p:cNvPr>
          <p:cNvSpPr/>
          <p:nvPr/>
        </p:nvSpPr>
        <p:spPr>
          <a:xfrm>
            <a:off x="6719606" y="1765011"/>
            <a:ext cx="1277297" cy="12772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Des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2008</a:t>
            </a:r>
            <a:endParaRPr lang="en-ID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1CBA5F-E993-4419-ABC6-203D373D3F89}"/>
              </a:ext>
            </a:extLst>
          </p:cNvPr>
          <p:cNvSpPr/>
          <p:nvPr/>
        </p:nvSpPr>
        <p:spPr>
          <a:xfrm>
            <a:off x="8836855" y="1549867"/>
            <a:ext cx="1641203" cy="1641203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 dirty="0">
              <a:solidFill>
                <a:srgbClr val="FFFF00"/>
              </a:solidFill>
              <a:latin typeface="Futura Md BT" panose="020B06020202040203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393D3-0949-467A-A841-40F963E01A44}"/>
              </a:ext>
            </a:extLst>
          </p:cNvPr>
          <p:cNvSpPr txBox="1"/>
          <p:nvPr/>
        </p:nvSpPr>
        <p:spPr>
          <a:xfrm>
            <a:off x="8226004" y="1092148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latin typeface="Flux" pitchFamily="50" charset="0"/>
              </a:rPr>
              <a:t>Python 3.9</a:t>
            </a:r>
            <a:endParaRPr lang="en-ID" sz="2400" dirty="0">
              <a:latin typeface="Flux" pitchFamily="50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08CABF-40A4-485F-B60C-A5FB0E712234}"/>
              </a:ext>
            </a:extLst>
          </p:cNvPr>
          <p:cNvSpPr/>
          <p:nvPr/>
        </p:nvSpPr>
        <p:spPr>
          <a:xfrm>
            <a:off x="9018809" y="1744521"/>
            <a:ext cx="1277297" cy="12772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Futura Md BT" panose="020B0602020204020303" pitchFamily="34" charset="0"/>
              </a:rPr>
              <a:t>Okt</a:t>
            </a:r>
            <a:endParaRPr lang="en-US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Futura Md BT" panose="020B0602020204020303" pitchFamily="34" charset="0"/>
              </a:rPr>
              <a:t>2020</a:t>
            </a:r>
            <a:endParaRPr lang="en-ID" sz="14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0EF05E-BCFC-4FE7-8278-50EAC1B3EAF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482516" y="4916784"/>
            <a:ext cx="105513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CA40CA-A3DA-4546-9BEB-D180E82E0FF5}"/>
              </a:ext>
            </a:extLst>
          </p:cNvPr>
          <p:cNvCxnSpPr>
            <a:cxnSpLocks/>
          </p:cNvCxnSpPr>
          <p:nvPr/>
        </p:nvCxnSpPr>
        <p:spPr>
          <a:xfrm flipV="1">
            <a:off x="8178855" y="4882949"/>
            <a:ext cx="705153" cy="85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63DE91-3E83-47EF-BBD1-3EAB1D6F34E9}"/>
              </a:ext>
            </a:extLst>
          </p:cNvPr>
          <p:cNvCxnSpPr>
            <a:cxnSpLocks/>
            <a:stCxn id="16" idx="0"/>
            <a:endCxn id="28" idx="4"/>
          </p:cNvCxnSpPr>
          <p:nvPr/>
        </p:nvCxnSpPr>
        <p:spPr>
          <a:xfrm flipV="1">
            <a:off x="7358254" y="3211560"/>
            <a:ext cx="0" cy="88462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CFCE57-636E-43F5-937C-5E7006733E09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178854" y="2370469"/>
            <a:ext cx="658001" cy="85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40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8" grpId="0"/>
      <p:bldP spid="11" grpId="0" animBg="1"/>
      <p:bldP spid="13" grpId="0"/>
      <p:bldP spid="14" grpId="0" animBg="1"/>
      <p:bldP spid="16" grpId="0" animBg="1"/>
      <p:bldP spid="17" grpId="0"/>
      <p:bldP spid="18" grpId="0" animBg="1"/>
      <p:bldP spid="22" grpId="0" animBg="1"/>
      <p:bldP spid="23" grpId="0"/>
      <p:bldP spid="24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Bagaimana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Menggunakan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br>
              <a:rPr lang="en-US" dirty="0">
                <a:latin typeface="Futura Md BT" panose="020B0602020204020303" pitchFamily="34" charset="0"/>
              </a:rPr>
            </a:br>
            <a:r>
              <a:rPr lang="en-US" dirty="0">
                <a:latin typeface="Futura Md BT" panose="020B0602020204020303" pitchFamily="34" charset="0"/>
              </a:rPr>
              <a:t>Python?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6E251-AE86-4C95-9796-BAE20C80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3" y="2054199"/>
            <a:ext cx="2665102" cy="3582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003CD-7461-4152-B509-0BAF9F251FE0}"/>
              </a:ext>
            </a:extLst>
          </p:cNvPr>
          <p:cNvSpPr/>
          <p:nvPr/>
        </p:nvSpPr>
        <p:spPr>
          <a:xfrm>
            <a:off x="6454345" y="2434285"/>
            <a:ext cx="4794421" cy="75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IDE(Integrated Development </a:t>
            </a:r>
            <a:r>
              <a:rPr lang="en-US" dirty="0" err="1"/>
              <a:t>Environtment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A5C656-A6FB-4E3E-B672-FE647AD695E9}"/>
              </a:ext>
            </a:extLst>
          </p:cNvPr>
          <p:cNvSpPr/>
          <p:nvPr/>
        </p:nvSpPr>
        <p:spPr>
          <a:xfrm>
            <a:off x="4934441" y="3413292"/>
            <a:ext cx="848521" cy="863878"/>
          </a:xfrm>
          <a:prstGeom prst="plus">
            <a:avLst>
              <a:gd name="adj" fmla="val 431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ABB6DC-D6EF-41FE-A7FF-D92F8D4B4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30" y="3535614"/>
            <a:ext cx="2100649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87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Bagaimana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Menggunakan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br>
              <a:rPr lang="en-US" dirty="0">
                <a:latin typeface="Futura Md BT" panose="020B0602020204020303" pitchFamily="34" charset="0"/>
              </a:rPr>
            </a:br>
            <a:r>
              <a:rPr lang="en-US" dirty="0">
                <a:latin typeface="Futura Md BT" panose="020B0602020204020303" pitchFamily="34" charset="0"/>
              </a:rPr>
              <a:t>Python?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6E251-AE86-4C95-9796-BAE20C80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3" y="2054199"/>
            <a:ext cx="2665102" cy="35820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22CF7C-B341-45C4-BAEF-863D8BBA4EE4}"/>
              </a:ext>
            </a:extLst>
          </p:cNvPr>
          <p:cNvSpPr/>
          <p:nvPr/>
        </p:nvSpPr>
        <p:spPr>
          <a:xfrm>
            <a:off x="6454345" y="2434285"/>
            <a:ext cx="4794421" cy="75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  <a:endParaRPr lang="en-ID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42D1F7CC-8FE8-497F-8138-67BB3DF8DCD1}"/>
              </a:ext>
            </a:extLst>
          </p:cNvPr>
          <p:cNvSpPr/>
          <p:nvPr/>
        </p:nvSpPr>
        <p:spPr>
          <a:xfrm>
            <a:off x="4934441" y="3413292"/>
            <a:ext cx="848521" cy="863878"/>
          </a:xfrm>
          <a:prstGeom prst="plus">
            <a:avLst>
              <a:gd name="adj" fmla="val 431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BFB72-6B6C-4838-A6C7-2C1EB693C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13" y="3609755"/>
            <a:ext cx="2026508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Bagaimana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Menggunakan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br>
              <a:rPr lang="en-US" dirty="0">
                <a:latin typeface="Futura Md BT" panose="020B0602020204020303" pitchFamily="34" charset="0"/>
              </a:rPr>
            </a:br>
            <a:r>
              <a:rPr lang="en-US" dirty="0">
                <a:latin typeface="Futura Md BT" panose="020B0602020204020303" pitchFamily="34" charset="0"/>
              </a:rPr>
              <a:t>Python?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6E251-AE86-4C95-9796-BAE20C80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3" y="2054199"/>
            <a:ext cx="2665102" cy="35820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B60CFE-A17F-4FB4-8B03-7DC8A9886406}"/>
              </a:ext>
            </a:extLst>
          </p:cNvPr>
          <p:cNvSpPr/>
          <p:nvPr/>
        </p:nvSpPr>
        <p:spPr>
          <a:xfrm>
            <a:off x="6454345" y="2434285"/>
            <a:ext cx="4794421" cy="75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Python Shell</a:t>
            </a:r>
            <a:endParaRPr lang="en-ID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EA0A926B-4AC9-415C-9204-E2C690313015}"/>
              </a:ext>
            </a:extLst>
          </p:cNvPr>
          <p:cNvSpPr/>
          <p:nvPr/>
        </p:nvSpPr>
        <p:spPr>
          <a:xfrm>
            <a:off x="4934441" y="3413292"/>
            <a:ext cx="848521" cy="863878"/>
          </a:xfrm>
          <a:prstGeom prst="plus">
            <a:avLst>
              <a:gd name="adj" fmla="val 431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0E582-9A72-45A3-AE98-C3C5DA881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976" y="3995760"/>
            <a:ext cx="2026534" cy="11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499AE-F5B3-4BF4-9458-948ED9100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89" y="3676140"/>
            <a:ext cx="1547737" cy="17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605</Words>
  <Application>Microsoft Office PowerPoint</Application>
  <PresentationFormat>Widescreen</PresentationFormat>
  <Paragraphs>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Flux</vt:lpstr>
      <vt:lpstr>Futura Md BT</vt:lpstr>
      <vt:lpstr>Louis George Café</vt:lpstr>
      <vt:lpstr>Office Theme</vt:lpstr>
      <vt:lpstr>Pengenalan Python</vt:lpstr>
      <vt:lpstr>Outline</vt:lpstr>
      <vt:lpstr>Apa itu Python?</vt:lpstr>
      <vt:lpstr>Kenapa Python?</vt:lpstr>
      <vt:lpstr>Kenapa Python Populer?</vt:lpstr>
      <vt:lpstr>Sejarah Python</vt:lpstr>
      <vt:lpstr>Bagaimana Menggunakan  Python?</vt:lpstr>
      <vt:lpstr>Bagaimana Menggunakan  Python?</vt:lpstr>
      <vt:lpstr>Bagaimana Menggunakan  Python?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Joko Eliyanto</dc:creator>
  <cp:lastModifiedBy>Joko Eliyanto</cp:lastModifiedBy>
  <cp:revision>27</cp:revision>
  <dcterms:created xsi:type="dcterms:W3CDTF">2021-06-01T10:39:57Z</dcterms:created>
  <dcterms:modified xsi:type="dcterms:W3CDTF">2021-06-02T02:39:10Z</dcterms:modified>
</cp:coreProperties>
</file>