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8"/>
  </p:notesMasterIdLst>
  <p:sldIdLst>
    <p:sldId id="256" r:id="rId2"/>
    <p:sldId id="297" r:id="rId3"/>
    <p:sldId id="270" r:id="rId4"/>
    <p:sldId id="298" r:id="rId5"/>
    <p:sldId id="274" r:id="rId6"/>
    <p:sldId id="275" r:id="rId7"/>
    <p:sldId id="279" r:id="rId8"/>
    <p:sldId id="277" r:id="rId9"/>
    <p:sldId id="278" r:id="rId10"/>
    <p:sldId id="257" r:id="rId11"/>
    <p:sldId id="259" r:id="rId12"/>
    <p:sldId id="260" r:id="rId13"/>
    <p:sldId id="261" r:id="rId14"/>
    <p:sldId id="262" r:id="rId15"/>
    <p:sldId id="272" r:id="rId16"/>
    <p:sldId id="271" r:id="rId17"/>
    <p:sldId id="263" r:id="rId18"/>
    <p:sldId id="265" r:id="rId19"/>
    <p:sldId id="286" r:id="rId20"/>
    <p:sldId id="287" r:id="rId21"/>
    <p:sldId id="288" r:id="rId22"/>
    <p:sldId id="289" r:id="rId23"/>
    <p:sldId id="290" r:id="rId24"/>
    <p:sldId id="264" r:id="rId25"/>
    <p:sldId id="266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0AFE7-BA94-46DF-B3A2-13A261397F75}" type="doc">
      <dgm:prSet loTypeId="urn:microsoft.com/office/officeart/2005/8/layout/radial4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D8258C-E617-4173-A3C4-A47997D43AEB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5A465E5D-8D82-4B77-B446-3BE4ED2062CC}" type="parTrans" cxnId="{1046A7D9-5B6F-4702-AE4F-CA1EE2D296FB}">
      <dgm:prSet/>
      <dgm:spPr/>
      <dgm:t>
        <a:bodyPr/>
        <a:lstStyle/>
        <a:p>
          <a:endParaRPr lang="en-US"/>
        </a:p>
      </dgm:t>
    </dgm:pt>
    <dgm:pt modelId="{3340ADF5-580D-40A7-9D73-CE364FC81DEA}" type="sibTrans" cxnId="{1046A7D9-5B6F-4702-AE4F-CA1EE2D296FB}">
      <dgm:prSet/>
      <dgm:spPr/>
      <dgm:t>
        <a:bodyPr/>
        <a:lstStyle/>
        <a:p>
          <a:endParaRPr lang="en-US"/>
        </a:p>
      </dgm:t>
    </dgm:pt>
    <dgm:pt modelId="{B997499F-BEE5-4C23-A9A2-B12ACA72EA80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C2AD2AAE-0EB1-49DC-AFB0-BA59654A9A3A}" type="parTrans" cxnId="{FEA89385-D50E-48E8-A56A-F2FCCC21C8E8}">
      <dgm:prSet/>
      <dgm:spPr/>
      <dgm:t>
        <a:bodyPr/>
        <a:lstStyle/>
        <a:p>
          <a:endParaRPr lang="en-US"/>
        </a:p>
      </dgm:t>
    </dgm:pt>
    <dgm:pt modelId="{F6BF00F6-D5A1-4417-A6AE-5C74EADBC63B}" type="sibTrans" cxnId="{FEA89385-D50E-48E8-A56A-F2FCCC21C8E8}">
      <dgm:prSet/>
      <dgm:spPr/>
      <dgm:t>
        <a:bodyPr/>
        <a:lstStyle/>
        <a:p>
          <a:endParaRPr lang="en-US"/>
        </a:p>
      </dgm:t>
    </dgm:pt>
    <dgm:pt modelId="{4244BA2B-D936-4019-B8CE-BDA0A4F4D4F0}">
      <dgm:prSet phldrT="[Text]"/>
      <dgm:spPr/>
      <dgm:t>
        <a:bodyPr/>
        <a:lstStyle/>
        <a:p>
          <a:r>
            <a:rPr lang="en-US" dirty="0" smtClean="0"/>
            <a:t>Statistic</a:t>
          </a:r>
          <a:endParaRPr lang="en-US" dirty="0"/>
        </a:p>
      </dgm:t>
    </dgm:pt>
    <dgm:pt modelId="{E2D214E5-D68D-489E-9440-67B212FC0BCE}" type="parTrans" cxnId="{76EDF1F5-AC1B-49FF-A9C0-B551EE3D831D}">
      <dgm:prSet/>
      <dgm:spPr/>
      <dgm:t>
        <a:bodyPr/>
        <a:lstStyle/>
        <a:p>
          <a:endParaRPr lang="en-US"/>
        </a:p>
      </dgm:t>
    </dgm:pt>
    <dgm:pt modelId="{07F52F42-A828-4602-BF99-B2E37D4A9389}" type="sibTrans" cxnId="{76EDF1F5-AC1B-49FF-A9C0-B551EE3D831D}">
      <dgm:prSet/>
      <dgm:spPr/>
      <dgm:t>
        <a:bodyPr/>
        <a:lstStyle/>
        <a:p>
          <a:endParaRPr lang="en-US"/>
        </a:p>
      </dgm:t>
    </dgm:pt>
    <dgm:pt modelId="{807D63A6-9B1B-457B-A03B-34F4895D3BA5}">
      <dgm:prSet phldrT="[Text]"/>
      <dgm:spPr/>
      <dgm:t>
        <a:bodyPr/>
        <a:lstStyle/>
        <a:p>
          <a:r>
            <a:rPr lang="en-US" dirty="0" smtClean="0"/>
            <a:t>Pattern Recognition</a:t>
          </a:r>
          <a:endParaRPr lang="en-US" dirty="0"/>
        </a:p>
      </dgm:t>
    </dgm:pt>
    <dgm:pt modelId="{5EAF2A73-7C65-4A1A-858C-37F54B4CBCF1}" type="parTrans" cxnId="{4ADF9E34-28AD-4551-BDF4-62B5E4C667D0}">
      <dgm:prSet/>
      <dgm:spPr/>
      <dgm:t>
        <a:bodyPr/>
        <a:lstStyle/>
        <a:p>
          <a:endParaRPr lang="en-US"/>
        </a:p>
      </dgm:t>
    </dgm:pt>
    <dgm:pt modelId="{8B28219F-6139-47FC-A4DA-F556D5973881}" type="sibTrans" cxnId="{4ADF9E34-28AD-4551-BDF4-62B5E4C667D0}">
      <dgm:prSet/>
      <dgm:spPr/>
      <dgm:t>
        <a:bodyPr/>
        <a:lstStyle/>
        <a:p>
          <a:endParaRPr lang="en-US"/>
        </a:p>
      </dgm:t>
    </dgm:pt>
    <dgm:pt modelId="{7C563270-4059-49EB-910E-0B3CFB5BC200}">
      <dgm:prSet phldrT="[Text]"/>
      <dgm:spPr/>
      <dgm:t>
        <a:bodyPr/>
        <a:lstStyle/>
        <a:p>
          <a:r>
            <a:rPr lang="en-US" dirty="0" smtClean="0"/>
            <a:t>Computing Algorithms</a:t>
          </a:r>
        </a:p>
      </dgm:t>
    </dgm:pt>
    <dgm:pt modelId="{FBFC5D4D-F65E-480C-A87D-412B4B4D15AB}" type="parTrans" cxnId="{6D932570-0963-48DE-BD66-71252D8E4C51}">
      <dgm:prSet/>
      <dgm:spPr/>
      <dgm:t>
        <a:bodyPr/>
        <a:lstStyle/>
        <a:p>
          <a:endParaRPr lang="en-US"/>
        </a:p>
      </dgm:t>
    </dgm:pt>
    <dgm:pt modelId="{38FA266A-9D07-4C07-8D03-7CA099B3C797}" type="sibTrans" cxnId="{6D932570-0963-48DE-BD66-71252D8E4C51}">
      <dgm:prSet/>
      <dgm:spPr/>
      <dgm:t>
        <a:bodyPr/>
        <a:lstStyle/>
        <a:p>
          <a:endParaRPr lang="en-US"/>
        </a:p>
      </dgm:t>
    </dgm:pt>
    <dgm:pt modelId="{968B27A7-6952-4021-86FC-4D1AE82251ED}">
      <dgm:prSet phldrT="[Text]"/>
      <dgm:spPr/>
      <dgm:t>
        <a:bodyPr/>
        <a:lstStyle/>
        <a:p>
          <a:r>
            <a:rPr lang="en-US" dirty="0" smtClean="0"/>
            <a:t>Database </a:t>
          </a:r>
          <a:r>
            <a:rPr lang="en-US" dirty="0" err="1" smtClean="0"/>
            <a:t>Techmology</a:t>
          </a:r>
          <a:endParaRPr lang="en-US" dirty="0" smtClean="0"/>
        </a:p>
      </dgm:t>
    </dgm:pt>
    <dgm:pt modelId="{81974FB0-859F-4080-9376-651B4F34D312}" type="parTrans" cxnId="{88F4A601-1E4F-4210-860A-34B13B3B02AA}">
      <dgm:prSet/>
      <dgm:spPr/>
      <dgm:t>
        <a:bodyPr/>
        <a:lstStyle/>
        <a:p>
          <a:endParaRPr lang="en-US"/>
        </a:p>
      </dgm:t>
    </dgm:pt>
    <dgm:pt modelId="{DDEFF841-B32B-4949-8B87-20A1DD1EF277}" type="sibTrans" cxnId="{88F4A601-1E4F-4210-860A-34B13B3B02AA}">
      <dgm:prSet/>
      <dgm:spPr/>
      <dgm:t>
        <a:bodyPr/>
        <a:lstStyle/>
        <a:p>
          <a:endParaRPr lang="en-US"/>
        </a:p>
      </dgm:t>
    </dgm:pt>
    <dgm:pt modelId="{BFBA8EBB-7123-4FAE-A277-D0C0612ACDA5}" type="pres">
      <dgm:prSet presAssocID="{A660AFE7-BA94-46DF-B3A2-13A261397F7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1CFED09-18EB-4AC0-B492-2B487D34B2F6}" type="pres">
      <dgm:prSet presAssocID="{D0D8258C-E617-4173-A3C4-A47997D43AEB}" presName="centerShape" presStyleLbl="node0" presStyleIdx="0" presStyleCnt="1"/>
      <dgm:spPr/>
      <dgm:t>
        <a:bodyPr/>
        <a:lstStyle/>
        <a:p>
          <a:endParaRPr lang="id-ID"/>
        </a:p>
      </dgm:t>
    </dgm:pt>
    <dgm:pt modelId="{ADB60D23-2D32-4E54-B9DD-B6381388789B}" type="pres">
      <dgm:prSet presAssocID="{C2AD2AAE-0EB1-49DC-AFB0-BA59654A9A3A}" presName="parTrans" presStyleLbl="bgSibTrans2D1" presStyleIdx="0" presStyleCnt="5"/>
      <dgm:spPr/>
      <dgm:t>
        <a:bodyPr/>
        <a:lstStyle/>
        <a:p>
          <a:endParaRPr lang="id-ID"/>
        </a:p>
      </dgm:t>
    </dgm:pt>
    <dgm:pt modelId="{854DF9EC-DD75-4FE6-9EA5-709FE281F6DF}" type="pres">
      <dgm:prSet presAssocID="{B997499F-BEE5-4C23-A9A2-B12ACA72EA8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A11323-9304-42E6-91FD-0DF5E35B50D7}" type="pres">
      <dgm:prSet presAssocID="{E2D214E5-D68D-489E-9440-67B212FC0BCE}" presName="parTrans" presStyleLbl="bgSibTrans2D1" presStyleIdx="1" presStyleCnt="5"/>
      <dgm:spPr/>
      <dgm:t>
        <a:bodyPr/>
        <a:lstStyle/>
        <a:p>
          <a:endParaRPr lang="id-ID"/>
        </a:p>
      </dgm:t>
    </dgm:pt>
    <dgm:pt modelId="{95EE0D68-999C-4215-9854-EC94297F974C}" type="pres">
      <dgm:prSet presAssocID="{4244BA2B-D936-4019-B8CE-BDA0A4F4D4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DDC610A-ADEB-47AE-B183-626ACB4D5934}" type="pres">
      <dgm:prSet presAssocID="{5EAF2A73-7C65-4A1A-858C-37F54B4CBCF1}" presName="parTrans" presStyleLbl="bgSibTrans2D1" presStyleIdx="2" presStyleCnt="5"/>
      <dgm:spPr/>
      <dgm:t>
        <a:bodyPr/>
        <a:lstStyle/>
        <a:p>
          <a:endParaRPr lang="id-ID"/>
        </a:p>
      </dgm:t>
    </dgm:pt>
    <dgm:pt modelId="{96E8218F-7F9E-4213-9CF9-938B0D493139}" type="pres">
      <dgm:prSet presAssocID="{807D63A6-9B1B-457B-A03B-34F4895D3BA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B830AE-1BE5-46F8-B9FB-33B0427CA66F}" type="pres">
      <dgm:prSet presAssocID="{FBFC5D4D-F65E-480C-A87D-412B4B4D15AB}" presName="parTrans" presStyleLbl="bgSibTrans2D1" presStyleIdx="3" presStyleCnt="5"/>
      <dgm:spPr/>
      <dgm:t>
        <a:bodyPr/>
        <a:lstStyle/>
        <a:p>
          <a:endParaRPr lang="id-ID"/>
        </a:p>
      </dgm:t>
    </dgm:pt>
    <dgm:pt modelId="{5E9FF9B9-99E8-4F95-A91A-4D6AF1A6DD1D}" type="pres">
      <dgm:prSet presAssocID="{7C563270-4059-49EB-910E-0B3CFB5BC2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98E5534-C411-4C28-9693-A2A2AAC1D99D}" type="pres">
      <dgm:prSet presAssocID="{81974FB0-859F-4080-9376-651B4F34D312}" presName="parTrans" presStyleLbl="bgSibTrans2D1" presStyleIdx="4" presStyleCnt="5"/>
      <dgm:spPr/>
      <dgm:t>
        <a:bodyPr/>
        <a:lstStyle/>
        <a:p>
          <a:endParaRPr lang="id-ID"/>
        </a:p>
      </dgm:t>
    </dgm:pt>
    <dgm:pt modelId="{7591745B-71F2-4BF0-87BD-E22B657042FA}" type="pres">
      <dgm:prSet presAssocID="{968B27A7-6952-4021-86FC-4D1AE82251E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97C8965-4C99-44BD-9586-BBF397D1C838}" type="presOf" srcId="{FBFC5D4D-F65E-480C-A87D-412B4B4D15AB}" destId="{6BB830AE-1BE5-46F8-B9FB-33B0427CA66F}" srcOrd="0" destOrd="0" presId="urn:microsoft.com/office/officeart/2005/8/layout/radial4"/>
    <dgm:cxn modelId="{6D932570-0963-48DE-BD66-71252D8E4C51}" srcId="{D0D8258C-E617-4173-A3C4-A47997D43AEB}" destId="{7C563270-4059-49EB-910E-0B3CFB5BC200}" srcOrd="3" destOrd="0" parTransId="{FBFC5D4D-F65E-480C-A87D-412B4B4D15AB}" sibTransId="{38FA266A-9D07-4C07-8D03-7CA099B3C797}"/>
    <dgm:cxn modelId="{DA2D7BBC-5990-4DEE-8883-251858FD9BE6}" type="presOf" srcId="{7C563270-4059-49EB-910E-0B3CFB5BC200}" destId="{5E9FF9B9-99E8-4F95-A91A-4D6AF1A6DD1D}" srcOrd="0" destOrd="0" presId="urn:microsoft.com/office/officeart/2005/8/layout/radial4"/>
    <dgm:cxn modelId="{E5269135-25F2-44EB-B54D-BE7C9E76C8ED}" type="presOf" srcId="{C2AD2AAE-0EB1-49DC-AFB0-BA59654A9A3A}" destId="{ADB60D23-2D32-4E54-B9DD-B6381388789B}" srcOrd="0" destOrd="0" presId="urn:microsoft.com/office/officeart/2005/8/layout/radial4"/>
    <dgm:cxn modelId="{033F183B-D99E-45DE-A961-A313DD2BA3C8}" type="presOf" srcId="{5EAF2A73-7C65-4A1A-858C-37F54B4CBCF1}" destId="{1DDC610A-ADEB-47AE-B183-626ACB4D5934}" srcOrd="0" destOrd="0" presId="urn:microsoft.com/office/officeart/2005/8/layout/radial4"/>
    <dgm:cxn modelId="{BD4D375C-4BE9-40FD-92C4-455706C80DCA}" type="presOf" srcId="{4244BA2B-D936-4019-B8CE-BDA0A4F4D4F0}" destId="{95EE0D68-999C-4215-9854-EC94297F974C}" srcOrd="0" destOrd="0" presId="urn:microsoft.com/office/officeart/2005/8/layout/radial4"/>
    <dgm:cxn modelId="{76EDF1F5-AC1B-49FF-A9C0-B551EE3D831D}" srcId="{D0D8258C-E617-4173-A3C4-A47997D43AEB}" destId="{4244BA2B-D936-4019-B8CE-BDA0A4F4D4F0}" srcOrd="1" destOrd="0" parTransId="{E2D214E5-D68D-489E-9440-67B212FC0BCE}" sibTransId="{07F52F42-A828-4602-BF99-B2E37D4A9389}"/>
    <dgm:cxn modelId="{FEA89385-D50E-48E8-A56A-F2FCCC21C8E8}" srcId="{D0D8258C-E617-4173-A3C4-A47997D43AEB}" destId="{B997499F-BEE5-4C23-A9A2-B12ACA72EA80}" srcOrd="0" destOrd="0" parTransId="{C2AD2AAE-0EB1-49DC-AFB0-BA59654A9A3A}" sibTransId="{F6BF00F6-D5A1-4417-A6AE-5C74EADBC63B}"/>
    <dgm:cxn modelId="{66C8376F-2633-45A4-8708-78780DD45E1B}" type="presOf" srcId="{A660AFE7-BA94-46DF-B3A2-13A261397F75}" destId="{BFBA8EBB-7123-4FAE-A277-D0C0612ACDA5}" srcOrd="0" destOrd="0" presId="urn:microsoft.com/office/officeart/2005/8/layout/radial4"/>
    <dgm:cxn modelId="{5926E73E-54A6-4C71-BFF4-676DC4F7411F}" type="presOf" srcId="{807D63A6-9B1B-457B-A03B-34F4895D3BA5}" destId="{96E8218F-7F9E-4213-9CF9-938B0D493139}" srcOrd="0" destOrd="0" presId="urn:microsoft.com/office/officeart/2005/8/layout/radial4"/>
    <dgm:cxn modelId="{4CC5A430-CE6E-4C48-8771-55D2833DF7D0}" type="presOf" srcId="{E2D214E5-D68D-489E-9440-67B212FC0BCE}" destId="{18A11323-9304-42E6-91FD-0DF5E35B50D7}" srcOrd="0" destOrd="0" presId="urn:microsoft.com/office/officeart/2005/8/layout/radial4"/>
    <dgm:cxn modelId="{494777B5-AE75-4BF6-8E8E-F325F150BE8E}" type="presOf" srcId="{81974FB0-859F-4080-9376-651B4F34D312}" destId="{198E5534-C411-4C28-9693-A2A2AAC1D99D}" srcOrd="0" destOrd="0" presId="urn:microsoft.com/office/officeart/2005/8/layout/radial4"/>
    <dgm:cxn modelId="{7A815336-F3CF-4D81-8AA7-03D2F92077C6}" type="presOf" srcId="{D0D8258C-E617-4173-A3C4-A47997D43AEB}" destId="{01CFED09-18EB-4AC0-B492-2B487D34B2F6}" srcOrd="0" destOrd="0" presId="urn:microsoft.com/office/officeart/2005/8/layout/radial4"/>
    <dgm:cxn modelId="{88F4A601-1E4F-4210-860A-34B13B3B02AA}" srcId="{D0D8258C-E617-4173-A3C4-A47997D43AEB}" destId="{968B27A7-6952-4021-86FC-4D1AE82251ED}" srcOrd="4" destOrd="0" parTransId="{81974FB0-859F-4080-9376-651B4F34D312}" sibTransId="{DDEFF841-B32B-4949-8B87-20A1DD1EF277}"/>
    <dgm:cxn modelId="{0A109F42-BA74-4A84-A7E8-E5F00C798F4F}" type="presOf" srcId="{968B27A7-6952-4021-86FC-4D1AE82251ED}" destId="{7591745B-71F2-4BF0-87BD-E22B657042FA}" srcOrd="0" destOrd="0" presId="urn:microsoft.com/office/officeart/2005/8/layout/radial4"/>
    <dgm:cxn modelId="{1046A7D9-5B6F-4702-AE4F-CA1EE2D296FB}" srcId="{A660AFE7-BA94-46DF-B3A2-13A261397F75}" destId="{D0D8258C-E617-4173-A3C4-A47997D43AEB}" srcOrd="0" destOrd="0" parTransId="{5A465E5D-8D82-4B77-B446-3BE4ED2062CC}" sibTransId="{3340ADF5-580D-40A7-9D73-CE364FC81DEA}"/>
    <dgm:cxn modelId="{4ADF9E34-28AD-4551-BDF4-62B5E4C667D0}" srcId="{D0D8258C-E617-4173-A3C4-A47997D43AEB}" destId="{807D63A6-9B1B-457B-A03B-34F4895D3BA5}" srcOrd="2" destOrd="0" parTransId="{5EAF2A73-7C65-4A1A-858C-37F54B4CBCF1}" sibTransId="{8B28219F-6139-47FC-A4DA-F556D5973881}"/>
    <dgm:cxn modelId="{0F723DFD-9BB4-4ECD-8F67-5926256125D5}" type="presOf" srcId="{B997499F-BEE5-4C23-A9A2-B12ACA72EA80}" destId="{854DF9EC-DD75-4FE6-9EA5-709FE281F6DF}" srcOrd="0" destOrd="0" presId="urn:microsoft.com/office/officeart/2005/8/layout/radial4"/>
    <dgm:cxn modelId="{8FD40503-BDCB-4F1E-9F01-79ED87498B88}" type="presParOf" srcId="{BFBA8EBB-7123-4FAE-A277-D0C0612ACDA5}" destId="{01CFED09-18EB-4AC0-B492-2B487D34B2F6}" srcOrd="0" destOrd="0" presId="urn:microsoft.com/office/officeart/2005/8/layout/radial4"/>
    <dgm:cxn modelId="{C11282F5-EF89-46DC-BE93-8166791D49E3}" type="presParOf" srcId="{BFBA8EBB-7123-4FAE-A277-D0C0612ACDA5}" destId="{ADB60D23-2D32-4E54-B9DD-B6381388789B}" srcOrd="1" destOrd="0" presId="urn:microsoft.com/office/officeart/2005/8/layout/radial4"/>
    <dgm:cxn modelId="{B29D2533-503D-4E6B-B14A-BCCC7E2B5AE8}" type="presParOf" srcId="{BFBA8EBB-7123-4FAE-A277-D0C0612ACDA5}" destId="{854DF9EC-DD75-4FE6-9EA5-709FE281F6DF}" srcOrd="2" destOrd="0" presId="urn:microsoft.com/office/officeart/2005/8/layout/radial4"/>
    <dgm:cxn modelId="{A6D8868E-A1A2-44DA-8865-6A94DC626076}" type="presParOf" srcId="{BFBA8EBB-7123-4FAE-A277-D0C0612ACDA5}" destId="{18A11323-9304-42E6-91FD-0DF5E35B50D7}" srcOrd="3" destOrd="0" presId="urn:microsoft.com/office/officeart/2005/8/layout/radial4"/>
    <dgm:cxn modelId="{D6554949-E94A-49EA-B0BA-4925EE89B603}" type="presParOf" srcId="{BFBA8EBB-7123-4FAE-A277-D0C0612ACDA5}" destId="{95EE0D68-999C-4215-9854-EC94297F974C}" srcOrd="4" destOrd="0" presId="urn:microsoft.com/office/officeart/2005/8/layout/radial4"/>
    <dgm:cxn modelId="{43215F41-3736-4BA3-8E47-82AF179B2216}" type="presParOf" srcId="{BFBA8EBB-7123-4FAE-A277-D0C0612ACDA5}" destId="{1DDC610A-ADEB-47AE-B183-626ACB4D5934}" srcOrd="5" destOrd="0" presId="urn:microsoft.com/office/officeart/2005/8/layout/radial4"/>
    <dgm:cxn modelId="{EF42C64E-0575-44B2-B9ED-4F9A3D861769}" type="presParOf" srcId="{BFBA8EBB-7123-4FAE-A277-D0C0612ACDA5}" destId="{96E8218F-7F9E-4213-9CF9-938B0D493139}" srcOrd="6" destOrd="0" presId="urn:microsoft.com/office/officeart/2005/8/layout/radial4"/>
    <dgm:cxn modelId="{3B559950-1215-4A43-BDB4-C49B39D404F4}" type="presParOf" srcId="{BFBA8EBB-7123-4FAE-A277-D0C0612ACDA5}" destId="{6BB830AE-1BE5-46F8-B9FB-33B0427CA66F}" srcOrd="7" destOrd="0" presId="urn:microsoft.com/office/officeart/2005/8/layout/radial4"/>
    <dgm:cxn modelId="{08BEA454-33AA-4BFB-A92C-93DE23E045FD}" type="presParOf" srcId="{BFBA8EBB-7123-4FAE-A277-D0C0612ACDA5}" destId="{5E9FF9B9-99E8-4F95-A91A-4D6AF1A6DD1D}" srcOrd="8" destOrd="0" presId="urn:microsoft.com/office/officeart/2005/8/layout/radial4"/>
    <dgm:cxn modelId="{FB340CD4-BE88-4DC5-B55E-C22F809803C2}" type="presParOf" srcId="{BFBA8EBB-7123-4FAE-A277-D0C0612ACDA5}" destId="{198E5534-C411-4C28-9693-A2A2AAC1D99D}" srcOrd="9" destOrd="0" presId="urn:microsoft.com/office/officeart/2005/8/layout/radial4"/>
    <dgm:cxn modelId="{E1918276-BC9A-4901-816E-CDAEEE78BE5F}" type="presParOf" srcId="{BFBA8EBB-7123-4FAE-A277-D0C0612ACDA5}" destId="{7591745B-71F2-4BF0-87BD-E22B657042FA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C4430D-7F3E-4125-993C-ED2E88BF164C}" type="doc">
      <dgm:prSet loTypeId="urn:microsoft.com/office/officeart/2005/8/layout/cycle6" loCatId="cycle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1F90B4F-0BF3-4F5D-A41F-95F9503FB391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Estimasi</a:t>
          </a:r>
          <a:endParaRPr lang="en-US" dirty="0"/>
        </a:p>
      </dgm:t>
    </dgm:pt>
    <dgm:pt modelId="{0EFE9F5D-6508-41BA-ABBB-47519AC7F879}" type="parTrans" cxnId="{C469A613-8A6E-405B-8BC7-EFE05B591E2A}">
      <dgm:prSet/>
      <dgm:spPr/>
      <dgm:t>
        <a:bodyPr/>
        <a:lstStyle/>
        <a:p>
          <a:endParaRPr lang="en-US"/>
        </a:p>
      </dgm:t>
    </dgm:pt>
    <dgm:pt modelId="{41071578-1C01-4C63-BFF8-C3A62D991D66}" type="sibTrans" cxnId="{C469A613-8A6E-405B-8BC7-EFE05B591E2A}">
      <dgm:prSet/>
      <dgm:spPr/>
      <dgm:t>
        <a:bodyPr/>
        <a:lstStyle/>
        <a:p>
          <a:endParaRPr lang="en-US"/>
        </a:p>
      </dgm:t>
    </dgm:pt>
    <dgm:pt modelId="{04267B88-935B-450D-ADFD-F911BCE49429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Prediksi</a:t>
          </a:r>
          <a:endParaRPr lang="en-US" dirty="0" smtClean="0"/>
        </a:p>
      </dgm:t>
    </dgm:pt>
    <dgm:pt modelId="{A6A2C224-EE9A-456B-ADF7-F9A4472CEAB7}" type="parTrans" cxnId="{5745B906-FF07-4B8D-AC03-F2D46027177C}">
      <dgm:prSet/>
      <dgm:spPr/>
      <dgm:t>
        <a:bodyPr/>
        <a:lstStyle/>
        <a:p>
          <a:endParaRPr lang="en-US"/>
        </a:p>
      </dgm:t>
    </dgm:pt>
    <dgm:pt modelId="{80E3DD57-23B1-45AF-B2DA-A2EA6C7E7D3B}" type="sibTrans" cxnId="{5745B906-FF07-4B8D-AC03-F2D46027177C}">
      <dgm:prSet/>
      <dgm:spPr/>
      <dgm:t>
        <a:bodyPr/>
        <a:lstStyle/>
        <a:p>
          <a:endParaRPr lang="en-US"/>
        </a:p>
      </dgm:t>
    </dgm:pt>
    <dgm:pt modelId="{CB9B53E7-4963-4B0D-8C64-6A5CD678F327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Klasifikasi</a:t>
          </a:r>
          <a:endParaRPr lang="en-US" dirty="0"/>
        </a:p>
      </dgm:t>
    </dgm:pt>
    <dgm:pt modelId="{BE5AAC41-6773-484B-B4A1-D744172D1239}" type="parTrans" cxnId="{C41185D1-78CE-438D-AAE9-594C3F4C366E}">
      <dgm:prSet/>
      <dgm:spPr/>
      <dgm:t>
        <a:bodyPr/>
        <a:lstStyle/>
        <a:p>
          <a:endParaRPr lang="en-US"/>
        </a:p>
      </dgm:t>
    </dgm:pt>
    <dgm:pt modelId="{E7F80455-01EA-43A8-8643-6D50411478D4}" type="sibTrans" cxnId="{C41185D1-78CE-438D-AAE9-594C3F4C366E}">
      <dgm:prSet/>
      <dgm:spPr/>
      <dgm:t>
        <a:bodyPr/>
        <a:lstStyle/>
        <a:p>
          <a:endParaRPr lang="en-US"/>
        </a:p>
      </dgm:t>
    </dgm:pt>
    <dgm:pt modelId="{0E01709F-FBED-42E1-AAD8-8FDD89154418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Klastering</a:t>
          </a:r>
          <a:endParaRPr lang="en-US" dirty="0"/>
        </a:p>
      </dgm:t>
    </dgm:pt>
    <dgm:pt modelId="{EC643A92-6CB6-4241-8876-BA018FD2D363}" type="parTrans" cxnId="{88EE581F-C934-462C-A64A-3567D9D22366}">
      <dgm:prSet/>
      <dgm:spPr/>
      <dgm:t>
        <a:bodyPr/>
        <a:lstStyle/>
        <a:p>
          <a:endParaRPr lang="en-US"/>
        </a:p>
      </dgm:t>
    </dgm:pt>
    <dgm:pt modelId="{6219AE2B-775F-49DF-8378-339A3B214B5F}" type="sibTrans" cxnId="{88EE581F-C934-462C-A64A-3567D9D22366}">
      <dgm:prSet/>
      <dgm:spPr/>
      <dgm:t>
        <a:bodyPr/>
        <a:lstStyle/>
        <a:p>
          <a:endParaRPr lang="en-US"/>
        </a:p>
      </dgm:t>
    </dgm:pt>
    <dgm:pt modelId="{898747F3-DDBF-40C3-9541-6FB4F979A6FA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Asosiasi</a:t>
          </a:r>
          <a:endParaRPr lang="en-US" dirty="0"/>
        </a:p>
      </dgm:t>
    </dgm:pt>
    <dgm:pt modelId="{392837BE-6B03-41CA-AFBE-C31F34B835D9}" type="parTrans" cxnId="{A186C0CB-2F17-4F02-A680-AED638810691}">
      <dgm:prSet/>
      <dgm:spPr/>
      <dgm:t>
        <a:bodyPr/>
        <a:lstStyle/>
        <a:p>
          <a:endParaRPr lang="en-US"/>
        </a:p>
      </dgm:t>
    </dgm:pt>
    <dgm:pt modelId="{A34EE0D4-46C8-416B-AA1F-CD7395236D4B}" type="sibTrans" cxnId="{A186C0CB-2F17-4F02-A680-AED638810691}">
      <dgm:prSet/>
      <dgm:spPr/>
      <dgm:t>
        <a:bodyPr/>
        <a:lstStyle/>
        <a:p>
          <a:endParaRPr lang="en-US"/>
        </a:p>
      </dgm:t>
    </dgm:pt>
    <dgm:pt modelId="{4A285EAD-14AB-4D65-8A1E-F0B12AFAEE25}" type="pres">
      <dgm:prSet presAssocID="{18C4430D-7F3E-4125-993C-ED2E88BF164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CCC69C-306A-4055-9DAF-CCE3BE876C10}" type="pres">
      <dgm:prSet presAssocID="{F1F90B4F-0BF3-4F5D-A41F-95F9503FB391}" presName="node" presStyleLbl="node1" presStyleIdx="0" presStyleCnt="5" custScaleX="137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BA124-DA0E-4F2F-9947-282DA23CC6C3}" type="pres">
      <dgm:prSet presAssocID="{F1F90B4F-0BF3-4F5D-A41F-95F9503FB391}" presName="spNode" presStyleCnt="0"/>
      <dgm:spPr/>
    </dgm:pt>
    <dgm:pt modelId="{AC855C12-C41C-4648-AE85-044327496716}" type="pres">
      <dgm:prSet presAssocID="{41071578-1C01-4C63-BFF8-C3A62D991D6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D353D42-91EA-42A6-9702-FC3B58D2DD34}" type="pres">
      <dgm:prSet presAssocID="{04267B88-935B-450D-ADFD-F911BCE49429}" presName="node" presStyleLbl="node1" presStyleIdx="1" presStyleCnt="5" custScaleX="136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6A383-AD22-4699-9795-81C4D907DB5F}" type="pres">
      <dgm:prSet presAssocID="{04267B88-935B-450D-ADFD-F911BCE49429}" presName="spNode" presStyleCnt="0"/>
      <dgm:spPr/>
    </dgm:pt>
    <dgm:pt modelId="{6D3D2F1D-F0F4-40DE-9FFE-CD6ED7AF6149}" type="pres">
      <dgm:prSet presAssocID="{80E3DD57-23B1-45AF-B2DA-A2EA6C7E7D3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3BBC000-E06D-46A3-B770-3E7115E11453}" type="pres">
      <dgm:prSet presAssocID="{CB9B53E7-4963-4B0D-8C64-6A5CD678F327}" presName="node" presStyleLbl="node1" presStyleIdx="2" presStyleCnt="5" custScaleX="149407" custRadScaleRad="105406" custRadScaleInc="-53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B5C1E-CDCD-4082-81A9-2E01F5CF2CA5}" type="pres">
      <dgm:prSet presAssocID="{CB9B53E7-4963-4B0D-8C64-6A5CD678F327}" presName="spNode" presStyleCnt="0"/>
      <dgm:spPr/>
    </dgm:pt>
    <dgm:pt modelId="{23FE4CBA-6336-48C6-A999-E7D794E67C9A}" type="pres">
      <dgm:prSet presAssocID="{E7F80455-01EA-43A8-8643-6D50411478D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31B89A8-2F4D-4149-BDF2-C8E6587CE5E3}" type="pres">
      <dgm:prSet presAssocID="{0E01709F-FBED-42E1-AAD8-8FDD89154418}" presName="node" presStyleLbl="node1" presStyleIdx="3" presStyleCnt="5" custScaleX="153713" custRadScaleRad="104507" custRadScaleInc="52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0177F-8002-4748-9E88-F709C4CEE970}" type="pres">
      <dgm:prSet presAssocID="{0E01709F-FBED-42E1-AAD8-8FDD89154418}" presName="spNode" presStyleCnt="0"/>
      <dgm:spPr/>
    </dgm:pt>
    <dgm:pt modelId="{035A2ACB-51FC-4E7F-AC95-CFE4D1FA9EAD}" type="pres">
      <dgm:prSet presAssocID="{6219AE2B-775F-49DF-8378-339A3B214B5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2AD3819-EFC6-442F-B558-E2C3469A33B9}" type="pres">
      <dgm:prSet presAssocID="{898747F3-DDBF-40C3-9541-6FB4F979A6FA}" presName="node" presStyleLbl="node1" presStyleIdx="4" presStyleCnt="5" custScaleX="141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677E5-9D87-4B0D-A6EB-302AC077C09A}" type="pres">
      <dgm:prSet presAssocID="{898747F3-DDBF-40C3-9541-6FB4F979A6FA}" presName="spNode" presStyleCnt="0"/>
      <dgm:spPr/>
    </dgm:pt>
    <dgm:pt modelId="{30C5CB0E-46B1-4BF5-9847-2FCDB94FF838}" type="pres">
      <dgm:prSet presAssocID="{A34EE0D4-46C8-416B-AA1F-CD7395236D4B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C469A613-8A6E-405B-8BC7-EFE05B591E2A}" srcId="{18C4430D-7F3E-4125-993C-ED2E88BF164C}" destId="{F1F90B4F-0BF3-4F5D-A41F-95F9503FB391}" srcOrd="0" destOrd="0" parTransId="{0EFE9F5D-6508-41BA-ABBB-47519AC7F879}" sibTransId="{41071578-1C01-4C63-BFF8-C3A62D991D66}"/>
    <dgm:cxn modelId="{29316A02-8A14-4524-83FA-AE3AFB4942F8}" type="presOf" srcId="{6219AE2B-775F-49DF-8378-339A3B214B5F}" destId="{035A2ACB-51FC-4E7F-AC95-CFE4D1FA9EAD}" srcOrd="0" destOrd="0" presId="urn:microsoft.com/office/officeart/2005/8/layout/cycle6"/>
    <dgm:cxn modelId="{488FA8DA-F9CA-4355-99B8-24C903910622}" type="presOf" srcId="{04267B88-935B-450D-ADFD-F911BCE49429}" destId="{FD353D42-91EA-42A6-9702-FC3B58D2DD34}" srcOrd="0" destOrd="0" presId="urn:microsoft.com/office/officeart/2005/8/layout/cycle6"/>
    <dgm:cxn modelId="{47C0A73B-B180-4DE2-8944-5E4DE3F7061A}" type="presOf" srcId="{A34EE0D4-46C8-416B-AA1F-CD7395236D4B}" destId="{30C5CB0E-46B1-4BF5-9847-2FCDB94FF838}" srcOrd="0" destOrd="0" presId="urn:microsoft.com/office/officeart/2005/8/layout/cycle6"/>
    <dgm:cxn modelId="{A186C0CB-2F17-4F02-A680-AED638810691}" srcId="{18C4430D-7F3E-4125-993C-ED2E88BF164C}" destId="{898747F3-DDBF-40C3-9541-6FB4F979A6FA}" srcOrd="4" destOrd="0" parTransId="{392837BE-6B03-41CA-AFBE-C31F34B835D9}" sibTransId="{A34EE0D4-46C8-416B-AA1F-CD7395236D4B}"/>
    <dgm:cxn modelId="{0F7D474F-5581-4C41-87EA-ABE00B02CC7C}" type="presOf" srcId="{80E3DD57-23B1-45AF-B2DA-A2EA6C7E7D3B}" destId="{6D3D2F1D-F0F4-40DE-9FFE-CD6ED7AF6149}" srcOrd="0" destOrd="0" presId="urn:microsoft.com/office/officeart/2005/8/layout/cycle6"/>
    <dgm:cxn modelId="{88EE581F-C934-462C-A64A-3567D9D22366}" srcId="{18C4430D-7F3E-4125-993C-ED2E88BF164C}" destId="{0E01709F-FBED-42E1-AAD8-8FDD89154418}" srcOrd="3" destOrd="0" parTransId="{EC643A92-6CB6-4241-8876-BA018FD2D363}" sibTransId="{6219AE2B-775F-49DF-8378-339A3B214B5F}"/>
    <dgm:cxn modelId="{163B5D96-73A7-44D1-B959-303F7AF5F04D}" type="presOf" srcId="{41071578-1C01-4C63-BFF8-C3A62D991D66}" destId="{AC855C12-C41C-4648-AE85-044327496716}" srcOrd="0" destOrd="0" presId="urn:microsoft.com/office/officeart/2005/8/layout/cycle6"/>
    <dgm:cxn modelId="{93EF2EAA-4E57-4B3C-ADF9-076F85AE6079}" type="presOf" srcId="{CB9B53E7-4963-4B0D-8C64-6A5CD678F327}" destId="{33BBC000-E06D-46A3-B770-3E7115E11453}" srcOrd="0" destOrd="0" presId="urn:microsoft.com/office/officeart/2005/8/layout/cycle6"/>
    <dgm:cxn modelId="{5745B906-FF07-4B8D-AC03-F2D46027177C}" srcId="{18C4430D-7F3E-4125-993C-ED2E88BF164C}" destId="{04267B88-935B-450D-ADFD-F911BCE49429}" srcOrd="1" destOrd="0" parTransId="{A6A2C224-EE9A-456B-ADF7-F9A4472CEAB7}" sibTransId="{80E3DD57-23B1-45AF-B2DA-A2EA6C7E7D3B}"/>
    <dgm:cxn modelId="{C41185D1-78CE-438D-AAE9-594C3F4C366E}" srcId="{18C4430D-7F3E-4125-993C-ED2E88BF164C}" destId="{CB9B53E7-4963-4B0D-8C64-6A5CD678F327}" srcOrd="2" destOrd="0" parTransId="{BE5AAC41-6773-484B-B4A1-D744172D1239}" sibTransId="{E7F80455-01EA-43A8-8643-6D50411478D4}"/>
    <dgm:cxn modelId="{0C5C73CF-BD28-4523-ABF7-9061FF8B6C51}" type="presOf" srcId="{E7F80455-01EA-43A8-8643-6D50411478D4}" destId="{23FE4CBA-6336-48C6-A999-E7D794E67C9A}" srcOrd="0" destOrd="0" presId="urn:microsoft.com/office/officeart/2005/8/layout/cycle6"/>
    <dgm:cxn modelId="{8CF84B8D-F8F5-485B-A2E7-7C509FC7A9BB}" type="presOf" srcId="{0E01709F-FBED-42E1-AAD8-8FDD89154418}" destId="{231B89A8-2F4D-4149-BDF2-C8E6587CE5E3}" srcOrd="0" destOrd="0" presId="urn:microsoft.com/office/officeart/2005/8/layout/cycle6"/>
    <dgm:cxn modelId="{E2FE8594-5277-48CE-9ECE-B517E2E0DDB0}" type="presOf" srcId="{898747F3-DDBF-40C3-9541-6FB4F979A6FA}" destId="{52AD3819-EFC6-442F-B558-E2C3469A33B9}" srcOrd="0" destOrd="0" presId="urn:microsoft.com/office/officeart/2005/8/layout/cycle6"/>
    <dgm:cxn modelId="{F671F9F6-1575-46DA-B826-BFB44686F21E}" type="presOf" srcId="{F1F90B4F-0BF3-4F5D-A41F-95F9503FB391}" destId="{E5CCC69C-306A-4055-9DAF-CCE3BE876C10}" srcOrd="0" destOrd="0" presId="urn:microsoft.com/office/officeart/2005/8/layout/cycle6"/>
    <dgm:cxn modelId="{47EA7626-DC35-4721-AA64-D177953BBCB9}" type="presOf" srcId="{18C4430D-7F3E-4125-993C-ED2E88BF164C}" destId="{4A285EAD-14AB-4D65-8A1E-F0B12AFAEE25}" srcOrd="0" destOrd="0" presId="urn:microsoft.com/office/officeart/2005/8/layout/cycle6"/>
    <dgm:cxn modelId="{96880B85-8917-4F13-BCF3-32BA9C6AAA5F}" type="presParOf" srcId="{4A285EAD-14AB-4D65-8A1E-F0B12AFAEE25}" destId="{E5CCC69C-306A-4055-9DAF-CCE3BE876C10}" srcOrd="0" destOrd="0" presId="urn:microsoft.com/office/officeart/2005/8/layout/cycle6"/>
    <dgm:cxn modelId="{30AD1CC6-554B-4B6A-BCCC-C3067B278486}" type="presParOf" srcId="{4A285EAD-14AB-4D65-8A1E-F0B12AFAEE25}" destId="{ED7BA124-DA0E-4F2F-9947-282DA23CC6C3}" srcOrd="1" destOrd="0" presId="urn:microsoft.com/office/officeart/2005/8/layout/cycle6"/>
    <dgm:cxn modelId="{14687A06-46C2-4927-8BEE-D2AEBB8A227B}" type="presParOf" srcId="{4A285EAD-14AB-4D65-8A1E-F0B12AFAEE25}" destId="{AC855C12-C41C-4648-AE85-044327496716}" srcOrd="2" destOrd="0" presId="urn:microsoft.com/office/officeart/2005/8/layout/cycle6"/>
    <dgm:cxn modelId="{047E1007-6785-4360-AD75-38A2F383ADB2}" type="presParOf" srcId="{4A285EAD-14AB-4D65-8A1E-F0B12AFAEE25}" destId="{FD353D42-91EA-42A6-9702-FC3B58D2DD34}" srcOrd="3" destOrd="0" presId="urn:microsoft.com/office/officeart/2005/8/layout/cycle6"/>
    <dgm:cxn modelId="{14CB5ABE-D1AA-4632-9D77-CA8A3F298360}" type="presParOf" srcId="{4A285EAD-14AB-4D65-8A1E-F0B12AFAEE25}" destId="{7296A383-AD22-4699-9795-81C4D907DB5F}" srcOrd="4" destOrd="0" presId="urn:microsoft.com/office/officeart/2005/8/layout/cycle6"/>
    <dgm:cxn modelId="{291DA563-F27A-4470-9BDC-9D565441D00C}" type="presParOf" srcId="{4A285EAD-14AB-4D65-8A1E-F0B12AFAEE25}" destId="{6D3D2F1D-F0F4-40DE-9FFE-CD6ED7AF6149}" srcOrd="5" destOrd="0" presId="urn:microsoft.com/office/officeart/2005/8/layout/cycle6"/>
    <dgm:cxn modelId="{04C841D6-EE12-4CE0-9E03-CA2A8D1EEDC8}" type="presParOf" srcId="{4A285EAD-14AB-4D65-8A1E-F0B12AFAEE25}" destId="{33BBC000-E06D-46A3-B770-3E7115E11453}" srcOrd="6" destOrd="0" presId="urn:microsoft.com/office/officeart/2005/8/layout/cycle6"/>
    <dgm:cxn modelId="{93AC8672-A10A-4217-9FE4-AD3F3632AEE5}" type="presParOf" srcId="{4A285EAD-14AB-4D65-8A1E-F0B12AFAEE25}" destId="{8FDB5C1E-CDCD-4082-81A9-2E01F5CF2CA5}" srcOrd="7" destOrd="0" presId="urn:microsoft.com/office/officeart/2005/8/layout/cycle6"/>
    <dgm:cxn modelId="{22A8DCC3-D57A-437C-85F0-6B6FCA063C80}" type="presParOf" srcId="{4A285EAD-14AB-4D65-8A1E-F0B12AFAEE25}" destId="{23FE4CBA-6336-48C6-A999-E7D794E67C9A}" srcOrd="8" destOrd="0" presId="urn:microsoft.com/office/officeart/2005/8/layout/cycle6"/>
    <dgm:cxn modelId="{91EF8539-59BA-46EE-8F2C-81B6EDCC3D95}" type="presParOf" srcId="{4A285EAD-14AB-4D65-8A1E-F0B12AFAEE25}" destId="{231B89A8-2F4D-4149-BDF2-C8E6587CE5E3}" srcOrd="9" destOrd="0" presId="urn:microsoft.com/office/officeart/2005/8/layout/cycle6"/>
    <dgm:cxn modelId="{DD3CE259-9E21-4086-BB6C-2739B082C3C4}" type="presParOf" srcId="{4A285EAD-14AB-4D65-8A1E-F0B12AFAEE25}" destId="{B0D0177F-8002-4748-9E88-F709C4CEE970}" srcOrd="10" destOrd="0" presId="urn:microsoft.com/office/officeart/2005/8/layout/cycle6"/>
    <dgm:cxn modelId="{FB344B1F-6E48-478E-B02A-BCC78995BAA8}" type="presParOf" srcId="{4A285EAD-14AB-4D65-8A1E-F0B12AFAEE25}" destId="{035A2ACB-51FC-4E7F-AC95-CFE4D1FA9EAD}" srcOrd="11" destOrd="0" presId="urn:microsoft.com/office/officeart/2005/8/layout/cycle6"/>
    <dgm:cxn modelId="{82BB6FDC-4677-45B4-BA89-83E021362745}" type="presParOf" srcId="{4A285EAD-14AB-4D65-8A1E-F0B12AFAEE25}" destId="{52AD3819-EFC6-442F-B558-E2C3469A33B9}" srcOrd="12" destOrd="0" presId="urn:microsoft.com/office/officeart/2005/8/layout/cycle6"/>
    <dgm:cxn modelId="{85369CBA-4F96-40C4-981D-716E77E018E3}" type="presParOf" srcId="{4A285EAD-14AB-4D65-8A1E-F0B12AFAEE25}" destId="{11C677E5-9D87-4B0D-A6EB-302AC077C09A}" srcOrd="13" destOrd="0" presId="urn:microsoft.com/office/officeart/2005/8/layout/cycle6"/>
    <dgm:cxn modelId="{EDD6C20F-5AEF-428E-944F-2C316909BF21}" type="presParOf" srcId="{4A285EAD-14AB-4D65-8A1E-F0B12AFAEE25}" destId="{30C5CB0E-46B1-4BF5-9847-2FCDB94FF83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D3505-D878-431C-A4B9-02FD4801E6F5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21B8C20B-2F0A-44C5-92B5-3045EAED75A9}">
      <dgm:prSet phldrT="[Text]"/>
      <dgm:spPr/>
      <dgm:t>
        <a:bodyPr/>
        <a:lstStyle/>
        <a:p>
          <a:r>
            <a:rPr lang="en-US" dirty="0" smtClean="0"/>
            <a:t>Association Learning</a:t>
          </a:r>
          <a:endParaRPr lang="en-US" dirty="0"/>
        </a:p>
      </dgm:t>
    </dgm:pt>
    <dgm:pt modelId="{5F76EDA4-B461-4690-87EA-D8E202EE5258}" type="parTrans" cxnId="{9B314CE3-5AB6-4CDB-8F35-2EE33FAB2DFA}">
      <dgm:prSet/>
      <dgm:spPr/>
      <dgm:t>
        <a:bodyPr/>
        <a:lstStyle/>
        <a:p>
          <a:endParaRPr lang="en-US"/>
        </a:p>
      </dgm:t>
    </dgm:pt>
    <dgm:pt modelId="{B1A24D18-3A4B-44AB-8CE0-25EEB5A9FC49}" type="sibTrans" cxnId="{9B314CE3-5AB6-4CDB-8F35-2EE33FAB2DFA}">
      <dgm:prSet/>
      <dgm:spPr/>
      <dgm:t>
        <a:bodyPr/>
        <a:lstStyle/>
        <a:p>
          <a:endParaRPr lang="en-US"/>
        </a:p>
      </dgm:t>
    </dgm:pt>
    <dgm:pt modelId="{6187C4DD-9479-40F0-BC87-8884CA9FC7CE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8EA9EA59-9083-4CDB-82B4-B2E06566D63C}" type="parTrans" cxnId="{43A6FE8A-8D08-4DA1-8F9C-E727C8A2858F}">
      <dgm:prSet/>
      <dgm:spPr/>
      <dgm:t>
        <a:bodyPr/>
        <a:lstStyle/>
        <a:p>
          <a:endParaRPr lang="en-US"/>
        </a:p>
      </dgm:t>
    </dgm:pt>
    <dgm:pt modelId="{AB6D4AAA-4A73-4D7D-A1FD-A966F85C3512}" type="sibTrans" cxnId="{43A6FE8A-8D08-4DA1-8F9C-E727C8A2858F}">
      <dgm:prSet/>
      <dgm:spPr/>
      <dgm:t>
        <a:bodyPr/>
        <a:lstStyle/>
        <a:p>
          <a:endParaRPr lang="en-US"/>
        </a:p>
      </dgm:t>
    </dgm:pt>
    <dgm:pt modelId="{95073040-F16A-467B-AB04-CBDA6734F15D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8CDBE2C8-C2D1-4320-98EF-6155ACBCA930}" type="parTrans" cxnId="{1691027C-D5F3-4CC1-9668-AC11631348E8}">
      <dgm:prSet/>
      <dgm:spPr/>
      <dgm:t>
        <a:bodyPr/>
        <a:lstStyle/>
        <a:p>
          <a:endParaRPr lang="en-US"/>
        </a:p>
      </dgm:t>
    </dgm:pt>
    <dgm:pt modelId="{E244A3F7-AC20-487D-971B-A03827D9D377}" type="sibTrans" cxnId="{1691027C-D5F3-4CC1-9668-AC11631348E8}">
      <dgm:prSet/>
      <dgm:spPr/>
      <dgm:t>
        <a:bodyPr/>
        <a:lstStyle/>
        <a:p>
          <a:endParaRPr lang="en-US"/>
        </a:p>
      </dgm:t>
    </dgm:pt>
    <dgm:pt modelId="{87F6DC02-22E8-47A5-AB8A-7A43AA246002}" type="pres">
      <dgm:prSet presAssocID="{FEED3505-D878-431C-A4B9-02FD4801E6F5}" presName="compositeShape" presStyleCnt="0">
        <dgm:presLayoutVars>
          <dgm:chMax val="7"/>
          <dgm:dir/>
          <dgm:resizeHandles val="exact"/>
        </dgm:presLayoutVars>
      </dgm:prSet>
      <dgm:spPr/>
    </dgm:pt>
    <dgm:pt modelId="{0C3AAC1C-FDFD-4520-8FF1-8082C181A000}" type="pres">
      <dgm:prSet presAssocID="{FEED3505-D878-431C-A4B9-02FD4801E6F5}" presName="wedge1" presStyleLbl="node1" presStyleIdx="0" presStyleCnt="3"/>
      <dgm:spPr/>
      <dgm:t>
        <a:bodyPr/>
        <a:lstStyle/>
        <a:p>
          <a:endParaRPr lang="en-US"/>
        </a:p>
      </dgm:t>
    </dgm:pt>
    <dgm:pt modelId="{54AA552C-E0F8-4B0C-8868-6BB11A6D52BC}" type="pres">
      <dgm:prSet presAssocID="{FEED3505-D878-431C-A4B9-02FD4801E6F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FE899-91B4-4C9E-BBA0-D09A0C31E7AC}" type="pres">
      <dgm:prSet presAssocID="{FEED3505-D878-431C-A4B9-02FD4801E6F5}" presName="wedge2" presStyleLbl="node1" presStyleIdx="1" presStyleCnt="3"/>
      <dgm:spPr/>
      <dgm:t>
        <a:bodyPr/>
        <a:lstStyle/>
        <a:p>
          <a:endParaRPr lang="en-US"/>
        </a:p>
      </dgm:t>
    </dgm:pt>
    <dgm:pt modelId="{AFF26931-7F46-4D2C-BDDF-DF01B2304F07}" type="pres">
      <dgm:prSet presAssocID="{FEED3505-D878-431C-A4B9-02FD4801E6F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B1530-C6D5-4D0C-9D26-51557A7BFF04}" type="pres">
      <dgm:prSet presAssocID="{FEED3505-D878-431C-A4B9-02FD4801E6F5}" presName="wedge3" presStyleLbl="node1" presStyleIdx="2" presStyleCnt="3"/>
      <dgm:spPr/>
      <dgm:t>
        <a:bodyPr/>
        <a:lstStyle/>
        <a:p>
          <a:endParaRPr lang="en-US"/>
        </a:p>
      </dgm:t>
    </dgm:pt>
    <dgm:pt modelId="{0B9241B7-34A8-4553-A1EE-BCE2090949F5}" type="pres">
      <dgm:prSet presAssocID="{FEED3505-D878-431C-A4B9-02FD4801E6F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91027C-D5F3-4CC1-9668-AC11631348E8}" srcId="{FEED3505-D878-431C-A4B9-02FD4801E6F5}" destId="{95073040-F16A-467B-AB04-CBDA6734F15D}" srcOrd="2" destOrd="0" parTransId="{8CDBE2C8-C2D1-4320-98EF-6155ACBCA930}" sibTransId="{E244A3F7-AC20-487D-971B-A03827D9D377}"/>
    <dgm:cxn modelId="{5C3711DD-5C69-4480-952A-0B501DFD4142}" type="presOf" srcId="{6187C4DD-9479-40F0-BC87-8884CA9FC7CE}" destId="{AFF26931-7F46-4D2C-BDDF-DF01B2304F07}" srcOrd="1" destOrd="0" presId="urn:microsoft.com/office/officeart/2005/8/layout/chart3"/>
    <dgm:cxn modelId="{43A6FE8A-8D08-4DA1-8F9C-E727C8A2858F}" srcId="{FEED3505-D878-431C-A4B9-02FD4801E6F5}" destId="{6187C4DD-9479-40F0-BC87-8884CA9FC7CE}" srcOrd="1" destOrd="0" parTransId="{8EA9EA59-9083-4CDB-82B4-B2E06566D63C}" sibTransId="{AB6D4AAA-4A73-4D7D-A1FD-A966F85C3512}"/>
    <dgm:cxn modelId="{B00A53B2-ADCE-4E60-9855-B86C0FC13111}" type="presOf" srcId="{6187C4DD-9479-40F0-BC87-8884CA9FC7CE}" destId="{448FE899-91B4-4C9E-BBA0-D09A0C31E7AC}" srcOrd="0" destOrd="0" presId="urn:microsoft.com/office/officeart/2005/8/layout/chart3"/>
    <dgm:cxn modelId="{9B314CE3-5AB6-4CDB-8F35-2EE33FAB2DFA}" srcId="{FEED3505-D878-431C-A4B9-02FD4801E6F5}" destId="{21B8C20B-2F0A-44C5-92B5-3045EAED75A9}" srcOrd="0" destOrd="0" parTransId="{5F76EDA4-B461-4690-87EA-D8E202EE5258}" sibTransId="{B1A24D18-3A4B-44AB-8CE0-25EEB5A9FC49}"/>
    <dgm:cxn modelId="{379A7F9A-BC61-402A-B45F-635681FE5B6D}" type="presOf" srcId="{95073040-F16A-467B-AB04-CBDA6734F15D}" destId="{0B9241B7-34A8-4553-A1EE-BCE2090949F5}" srcOrd="1" destOrd="0" presId="urn:microsoft.com/office/officeart/2005/8/layout/chart3"/>
    <dgm:cxn modelId="{E357AAFE-34E2-4C1E-BDFE-84FCD93E309C}" type="presOf" srcId="{21B8C20B-2F0A-44C5-92B5-3045EAED75A9}" destId="{0C3AAC1C-FDFD-4520-8FF1-8082C181A000}" srcOrd="0" destOrd="0" presId="urn:microsoft.com/office/officeart/2005/8/layout/chart3"/>
    <dgm:cxn modelId="{49E5AD35-7690-4E1C-9206-A0A72F68273A}" type="presOf" srcId="{95073040-F16A-467B-AB04-CBDA6734F15D}" destId="{8F1B1530-C6D5-4D0C-9D26-51557A7BFF04}" srcOrd="0" destOrd="0" presId="urn:microsoft.com/office/officeart/2005/8/layout/chart3"/>
    <dgm:cxn modelId="{138CEE96-B72E-44C7-8947-89F219F03A34}" type="presOf" srcId="{FEED3505-D878-431C-A4B9-02FD4801E6F5}" destId="{87F6DC02-22E8-47A5-AB8A-7A43AA246002}" srcOrd="0" destOrd="0" presId="urn:microsoft.com/office/officeart/2005/8/layout/chart3"/>
    <dgm:cxn modelId="{C85B253C-7940-4BED-AD2C-B028ECD7C5B8}" type="presOf" srcId="{21B8C20B-2F0A-44C5-92B5-3045EAED75A9}" destId="{54AA552C-E0F8-4B0C-8868-6BB11A6D52BC}" srcOrd="1" destOrd="0" presId="urn:microsoft.com/office/officeart/2005/8/layout/chart3"/>
    <dgm:cxn modelId="{F3F541B7-EB54-4F4B-94D4-36FDB9521D2F}" type="presParOf" srcId="{87F6DC02-22E8-47A5-AB8A-7A43AA246002}" destId="{0C3AAC1C-FDFD-4520-8FF1-8082C181A000}" srcOrd="0" destOrd="0" presId="urn:microsoft.com/office/officeart/2005/8/layout/chart3"/>
    <dgm:cxn modelId="{45A7DD3B-3BD4-42BD-8528-07B1A59232A8}" type="presParOf" srcId="{87F6DC02-22E8-47A5-AB8A-7A43AA246002}" destId="{54AA552C-E0F8-4B0C-8868-6BB11A6D52BC}" srcOrd="1" destOrd="0" presId="urn:microsoft.com/office/officeart/2005/8/layout/chart3"/>
    <dgm:cxn modelId="{B5834215-4D54-4FBD-9F6D-26712B2E19B7}" type="presParOf" srcId="{87F6DC02-22E8-47A5-AB8A-7A43AA246002}" destId="{448FE899-91B4-4C9E-BBA0-D09A0C31E7AC}" srcOrd="2" destOrd="0" presId="urn:microsoft.com/office/officeart/2005/8/layout/chart3"/>
    <dgm:cxn modelId="{E35FE249-9E55-45D2-AC93-313FB852B451}" type="presParOf" srcId="{87F6DC02-22E8-47A5-AB8A-7A43AA246002}" destId="{AFF26931-7F46-4D2C-BDDF-DF01B2304F07}" srcOrd="3" destOrd="0" presId="urn:microsoft.com/office/officeart/2005/8/layout/chart3"/>
    <dgm:cxn modelId="{CBFB9C2A-F39E-474C-A6F1-EC25E60CC0D4}" type="presParOf" srcId="{87F6DC02-22E8-47A5-AB8A-7A43AA246002}" destId="{8F1B1530-C6D5-4D0C-9D26-51557A7BFF04}" srcOrd="4" destOrd="0" presId="urn:microsoft.com/office/officeart/2005/8/layout/chart3"/>
    <dgm:cxn modelId="{5AE75DC9-8ACF-40B9-AC65-2CFF14196FA9}" type="presParOf" srcId="{87F6DC02-22E8-47A5-AB8A-7A43AA246002}" destId="{0B9241B7-34A8-4553-A1EE-BCE2090949F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AAC1C-FDFD-4520-8FF1-8082C181A000}">
      <dsp:nvSpPr>
        <dsp:cNvPr id="0" name=""/>
        <dsp:cNvSpPr/>
      </dsp:nvSpPr>
      <dsp:spPr>
        <a:xfrm>
          <a:off x="1793012" y="406336"/>
          <a:ext cx="5056632" cy="5056632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Association Learning</a:t>
          </a:r>
          <a:endParaRPr lang="en-US" sz="2700" kern="1200" dirty="0"/>
        </a:p>
      </dsp:txBody>
      <dsp:txXfrm>
        <a:off x="4542255" y="1339405"/>
        <a:ext cx="1715643" cy="1685544"/>
      </dsp:txXfrm>
    </dsp:sp>
    <dsp:sp modelId="{448FE899-91B4-4C9E-BBA0-D09A0C31E7AC}">
      <dsp:nvSpPr>
        <dsp:cNvPr id="0" name=""/>
        <dsp:cNvSpPr/>
      </dsp:nvSpPr>
      <dsp:spPr>
        <a:xfrm>
          <a:off x="1532355" y="556831"/>
          <a:ext cx="5056632" cy="5056632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Unsupervised Learning</a:t>
          </a:r>
          <a:endParaRPr lang="en-US" sz="2700" kern="1200" dirty="0"/>
        </a:p>
      </dsp:txBody>
      <dsp:txXfrm>
        <a:off x="2916909" y="3747325"/>
        <a:ext cx="2287524" cy="1565148"/>
      </dsp:txXfrm>
    </dsp:sp>
    <dsp:sp modelId="{8F1B1530-C6D5-4D0C-9D26-51557A7BFF04}">
      <dsp:nvSpPr>
        <dsp:cNvPr id="0" name=""/>
        <dsp:cNvSpPr/>
      </dsp:nvSpPr>
      <dsp:spPr>
        <a:xfrm>
          <a:off x="1532355" y="556831"/>
          <a:ext cx="5056632" cy="50566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Supervised Learning</a:t>
          </a:r>
          <a:endParaRPr lang="en-US" sz="2700" kern="1200" dirty="0"/>
        </a:p>
      </dsp:txBody>
      <dsp:txXfrm>
        <a:off x="2074137" y="1550098"/>
        <a:ext cx="1715643" cy="168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Data Mining?</a:t>
            </a:r>
            <a:endParaRPr lang="en-US" dirty="0"/>
          </a:p>
        </p:txBody>
      </p:sp>
      <p:pic>
        <p:nvPicPr>
          <p:cNvPr id="8" name="Content Placeholder 7" descr="data rich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219200"/>
            <a:ext cx="3733800" cy="4747443"/>
          </a:xfrm>
        </p:spPr>
      </p:pic>
      <p:sp>
        <p:nvSpPr>
          <p:cNvPr id="9" name="TextBox 8"/>
          <p:cNvSpPr txBox="1"/>
          <p:nvPr/>
        </p:nvSpPr>
        <p:spPr>
          <a:xfrm>
            <a:off x="5029200" y="2209800"/>
            <a:ext cx="3810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world is </a:t>
            </a:r>
            <a:r>
              <a:rPr lang="en-US" sz="3200" dirty="0" smtClean="0">
                <a:solidFill>
                  <a:srgbClr val="0070C0"/>
                </a:solidFill>
              </a:rPr>
              <a:t>data rich </a:t>
            </a:r>
            <a:r>
              <a:rPr lang="en-US" sz="3200" dirty="0" smtClean="0"/>
              <a:t>but </a:t>
            </a:r>
            <a:r>
              <a:rPr lang="en-US" sz="3200" dirty="0" smtClean="0">
                <a:solidFill>
                  <a:srgbClr val="C00000"/>
                </a:solidFill>
              </a:rPr>
              <a:t>information poor</a:t>
            </a:r>
          </a:p>
          <a:p>
            <a:r>
              <a:rPr lang="en-US" sz="2000" i="1" dirty="0" smtClean="0"/>
              <a:t>(Han et al., 2012)</a:t>
            </a:r>
            <a:endParaRPr lang="en-US" sz="20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</a:t>
            </a:r>
            <a:endParaRPr lang="en-US" dirty="0"/>
          </a:p>
        </p:txBody>
      </p:sp>
      <p:pic>
        <p:nvPicPr>
          <p:cNvPr id="6" name="Content Placeholder 5" descr="data mini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371600"/>
            <a:ext cx="4572000" cy="4873038"/>
          </a:xfrm>
        </p:spPr>
      </p:pic>
      <p:sp>
        <p:nvSpPr>
          <p:cNvPr id="7" name="Rectangle 6"/>
          <p:cNvSpPr/>
          <p:nvPr/>
        </p:nvSpPr>
        <p:spPr>
          <a:xfrm>
            <a:off x="3581400" y="1143000"/>
            <a:ext cx="5334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Process extraction of interesting patterns </a:t>
            </a:r>
            <a:r>
              <a:rPr lang="en-US" sz="3200" dirty="0"/>
              <a:t>(non-trivial, implicit, </a:t>
            </a:r>
            <a:r>
              <a:rPr lang="en-US" sz="3200" dirty="0">
                <a:solidFill>
                  <a:srgbClr val="0070C0"/>
                </a:solidFill>
              </a:rPr>
              <a:t>previously unknown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070C0"/>
                </a:solidFill>
              </a:rPr>
              <a:t>potentially useful</a:t>
            </a:r>
            <a:r>
              <a:rPr lang="en-US" sz="3200" dirty="0"/>
              <a:t>) </a:t>
            </a:r>
            <a:r>
              <a:rPr lang="en-US" sz="3200" dirty="0" smtClean="0">
                <a:solidFill>
                  <a:srgbClr val="C00000"/>
                </a:solidFill>
              </a:rPr>
              <a:t>or knowledge </a:t>
            </a:r>
            <a:r>
              <a:rPr lang="en-US" sz="3200" dirty="0" smtClean="0"/>
              <a:t>from </a:t>
            </a:r>
            <a:r>
              <a:rPr lang="en-US" sz="3200" dirty="0" smtClean="0">
                <a:solidFill>
                  <a:srgbClr val="C00000"/>
                </a:solidFill>
              </a:rPr>
              <a:t>huge amount of data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2000" i="1" dirty="0" smtClean="0"/>
              <a:t>(Witten, 2011)</a:t>
            </a:r>
            <a:endParaRPr lang="en-US" sz="20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Data Mining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47800"/>
            <a:ext cx="7886700" cy="4436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Definisi</a:t>
            </a:r>
            <a:r>
              <a:rPr lang="en-US" dirty="0" smtClean="0"/>
              <a:t>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C00000"/>
                </a:solidFill>
              </a:rPr>
              <a:t>Ekstraksi</a:t>
            </a:r>
            <a:r>
              <a:rPr lang="id-ID" dirty="0" smtClean="0"/>
              <a:t> untuk mendapatkan </a:t>
            </a:r>
            <a:r>
              <a:rPr lang="id-ID" dirty="0" smtClean="0">
                <a:solidFill>
                  <a:srgbClr val="C00000"/>
                </a:solidFill>
              </a:rPr>
              <a:t>informasi penting </a:t>
            </a:r>
            <a:r>
              <a:rPr lang="id-ID" dirty="0" smtClean="0"/>
              <a:t>yang sifatnya </a:t>
            </a:r>
            <a:r>
              <a:rPr lang="id-ID" dirty="0" smtClean="0">
                <a:solidFill>
                  <a:srgbClr val="0070C0"/>
                </a:solidFill>
              </a:rPr>
              <a:t>implisit </a:t>
            </a:r>
            <a:r>
              <a:rPr lang="id-ID" dirty="0" smtClean="0"/>
              <a:t>dan </a:t>
            </a:r>
            <a:r>
              <a:rPr lang="id-ID" dirty="0" smtClean="0">
                <a:solidFill>
                  <a:srgbClr val="0070C0"/>
                </a:solidFill>
              </a:rPr>
              <a:t>sebelumnya tidak diketahui</a:t>
            </a:r>
            <a:r>
              <a:rPr lang="id-ID" dirty="0" smtClean="0"/>
              <a:t>, </a:t>
            </a:r>
            <a:r>
              <a:rPr lang="en-US" dirty="0" smtClean="0"/>
              <a:t>d</a:t>
            </a:r>
            <a:r>
              <a:rPr lang="id-ID" dirty="0" smtClean="0"/>
              <a:t>ari suatu</a:t>
            </a:r>
            <a:r>
              <a:rPr lang="en-US" dirty="0" smtClean="0"/>
              <a:t> data</a:t>
            </a:r>
            <a:r>
              <a:rPr lang="id-ID" dirty="0" smtClean="0"/>
              <a:t> </a:t>
            </a:r>
            <a:r>
              <a:rPr lang="id-ID" sz="2000" i="1" dirty="0" smtClean="0"/>
              <a:t>(Witten et al., 2011)</a:t>
            </a:r>
            <a:endParaRPr lang="en-US" sz="2000" i="1" dirty="0" smtClean="0"/>
          </a:p>
          <a:p>
            <a:r>
              <a:rPr lang="id-ID" dirty="0" smtClean="0"/>
              <a:t>Disiplin ilmu yang mempelajari </a:t>
            </a:r>
            <a:r>
              <a:rPr lang="id-ID" dirty="0" smtClean="0">
                <a:solidFill>
                  <a:srgbClr val="C00000"/>
                </a:solidFill>
              </a:rPr>
              <a:t>metode </a:t>
            </a:r>
            <a:r>
              <a:rPr lang="id-ID" dirty="0" smtClean="0"/>
              <a:t>untuk</a:t>
            </a:r>
            <a:r>
              <a:rPr lang="id-ID" dirty="0" smtClean="0">
                <a:solidFill>
                  <a:srgbClr val="C00000"/>
                </a:solidFill>
              </a:rPr>
              <a:t> mengekstrak pengetahuan</a:t>
            </a:r>
            <a:r>
              <a:rPr lang="id-ID" dirty="0" smtClean="0"/>
              <a:t> atau </a:t>
            </a:r>
            <a:r>
              <a:rPr lang="id-ID" dirty="0" smtClean="0">
                <a:solidFill>
                  <a:srgbClr val="C00000"/>
                </a:solidFill>
              </a:rPr>
              <a:t>menemukan pola</a:t>
            </a:r>
            <a:r>
              <a:rPr lang="id-ID" dirty="0" smtClean="0"/>
              <a:t> dari suatu data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Data Mining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38385"/>
              </p:ext>
            </p:extLst>
          </p:nvPr>
        </p:nvGraphicFramePr>
        <p:xfrm>
          <a:off x="228600" y="1219200"/>
          <a:ext cx="8686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77200" cy="2387600"/>
          </a:xfrm>
        </p:spPr>
        <p:txBody>
          <a:bodyPr/>
          <a:lstStyle/>
          <a:p>
            <a:r>
              <a:rPr lang="id-ID" dirty="0" smtClean="0"/>
              <a:t>2. Peranan Utama Data Mining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09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8956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Dataset (</a:t>
            </a:r>
            <a:r>
              <a:rPr lang="en-US" dirty="0" err="1" smtClean="0"/>
              <a:t>Himpunan</a:t>
            </a:r>
            <a:r>
              <a:rPr lang="en-US" dirty="0" smtClean="0"/>
              <a:t> Data)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95466"/>
              </p:ext>
            </p:extLst>
          </p:nvPr>
        </p:nvGraphicFramePr>
        <p:xfrm>
          <a:off x="533400" y="2438400"/>
          <a:ext cx="6477000" cy="350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/>
                <a:gridCol w="1066800"/>
                <a:gridCol w="1435100"/>
                <a:gridCol w="1143000"/>
                <a:gridCol w="914400"/>
                <a:gridCol w="1079500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Housing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Existing Credits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Dependent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Telephone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Foreign Worker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Default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Good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Bad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Good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for 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Good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for 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Bad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for free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Good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Good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Good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400" y="1381780"/>
            <a:ext cx="275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Attribut</a:t>
            </a:r>
            <a:r>
              <a:rPr lang="en-US" sz="2800" dirty="0" smtClean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e/Feature</a:t>
            </a:r>
            <a:endParaRPr lang="en-US" sz="2800" dirty="0">
              <a:solidFill>
                <a:srgbClr val="C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762000" y="1828800"/>
            <a:ext cx="1604490" cy="5435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057400" y="1900752"/>
            <a:ext cx="309090" cy="5435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366490" y="1828800"/>
            <a:ext cx="696036" cy="687484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517105" y="1872291"/>
            <a:ext cx="2053110" cy="5435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66490" y="1828800"/>
            <a:ext cx="3272310" cy="587071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140344" y="1610380"/>
            <a:ext cx="28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Class/Label</a:t>
            </a:r>
            <a:r>
              <a:rPr lang="en-US" sz="2800" dirty="0" smtClean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/Target</a:t>
            </a:r>
            <a:endParaRPr lang="en-US" sz="2800" dirty="0">
              <a:solidFill>
                <a:srgbClr val="0070C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6553200" y="1987132"/>
            <a:ext cx="0" cy="45720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290264" y="2819400"/>
            <a:ext cx="1396536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Record/</a:t>
            </a:r>
          </a:p>
          <a:p>
            <a:pPr algn="l"/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Object/</a:t>
            </a:r>
          </a:p>
          <a:p>
            <a:pPr algn="l"/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Sample/</a:t>
            </a:r>
          </a:p>
          <a:p>
            <a:pPr algn="l"/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Tuple</a:t>
            </a:r>
            <a:endParaRPr lang="en-US" sz="2800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6781800" y="3200400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781800" y="3581400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6781799" y="3962400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798438" y="4329752"/>
            <a:ext cx="492037" cy="10180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92312" y="4819527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Nominal</a:t>
            </a:r>
            <a:endParaRPr lang="en-US" sz="28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5638800" y="5006102"/>
            <a:ext cx="1783024" cy="66288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260792" y="5638800"/>
            <a:ext cx="17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Numerik</a:t>
            </a:r>
            <a:endParaRPr lang="en-US" sz="2800" dirty="0">
              <a:solidFill>
                <a:srgbClr val="FF993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 bwMode="auto">
          <a:xfrm flipH="1" flipV="1">
            <a:off x="3429000" y="5006102"/>
            <a:ext cx="3831792" cy="894308"/>
          </a:xfrm>
          <a:prstGeom prst="straightConnector1">
            <a:avLst/>
          </a:prstGeom>
          <a:solidFill>
            <a:srgbClr val="00529B"/>
          </a:solidFill>
          <a:ln w="28575" cap="flat" cmpd="sng" algn="ctr">
            <a:solidFill>
              <a:srgbClr val="FF9933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81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Lima </a:t>
            </a:r>
            <a:r>
              <a:rPr lang="en-US" dirty="0" err="1" smtClean="0"/>
              <a:t>Peranan</a:t>
            </a:r>
            <a:r>
              <a:rPr lang="en-US" dirty="0" smtClean="0"/>
              <a:t> Data Mining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170009"/>
              </p:ext>
            </p:extLst>
          </p:nvPr>
        </p:nvGraphicFramePr>
        <p:xfrm>
          <a:off x="0" y="11430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/>
              <a:t> </a:t>
            </a:r>
            <a:r>
              <a:rPr lang="en-US" dirty="0" smtClean="0"/>
              <a:t>Data Mining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767492"/>
              </p:ext>
            </p:extLst>
          </p:nvPr>
        </p:nvGraphicFramePr>
        <p:xfrm>
          <a:off x="152400" y="1371600"/>
          <a:ext cx="8839200" cy="28752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840"/>
                <a:gridCol w="2209800"/>
                <a:gridCol w="2283460"/>
                <a:gridCol w="2578100"/>
              </a:tblGrid>
              <a:tr h="3210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effectLst/>
                        </a:rPr>
                        <a:t>Jenis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Attribute/Feature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Class/Label/Target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effectLst/>
                        </a:rPr>
                        <a:t>Keterangan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</a:tr>
              <a:tr h="41980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Estimasi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Numerik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Numerik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</a:endParaRPr>
                    </a:p>
                  </a:txBody>
                  <a:tcPr/>
                </a:tc>
              </a:tr>
              <a:tr h="43215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Prediksi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Numerik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Numerik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Rentang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Waktu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</a:tr>
              <a:tr h="43215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Klasifikasi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Numerik</a:t>
                      </a:r>
                      <a:r>
                        <a:rPr lang="en-US" sz="2000" dirty="0" smtClean="0">
                          <a:effectLst/>
                        </a:rPr>
                        <a:t>/Nominal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Numerik</a:t>
                      </a:r>
                      <a:r>
                        <a:rPr lang="en-US" sz="2000" dirty="0" smtClean="0">
                          <a:effectLst/>
                        </a:rPr>
                        <a:t>/Nominal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</a:endParaRPr>
                    </a:p>
                  </a:txBody>
                  <a:tcPr/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Klustering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Numerik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Tidak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Ada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</a:endParaRPr>
                    </a:p>
                  </a:txBody>
                  <a:tcPr/>
                </a:tc>
              </a:tr>
              <a:tr h="56797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Asosiasi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-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-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effectLst/>
                        </a:rPr>
                        <a:t>Hubungan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antar</a:t>
                      </a:r>
                      <a:r>
                        <a:rPr lang="en-US" sz="2000" dirty="0" smtClean="0">
                          <a:effectLst/>
                        </a:rPr>
                        <a:t> attribute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Estimasi</a:t>
            </a:r>
            <a:endParaRPr lang="id-ID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447800"/>
            <a:ext cx="7845552" cy="2971800"/>
          </a:xfrm>
        </p:spPr>
      </p:pic>
      <p:sp>
        <p:nvSpPr>
          <p:cNvPr id="6" name="Rounded Rectangle 5"/>
          <p:cNvSpPr/>
          <p:nvPr/>
        </p:nvSpPr>
        <p:spPr>
          <a:xfrm>
            <a:off x="1295400" y="1447800"/>
            <a:ext cx="5791200" cy="29718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4419600"/>
            <a:ext cx="0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4724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</a:rPr>
              <a:t>atribut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numerik</a:t>
            </a:r>
            <a:endParaRPr lang="id-ID" sz="2000" b="1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15200" y="1447800"/>
            <a:ext cx="838200" cy="2971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72400" y="4419600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500" y="4724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numerik</a:t>
            </a:r>
            <a:endParaRPr lang="id-ID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8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Prediksi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6" y="1219200"/>
            <a:ext cx="7443788" cy="3749161"/>
          </a:xfrm>
        </p:spPr>
      </p:pic>
      <p:sp>
        <p:nvSpPr>
          <p:cNvPr id="5" name="Rounded Rectangle 4"/>
          <p:cNvSpPr/>
          <p:nvPr/>
        </p:nvSpPr>
        <p:spPr>
          <a:xfrm>
            <a:off x="4267200" y="1219200"/>
            <a:ext cx="3886200" cy="3962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2895600" y="1228725"/>
            <a:ext cx="1143000" cy="39624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1893094" y="1243012"/>
            <a:ext cx="926306" cy="3962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5205412"/>
            <a:ext cx="0" cy="3571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5205412"/>
            <a:ext cx="0" cy="2402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5205412"/>
            <a:ext cx="0" cy="7381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5311914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</a:t>
            </a:r>
            <a:r>
              <a:rPr lang="en-US" sz="2000" b="1" dirty="0" smtClean="0">
                <a:solidFill>
                  <a:srgbClr val="C00000"/>
                </a:solidFill>
              </a:rPr>
              <a:t>lass </a:t>
            </a:r>
            <a:r>
              <a:rPr lang="en-US" sz="2000" b="1" dirty="0" err="1" smtClean="0">
                <a:solidFill>
                  <a:srgbClr val="C00000"/>
                </a:solidFill>
              </a:rPr>
              <a:t>numerik</a:t>
            </a:r>
            <a:endParaRPr lang="id-ID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0534" y="584424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7030A0"/>
                </a:solidFill>
              </a:rPr>
              <a:t>rentang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waktu</a:t>
            </a:r>
            <a:endParaRPr lang="id-ID" sz="20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1600" y="539243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</a:rPr>
              <a:t>a</a:t>
            </a:r>
            <a:r>
              <a:rPr lang="en-US" sz="2000" b="1" dirty="0" err="1" smtClean="0">
                <a:solidFill>
                  <a:srgbClr val="0070C0"/>
                </a:solidFill>
              </a:rPr>
              <a:t>tribut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numerik</a:t>
            </a:r>
            <a:endParaRPr lang="id-ID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Klasifikasi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511446"/>
              </p:ext>
            </p:extLst>
          </p:nvPr>
        </p:nvGraphicFramePr>
        <p:xfrm>
          <a:off x="228600" y="1194435"/>
          <a:ext cx="8610600" cy="2844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Income</a:t>
                      </a:r>
                    </a:p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 (USD)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Student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Credit Rating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Buys_Computer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youth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fair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youth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1200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excellent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middle_aged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fair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senior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fair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senior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fair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senior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600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excellent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143000"/>
            <a:ext cx="6553200" cy="30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7162800" y="1143000"/>
            <a:ext cx="1600200" cy="3048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4191000"/>
            <a:ext cx="0" cy="3571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4495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</a:rPr>
              <a:t>atribut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b="1" dirty="0" err="1">
                <a:solidFill>
                  <a:srgbClr val="0070C0"/>
                </a:solidFill>
              </a:rPr>
              <a:t>n</a:t>
            </a:r>
            <a:r>
              <a:rPr lang="en-US" sz="2000" b="1" dirty="0" err="1" smtClean="0">
                <a:solidFill>
                  <a:srgbClr val="0070C0"/>
                </a:solidFill>
              </a:rPr>
              <a:t>umerik</a:t>
            </a:r>
            <a:r>
              <a:rPr lang="en-US" sz="2000" b="1" dirty="0" smtClean="0">
                <a:solidFill>
                  <a:srgbClr val="0070C0"/>
                </a:solidFill>
              </a:rPr>
              <a:t>/nominal</a:t>
            </a:r>
            <a:endParaRPr lang="id-ID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4495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class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</a:rPr>
              <a:t>n</a:t>
            </a:r>
            <a:r>
              <a:rPr lang="en-US" sz="2000" b="1" dirty="0" err="1" smtClean="0">
                <a:solidFill>
                  <a:srgbClr val="C00000"/>
                </a:solidFill>
              </a:rPr>
              <a:t>umerik</a:t>
            </a:r>
            <a:r>
              <a:rPr lang="en-US" sz="2000" b="1" dirty="0" smtClean="0">
                <a:solidFill>
                  <a:srgbClr val="C00000"/>
                </a:solidFill>
              </a:rPr>
              <a:t>/nominal</a:t>
            </a:r>
            <a:endParaRPr lang="id-ID" sz="20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77200" y="4191000"/>
            <a:ext cx="0" cy="3571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Klustering</a:t>
            </a:r>
            <a:endParaRPr lang="id-ID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2"/>
          <a:stretch/>
        </p:blipFill>
        <p:spPr>
          <a:xfrm>
            <a:off x="2971799" y="1340673"/>
            <a:ext cx="3505201" cy="3810000"/>
          </a:xfrm>
        </p:spPr>
      </p:pic>
      <p:sp>
        <p:nvSpPr>
          <p:cNvPr id="5" name="Rounded Rectangle 4"/>
          <p:cNvSpPr/>
          <p:nvPr/>
        </p:nvSpPr>
        <p:spPr>
          <a:xfrm>
            <a:off x="2876550" y="1295400"/>
            <a:ext cx="3752850" cy="398621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32044" y="5281612"/>
            <a:ext cx="0" cy="3571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5244" y="55434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</a:rPr>
              <a:t>atribut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numerik</a:t>
            </a:r>
            <a:endParaRPr lang="id-ID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8449" y="2874138"/>
            <a:ext cx="1589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TANPA LABEL</a:t>
            </a:r>
            <a:endParaRPr lang="id-ID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Asosiasi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32" t="11481" r="51250" b="55926"/>
          <a:stretch/>
        </p:blipFill>
        <p:spPr>
          <a:xfrm>
            <a:off x="290866" y="1219200"/>
            <a:ext cx="85622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Data Mining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Jenisnya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382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3613"/>
            <a:ext cx="7886700" cy="710787"/>
          </a:xfrm>
        </p:spPr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Data Mining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 err="1" smtClean="0">
                <a:solidFill>
                  <a:srgbClr val="C00000"/>
                </a:solidFill>
              </a:rPr>
              <a:t>Estimation</a:t>
            </a:r>
            <a:r>
              <a:rPr lang="id-ID" sz="2800" dirty="0" smtClean="0">
                <a:solidFill>
                  <a:srgbClr val="C00000"/>
                </a:solidFill>
              </a:rPr>
              <a:t> </a:t>
            </a:r>
            <a:r>
              <a:rPr lang="id-ID" sz="2800" dirty="0" smtClean="0"/>
              <a:t>(Estimasi):</a:t>
            </a:r>
          </a:p>
          <a:p>
            <a:pPr marL="801687" lvl="1" indent="-514350">
              <a:buFont typeface="Arial" pitchFamily="34" charset="0"/>
              <a:buChar char="•"/>
            </a:pPr>
            <a:r>
              <a:rPr lang="id-ID" sz="2000" dirty="0" smtClean="0">
                <a:solidFill>
                  <a:srgbClr val="0070C0"/>
                </a:solidFill>
              </a:rPr>
              <a:t>Linear </a:t>
            </a:r>
            <a:r>
              <a:rPr lang="id-ID" sz="2000" dirty="0">
                <a:solidFill>
                  <a:srgbClr val="0070C0"/>
                </a:solidFill>
              </a:rPr>
              <a:t>R</a:t>
            </a:r>
            <a:r>
              <a:rPr lang="id-ID" sz="2000" dirty="0" smtClean="0">
                <a:solidFill>
                  <a:srgbClr val="0070C0"/>
                </a:solidFill>
              </a:rPr>
              <a:t>egression, </a:t>
            </a:r>
            <a:r>
              <a:rPr lang="id-ID" sz="2000" dirty="0">
                <a:solidFill>
                  <a:srgbClr val="0070C0"/>
                </a:solidFill>
              </a:rPr>
              <a:t>N</a:t>
            </a:r>
            <a:r>
              <a:rPr lang="id-ID" sz="2000" dirty="0" smtClean="0">
                <a:solidFill>
                  <a:srgbClr val="0070C0"/>
                </a:solidFill>
              </a:rPr>
              <a:t>eural </a:t>
            </a:r>
            <a:r>
              <a:rPr lang="id-ID" sz="2000" dirty="0">
                <a:solidFill>
                  <a:srgbClr val="0070C0"/>
                </a:solidFill>
              </a:rPr>
              <a:t>N</a:t>
            </a:r>
            <a:r>
              <a:rPr lang="id-ID" sz="2000" dirty="0" smtClean="0">
                <a:solidFill>
                  <a:srgbClr val="0070C0"/>
                </a:solidFill>
              </a:rPr>
              <a:t>etwork, </a:t>
            </a:r>
            <a:r>
              <a:rPr lang="id-ID" sz="2000" dirty="0">
                <a:solidFill>
                  <a:srgbClr val="0070C0"/>
                </a:solidFill>
              </a:rPr>
              <a:t>S</a:t>
            </a:r>
            <a:r>
              <a:rPr lang="id-ID" sz="2000" dirty="0" smtClean="0">
                <a:solidFill>
                  <a:srgbClr val="0070C0"/>
                </a:solidFill>
              </a:rPr>
              <a:t>upport </a:t>
            </a:r>
            <a:r>
              <a:rPr lang="id-ID" sz="2000" dirty="0">
                <a:solidFill>
                  <a:srgbClr val="0070C0"/>
                </a:solidFill>
              </a:rPr>
              <a:t>V</a:t>
            </a:r>
            <a:r>
              <a:rPr lang="id-ID" sz="2000" dirty="0" smtClean="0">
                <a:solidFill>
                  <a:srgbClr val="0070C0"/>
                </a:solidFill>
              </a:rPr>
              <a:t>ector Machine, etc</a:t>
            </a:r>
            <a:endParaRPr lang="id-ID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>
                <a:solidFill>
                  <a:srgbClr val="C00000"/>
                </a:solidFill>
              </a:rPr>
              <a:t>Prediction/Forecasting </a:t>
            </a:r>
            <a:r>
              <a:rPr lang="id-ID" sz="2800" dirty="0" smtClean="0"/>
              <a:t>(Prediksi/Peramalan):</a:t>
            </a:r>
          </a:p>
          <a:p>
            <a:pPr marL="801687" lvl="1" indent="-514350">
              <a:buFont typeface="Arial" pitchFamily="34" charset="0"/>
              <a:buChar char="•"/>
            </a:pPr>
            <a:r>
              <a:rPr lang="id-ID" sz="2000" dirty="0">
                <a:solidFill>
                  <a:srgbClr val="0070C0"/>
                </a:solidFill>
              </a:rPr>
              <a:t>Linear Regression, Neural Network, Support Vector </a:t>
            </a:r>
            <a:r>
              <a:rPr lang="id-ID" sz="2000" dirty="0" smtClean="0">
                <a:solidFill>
                  <a:srgbClr val="0070C0"/>
                </a:solidFill>
              </a:rPr>
              <a:t>Machine, etc</a:t>
            </a:r>
            <a:endParaRPr lang="id-ID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800" dirty="0" err="1" smtClean="0">
                <a:solidFill>
                  <a:srgbClr val="C00000"/>
                </a:solidFill>
              </a:rPr>
              <a:t>Classification</a:t>
            </a:r>
            <a:r>
              <a:rPr lang="id-ID" sz="2800" dirty="0" smtClean="0">
                <a:solidFill>
                  <a:srgbClr val="C00000"/>
                </a:solidFill>
              </a:rPr>
              <a:t> </a:t>
            </a:r>
            <a:r>
              <a:rPr lang="id-ID" sz="2800" dirty="0" smtClean="0"/>
              <a:t>(Klasifikasi):</a:t>
            </a:r>
          </a:p>
          <a:p>
            <a:pPr marL="801687" lvl="1" indent="-514350">
              <a:buFont typeface="Arial" pitchFamily="34" charset="0"/>
              <a:buChar char="•"/>
            </a:pPr>
            <a:r>
              <a:rPr lang="id-ID" sz="2000" dirty="0" smtClean="0">
                <a:solidFill>
                  <a:srgbClr val="0070C0"/>
                </a:solidFill>
              </a:rPr>
              <a:t>Naive </a:t>
            </a:r>
            <a:r>
              <a:rPr lang="id-ID" sz="2000" dirty="0">
                <a:solidFill>
                  <a:srgbClr val="0070C0"/>
                </a:solidFill>
              </a:rPr>
              <a:t>B</a:t>
            </a:r>
            <a:r>
              <a:rPr lang="id-ID" sz="2000" dirty="0" smtClean="0">
                <a:solidFill>
                  <a:srgbClr val="0070C0"/>
                </a:solidFill>
              </a:rPr>
              <a:t>ayes, K-Nearest </a:t>
            </a:r>
            <a:r>
              <a:rPr lang="id-ID" sz="2000" dirty="0">
                <a:solidFill>
                  <a:srgbClr val="0070C0"/>
                </a:solidFill>
              </a:rPr>
              <a:t>N</a:t>
            </a:r>
            <a:r>
              <a:rPr lang="id-ID" sz="2000" dirty="0" smtClean="0">
                <a:solidFill>
                  <a:srgbClr val="0070C0"/>
                </a:solidFill>
              </a:rPr>
              <a:t>eighbor, C4.5, ID3, CART, Linear Discriminant Analysis, </a:t>
            </a:r>
            <a:r>
              <a:rPr lang="en-US" sz="2000" dirty="0" smtClean="0">
                <a:solidFill>
                  <a:srgbClr val="0070C0"/>
                </a:solidFill>
              </a:rPr>
              <a:t>Logistic Regression, </a:t>
            </a:r>
            <a:r>
              <a:rPr lang="id-ID" sz="2000" dirty="0" smtClean="0">
                <a:solidFill>
                  <a:srgbClr val="0070C0"/>
                </a:solidFill>
              </a:rPr>
              <a:t>etc</a:t>
            </a:r>
            <a:endParaRPr lang="id-ID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>
                <a:solidFill>
                  <a:srgbClr val="C00000"/>
                </a:solidFill>
              </a:rPr>
              <a:t>Clustering </a:t>
            </a:r>
            <a:r>
              <a:rPr lang="id-ID" sz="2800" dirty="0" smtClean="0"/>
              <a:t>(Klastering):</a:t>
            </a:r>
          </a:p>
          <a:p>
            <a:pPr marL="801687" lvl="1" indent="-514350">
              <a:buFont typeface="Arial" pitchFamily="34" charset="0"/>
              <a:buChar char="•"/>
            </a:pPr>
            <a:r>
              <a:rPr lang="id-ID" sz="2000" dirty="0" smtClean="0">
                <a:solidFill>
                  <a:srgbClr val="0070C0"/>
                </a:solidFill>
              </a:rPr>
              <a:t>K-Means, K-Medoids, </a:t>
            </a:r>
            <a:r>
              <a:rPr lang="id-ID" sz="2000" dirty="0">
                <a:solidFill>
                  <a:srgbClr val="0070C0"/>
                </a:solidFill>
              </a:rPr>
              <a:t>Self-Organizing Map (</a:t>
            </a:r>
            <a:r>
              <a:rPr lang="id-ID" sz="2000" dirty="0" smtClean="0">
                <a:solidFill>
                  <a:srgbClr val="0070C0"/>
                </a:solidFill>
              </a:rPr>
              <a:t>SOM), Fuzzy C-Means, etc</a:t>
            </a:r>
            <a:endParaRPr lang="id-ID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>
                <a:solidFill>
                  <a:srgbClr val="C00000"/>
                </a:solidFill>
              </a:rPr>
              <a:t>Association </a:t>
            </a:r>
            <a:r>
              <a:rPr lang="id-ID" sz="2800" dirty="0" smtClean="0"/>
              <a:t>(Asosiasi):</a:t>
            </a:r>
          </a:p>
          <a:p>
            <a:pPr marL="801687" lvl="1" indent="-514350">
              <a:buFont typeface="Arial" pitchFamily="34" charset="0"/>
              <a:buChar char="•"/>
            </a:pPr>
            <a:r>
              <a:rPr lang="id-ID" sz="2000" dirty="0" smtClean="0">
                <a:solidFill>
                  <a:srgbClr val="0070C0"/>
                </a:solidFill>
              </a:rPr>
              <a:t>FP-Growth, A Priori, </a:t>
            </a:r>
            <a:r>
              <a:rPr lang="id-ID" sz="2000" dirty="0" err="1">
                <a:solidFill>
                  <a:srgbClr val="0070C0"/>
                </a:solidFill>
              </a:rPr>
              <a:t>Coefficient</a:t>
            </a:r>
            <a:r>
              <a:rPr lang="id-ID" sz="2000" dirty="0">
                <a:solidFill>
                  <a:srgbClr val="0070C0"/>
                </a:solidFill>
              </a:rPr>
              <a:t> of </a:t>
            </a:r>
            <a:r>
              <a:rPr lang="id-ID" sz="2000" dirty="0" err="1" smtClean="0">
                <a:solidFill>
                  <a:srgbClr val="0070C0"/>
                </a:solidFill>
              </a:rPr>
              <a:t>Correlation</a:t>
            </a:r>
            <a:r>
              <a:rPr lang="en-US" sz="2000" dirty="0" smtClean="0">
                <a:solidFill>
                  <a:srgbClr val="0070C0"/>
                </a:solidFill>
              </a:rPr>
              <a:t>, Chi Square, </a:t>
            </a:r>
            <a:r>
              <a:rPr lang="id-ID" sz="2000" dirty="0" err="1" smtClean="0">
                <a:solidFill>
                  <a:srgbClr val="0070C0"/>
                </a:solidFill>
              </a:rPr>
              <a:t>etc</a:t>
            </a:r>
            <a:endParaRPr lang="id-ID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id-ID" dirty="0" smtClean="0"/>
              <a:t>3. Representasi Pengetahuan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9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7462"/>
            <a:ext cx="7886700" cy="35131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000" dirty="0" smtClean="0"/>
              <a:t>Jelaskan </a:t>
            </a:r>
            <a:r>
              <a:rPr lang="id-ID" sz="3000" dirty="0" smtClean="0">
                <a:solidFill>
                  <a:srgbClr val="C00000"/>
                </a:solidFill>
              </a:rPr>
              <a:t>pengertian data mining</a:t>
            </a:r>
            <a:r>
              <a:rPr lang="id-ID" sz="3000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000" dirty="0" smtClean="0"/>
              <a:t>Sebutkan </a:t>
            </a:r>
            <a:r>
              <a:rPr lang="id-ID" sz="3000" dirty="0" smtClean="0">
                <a:solidFill>
                  <a:srgbClr val="C00000"/>
                </a:solidFill>
              </a:rPr>
              <a:t>5</a:t>
            </a:r>
            <a:r>
              <a:rPr lang="id-ID" sz="3000" dirty="0" smtClean="0"/>
              <a:t> </a:t>
            </a:r>
            <a:r>
              <a:rPr lang="id-ID" sz="3000" dirty="0" smtClean="0">
                <a:solidFill>
                  <a:srgbClr val="C00000"/>
                </a:solidFill>
              </a:rPr>
              <a:t>peranan utama data mining</a:t>
            </a:r>
            <a:r>
              <a:rPr lang="id-ID" sz="3000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000" dirty="0"/>
              <a:t>Jelaskan perbedaan </a:t>
            </a:r>
            <a:r>
              <a:rPr lang="id-ID" sz="3000" dirty="0">
                <a:solidFill>
                  <a:srgbClr val="C00000"/>
                </a:solidFill>
              </a:rPr>
              <a:t>estimasi</a:t>
            </a:r>
            <a:r>
              <a:rPr lang="id-ID" sz="3000" dirty="0"/>
              <a:t> dan </a:t>
            </a:r>
            <a:r>
              <a:rPr lang="id-ID" sz="3000" dirty="0">
                <a:solidFill>
                  <a:srgbClr val="C00000"/>
                </a:solidFill>
              </a:rPr>
              <a:t>prediksi</a:t>
            </a:r>
            <a:r>
              <a:rPr lang="id-ID" sz="3000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000" dirty="0"/>
              <a:t>Jelaskan perbedaan </a:t>
            </a:r>
            <a:r>
              <a:rPr lang="id-ID" sz="3000" dirty="0">
                <a:solidFill>
                  <a:srgbClr val="C00000"/>
                </a:solidFill>
              </a:rPr>
              <a:t>estimasi</a:t>
            </a:r>
            <a:r>
              <a:rPr lang="id-ID" sz="3000" dirty="0"/>
              <a:t> dan </a:t>
            </a:r>
            <a:r>
              <a:rPr lang="id-ID" sz="3000" dirty="0">
                <a:solidFill>
                  <a:srgbClr val="C00000"/>
                </a:solidFill>
              </a:rPr>
              <a:t>klasifikasi</a:t>
            </a:r>
            <a:r>
              <a:rPr lang="id-ID" sz="3000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000" dirty="0"/>
              <a:t>Jelaskan perbedaan </a:t>
            </a:r>
            <a:r>
              <a:rPr lang="id-ID" sz="3000" dirty="0">
                <a:solidFill>
                  <a:srgbClr val="C00000"/>
                </a:solidFill>
              </a:rPr>
              <a:t>klasifikasi</a:t>
            </a:r>
            <a:r>
              <a:rPr lang="id-ID" sz="3000" dirty="0"/>
              <a:t> dan </a:t>
            </a:r>
            <a:r>
              <a:rPr lang="id-ID" sz="3000" dirty="0">
                <a:solidFill>
                  <a:srgbClr val="C00000"/>
                </a:solidFill>
              </a:rPr>
              <a:t>klastering</a:t>
            </a:r>
            <a:r>
              <a:rPr lang="id-ID" sz="3000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000" dirty="0"/>
              <a:t>Jelaskan perbedaan </a:t>
            </a:r>
            <a:r>
              <a:rPr lang="id-ID" sz="3000" dirty="0">
                <a:solidFill>
                  <a:srgbClr val="C00000"/>
                </a:solidFill>
              </a:rPr>
              <a:t>klastering</a:t>
            </a:r>
            <a:r>
              <a:rPr lang="id-ID" sz="3000" dirty="0"/>
              <a:t> dan </a:t>
            </a:r>
            <a:r>
              <a:rPr lang="id-ID" sz="3000" dirty="0">
                <a:solidFill>
                  <a:srgbClr val="C00000"/>
                </a:solidFill>
              </a:rPr>
              <a:t>prediksi</a:t>
            </a:r>
            <a:r>
              <a:rPr lang="id-ID" sz="3000" dirty="0"/>
              <a:t>!</a:t>
            </a:r>
          </a:p>
          <a:p>
            <a:pPr marL="514350" indent="-514350">
              <a:buFont typeface="+mj-lt"/>
              <a:buAutoNum type="arabicPeriod"/>
            </a:pP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23842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Data Golf (</a:t>
            </a:r>
            <a:r>
              <a:rPr lang="id-ID" i="1" dirty="0" smtClean="0"/>
              <a:t>UCI Dataset Repository</a:t>
            </a:r>
            <a:r>
              <a:rPr lang="id-ID" dirty="0" smtClean="0"/>
              <a:t>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27123"/>
              </p:ext>
            </p:extLst>
          </p:nvPr>
        </p:nvGraphicFramePr>
        <p:xfrm>
          <a:off x="628650" y="990600"/>
          <a:ext cx="7886700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 dirty="0">
                          <a:effectLst/>
                        </a:rPr>
                        <a:t>Cuaca</a:t>
                      </a:r>
                      <a:endParaRPr lang="id-ID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Temperatur</a:t>
                      </a:r>
                      <a:endParaRPr lang="id-ID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Kelembaban</a:t>
                      </a:r>
                      <a:endParaRPr lang="id-ID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Angin</a:t>
                      </a:r>
                      <a:endParaRPr lang="id-ID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Play</a:t>
                      </a:r>
                      <a:endParaRPr lang="id-ID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cerah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tidak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cerah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90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ya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tidak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mendung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hujan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96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hujan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68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hujan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65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ya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tidak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mendung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64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65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ya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cerah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95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tidak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cerah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69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hujan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cerah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ya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mendung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90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ya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mendung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tidak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ya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hujan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71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80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u="none" strike="noStrike">
                          <a:effectLst/>
                        </a:rPr>
                        <a:t>ya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u="none" strike="noStrike" dirty="0">
                          <a:effectLst/>
                        </a:rPr>
                        <a:t>tidak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Data Mining</a:t>
            </a:r>
            <a:endParaRPr lang="id-ID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88"/>
          <a:stretch/>
        </p:blipFill>
        <p:spPr>
          <a:xfrm>
            <a:off x="152400" y="990601"/>
            <a:ext cx="6499016" cy="327660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50" y="3124200"/>
            <a:ext cx="4275332" cy="32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Output/Pengetahuan/Pola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36"/>
          <a:stretch/>
        </p:blipFill>
        <p:spPr>
          <a:xfrm>
            <a:off x="1066800" y="1295400"/>
            <a:ext cx="7010400" cy="48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Output/Pengetahuan/Pola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26749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600" dirty="0" smtClean="0"/>
              <a:t>Jika </a:t>
            </a:r>
            <a:r>
              <a:rPr lang="id-ID" sz="2600" dirty="0" smtClean="0">
                <a:solidFill>
                  <a:srgbClr val="002060"/>
                </a:solidFill>
              </a:rPr>
              <a:t>cuaca cerah </a:t>
            </a:r>
            <a:r>
              <a:rPr lang="id-ID" sz="2600" dirty="0" smtClean="0"/>
              <a:t>dan </a:t>
            </a:r>
            <a:r>
              <a:rPr lang="id-ID" sz="2600" dirty="0" smtClean="0">
                <a:solidFill>
                  <a:srgbClr val="00B050"/>
                </a:solidFill>
              </a:rPr>
              <a:t>kelembaban &gt; 77.5 </a:t>
            </a:r>
            <a:r>
              <a:rPr lang="id-ID" sz="2600" dirty="0" smtClean="0"/>
              <a:t>maka </a:t>
            </a:r>
            <a:r>
              <a:rPr lang="id-ID" sz="2600" dirty="0" smtClean="0">
                <a:solidFill>
                  <a:srgbClr val="C00000"/>
                </a:solidFill>
              </a:rPr>
              <a:t>tidak bermain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 smtClean="0"/>
              <a:t>Jika </a:t>
            </a:r>
            <a:r>
              <a:rPr lang="id-ID" sz="2600" dirty="0" smtClean="0">
                <a:solidFill>
                  <a:srgbClr val="002060"/>
                </a:solidFill>
              </a:rPr>
              <a:t>cuaca cerah </a:t>
            </a:r>
            <a:r>
              <a:rPr lang="id-ID" sz="2600" dirty="0" smtClean="0"/>
              <a:t>dan </a:t>
            </a:r>
            <a:r>
              <a:rPr lang="id-ID" sz="2600" dirty="0" smtClean="0">
                <a:solidFill>
                  <a:srgbClr val="00B050"/>
                </a:solidFill>
              </a:rPr>
              <a:t>kelembaban &lt;= 77.5 </a:t>
            </a:r>
            <a:r>
              <a:rPr lang="id-ID" sz="2600" dirty="0" smtClean="0"/>
              <a:t>maka </a:t>
            </a:r>
            <a:r>
              <a:rPr lang="id-ID" sz="2600" dirty="0" smtClean="0">
                <a:solidFill>
                  <a:srgbClr val="C00000"/>
                </a:solidFill>
              </a:rPr>
              <a:t>bermain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 smtClean="0"/>
              <a:t>Jika </a:t>
            </a:r>
            <a:r>
              <a:rPr lang="id-ID" sz="2600" dirty="0" smtClean="0">
                <a:solidFill>
                  <a:srgbClr val="002060"/>
                </a:solidFill>
              </a:rPr>
              <a:t>cuaca hujan </a:t>
            </a:r>
            <a:r>
              <a:rPr lang="id-ID" sz="2600" dirty="0" smtClean="0"/>
              <a:t>dan </a:t>
            </a:r>
            <a:r>
              <a:rPr lang="id-ID" sz="2600" dirty="0" smtClean="0">
                <a:solidFill>
                  <a:srgbClr val="7030A0"/>
                </a:solidFill>
              </a:rPr>
              <a:t>ada angin</a:t>
            </a:r>
            <a:r>
              <a:rPr lang="id-ID" sz="2600" dirty="0" smtClean="0"/>
              <a:t> maka </a:t>
            </a:r>
            <a:r>
              <a:rPr lang="id-ID" sz="2600" dirty="0" smtClean="0">
                <a:solidFill>
                  <a:srgbClr val="C00000"/>
                </a:solidFill>
              </a:rPr>
              <a:t>tidak bermain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 smtClean="0"/>
              <a:t>Jika </a:t>
            </a:r>
            <a:r>
              <a:rPr lang="id-ID" sz="2600" dirty="0" smtClean="0">
                <a:solidFill>
                  <a:srgbClr val="002060"/>
                </a:solidFill>
              </a:rPr>
              <a:t>cuaca hujan </a:t>
            </a:r>
            <a:r>
              <a:rPr lang="id-ID" sz="2600" dirty="0" smtClean="0"/>
              <a:t>dan </a:t>
            </a:r>
            <a:r>
              <a:rPr lang="id-ID" sz="2600" dirty="0" smtClean="0">
                <a:solidFill>
                  <a:srgbClr val="7030A0"/>
                </a:solidFill>
              </a:rPr>
              <a:t>tidak ada angin </a:t>
            </a:r>
            <a:r>
              <a:rPr lang="id-ID" sz="2600" dirty="0" smtClean="0"/>
              <a:t>maka </a:t>
            </a:r>
            <a:r>
              <a:rPr lang="id-ID" sz="2600" dirty="0" smtClean="0">
                <a:solidFill>
                  <a:srgbClr val="C00000"/>
                </a:solidFill>
              </a:rPr>
              <a:t>bermain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 smtClean="0"/>
              <a:t>Jika </a:t>
            </a:r>
            <a:r>
              <a:rPr lang="id-ID" sz="2600" dirty="0" smtClean="0">
                <a:solidFill>
                  <a:srgbClr val="002060"/>
                </a:solidFill>
              </a:rPr>
              <a:t>cuaca mendung </a:t>
            </a:r>
            <a:r>
              <a:rPr lang="id-ID" sz="2600" dirty="0" smtClean="0"/>
              <a:t>maka </a:t>
            </a:r>
            <a:r>
              <a:rPr lang="id-ID" sz="2600" dirty="0" smtClean="0">
                <a:solidFill>
                  <a:srgbClr val="C00000"/>
                </a:solidFill>
              </a:rPr>
              <a:t>bermain</a:t>
            </a:r>
            <a:endParaRPr lang="id-ID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3.1. </a:t>
            </a:r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r>
              <a:rPr lang="en-US" sz="3600" dirty="0" smtClean="0"/>
              <a:t> </a:t>
            </a:r>
            <a:r>
              <a:rPr lang="en-US" sz="3600" dirty="0" err="1" smtClean="0"/>
              <a:t>Estimasi</a:t>
            </a:r>
            <a:endParaRPr lang="id-ID" sz="3600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219200"/>
            <a:ext cx="7242048" cy="2743200"/>
          </a:xfr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9536" y="4495800"/>
            <a:ext cx="8864927" cy="77457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 (body)"/>
              </a:rPr>
              <a:t>Performance = 0.038 * MYCT + 0.017 * MMIN + 0.004 * MMAX +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 (body)"/>
              </a:rPr>
              <a:t>	    	0.603 * CACH + 1.291 * CHMIN + 0.906 * CHMAX - 43.975 </a:t>
            </a:r>
            <a:endParaRPr lang="en-US" sz="2000" b="1" dirty="0">
              <a:solidFill>
                <a:srgbClr val="C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697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3.2. </a:t>
            </a:r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r>
              <a:rPr lang="en-US" sz="3600" dirty="0" smtClean="0"/>
              <a:t> </a:t>
            </a:r>
            <a:r>
              <a:rPr lang="en-US" sz="3600" dirty="0" err="1" smtClean="0"/>
              <a:t>Prediksi</a:t>
            </a:r>
            <a:endParaRPr lang="id-ID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6449325" cy="20767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71753"/>
            <a:ext cx="4724400" cy="32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3.3. </a:t>
            </a:r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r>
              <a:rPr lang="en-US" sz="3600" dirty="0" smtClean="0"/>
              <a:t> </a:t>
            </a:r>
            <a:r>
              <a:rPr lang="en-US" sz="3600" dirty="0" err="1" smtClean="0"/>
              <a:t>Klasifikasi</a:t>
            </a:r>
            <a:endParaRPr lang="id-ID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05076"/>
              </p:ext>
            </p:extLst>
          </p:nvPr>
        </p:nvGraphicFramePr>
        <p:xfrm>
          <a:off x="228600" y="1023936"/>
          <a:ext cx="6224059" cy="2024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3035"/>
                <a:gridCol w="844550"/>
                <a:gridCol w="817054"/>
                <a:gridCol w="1337310"/>
                <a:gridCol w="1642110"/>
              </a:tblGrid>
              <a:tr h="289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Income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Student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Credit Rating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Buys_Computer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89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youth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9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youth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excellent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9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middle_aged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9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medium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9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9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senior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medium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excellent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/>
          <a:stretch/>
        </p:blipFill>
        <p:spPr>
          <a:xfrm>
            <a:off x="3276600" y="3124200"/>
            <a:ext cx="57959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3.4. </a:t>
            </a:r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r>
              <a:rPr lang="en-US" sz="3600" dirty="0" smtClean="0"/>
              <a:t> </a:t>
            </a:r>
            <a:r>
              <a:rPr lang="en-US" sz="3600" dirty="0" err="1" smtClean="0"/>
              <a:t>Klastering</a:t>
            </a:r>
            <a:endParaRPr lang="id-ID" sz="3600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2"/>
          <a:stretch/>
        </p:blipFill>
        <p:spPr>
          <a:xfrm>
            <a:off x="228600" y="990600"/>
            <a:ext cx="3200400" cy="34787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41295"/>
            <a:ext cx="5176477" cy="38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3.5. </a:t>
            </a:r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r>
              <a:rPr lang="en-US" sz="3600" dirty="0" smtClean="0"/>
              <a:t> </a:t>
            </a:r>
            <a:r>
              <a:rPr lang="en-US" sz="3600" dirty="0" err="1" smtClean="0"/>
              <a:t>Asosiasi</a:t>
            </a:r>
            <a:endParaRPr lang="id-ID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32" t="11481" r="51250" b="55926"/>
          <a:stretch/>
        </p:blipFill>
        <p:spPr>
          <a:xfrm>
            <a:off x="152400" y="914400"/>
            <a:ext cx="606494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583" t="21111" r="17084" b="11481"/>
          <a:stretch/>
        </p:blipFill>
        <p:spPr>
          <a:xfrm>
            <a:off x="76200" y="2895600"/>
            <a:ext cx="6618513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833" t="12222" r="71250" b="16667"/>
          <a:stretch/>
        </p:blipFill>
        <p:spPr>
          <a:xfrm>
            <a:off x="6293540" y="1488323"/>
            <a:ext cx="2850460" cy="4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</a:t>
            </a:r>
            <a:r>
              <a:rPr lang="id-ID" sz="2000" dirty="0" smtClean="0"/>
              <a:t>2016). </a:t>
            </a:r>
            <a:r>
              <a:rPr lang="id-ID" sz="2000" dirty="0">
                <a:solidFill>
                  <a:srgbClr val="C00000"/>
                </a:solidFill>
              </a:rPr>
              <a:t>Computing </a:t>
            </a:r>
            <a:r>
              <a:rPr lang="id-ID" sz="2000" dirty="0" smtClean="0">
                <a:solidFill>
                  <a:srgbClr val="C00000"/>
                </a:solidFill>
              </a:rPr>
              <a:t>Courses Data Mining</a:t>
            </a:r>
            <a:r>
              <a:rPr lang="id-ID" sz="2000" dirty="0" smtClean="0"/>
              <a:t>. </a:t>
            </a:r>
            <a:r>
              <a:rPr lang="id-ID" sz="2000" dirty="0"/>
              <a:t>Retrieved from http://</a:t>
            </a:r>
            <a:r>
              <a:rPr lang="id-ID" sz="2000" dirty="0" smtClean="0"/>
              <a:t>romisatriawahono.net/dm/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2292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2387600"/>
          </a:xfrm>
        </p:spPr>
        <p:txBody>
          <a:bodyPr/>
          <a:lstStyle/>
          <a:p>
            <a:r>
              <a:rPr lang="id-ID" dirty="0" smtClean="0"/>
              <a:t>1. Pengertian Data Mining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1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515350" cy="68893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93" y="1371746"/>
            <a:ext cx="5239226" cy="4947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Manusia</a:t>
            </a:r>
            <a:r>
              <a:rPr lang="en-US" dirty="0" smtClean="0"/>
              <a:t> </a:t>
            </a:r>
            <a:r>
              <a:rPr lang="id-ID" dirty="0" smtClean="0"/>
              <a:t>memproduksi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id-ID" dirty="0" smtClean="0"/>
              <a:t>data </a:t>
            </a:r>
            <a:r>
              <a:rPr lang="id-ID" dirty="0"/>
              <a:t>yang </a:t>
            </a:r>
            <a:r>
              <a:rPr lang="en-US" dirty="0" err="1" smtClean="0">
                <a:solidFill>
                  <a:srgbClr val="C00000"/>
                </a:solidFill>
              </a:rPr>
              <a:t>jumlah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ukurannya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id-ID" dirty="0" smtClean="0">
                <a:solidFill>
                  <a:srgbClr val="C00000"/>
                </a:solidFill>
              </a:rPr>
              <a:t>sangat besar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900" dirty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Astronomi</a:t>
            </a:r>
            <a:endParaRPr lang="en-US" dirty="0" smtClean="0"/>
          </a:p>
          <a:p>
            <a:pPr lvl="1"/>
            <a:r>
              <a:rPr lang="id-ID" dirty="0" smtClean="0"/>
              <a:t>Bisnis</a:t>
            </a:r>
            <a:endParaRPr lang="en-US" dirty="0" smtClean="0"/>
          </a:p>
          <a:p>
            <a:pPr lvl="1"/>
            <a:r>
              <a:rPr lang="id-ID" dirty="0" smtClean="0"/>
              <a:t>Kedokteran</a:t>
            </a:r>
            <a:endParaRPr lang="en-US" dirty="0" smtClean="0"/>
          </a:p>
          <a:p>
            <a:pPr lvl="1"/>
            <a:r>
              <a:rPr lang="id-ID" dirty="0" smtClean="0"/>
              <a:t>Ekonomi</a:t>
            </a:r>
            <a:endParaRPr lang="en-US" dirty="0" smtClean="0"/>
          </a:p>
          <a:p>
            <a:pPr lvl="1"/>
            <a:r>
              <a:rPr lang="id-ID" dirty="0" smtClean="0"/>
              <a:t>Olahraga</a:t>
            </a:r>
            <a:endParaRPr lang="en-US" dirty="0" smtClean="0"/>
          </a:p>
          <a:p>
            <a:pPr lvl="1"/>
            <a:r>
              <a:rPr lang="en-US" dirty="0" err="1" smtClean="0"/>
              <a:t>Cuaca</a:t>
            </a:r>
            <a:endParaRPr lang="en-US" dirty="0" smtClean="0"/>
          </a:p>
          <a:p>
            <a:pPr lvl="1"/>
            <a:r>
              <a:rPr lang="en-US" dirty="0" smtClean="0"/>
              <a:t>Financial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629400"/>
            <a:ext cx="2057400" cy="21227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19" y="1175574"/>
            <a:ext cx="3167458" cy="211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6" y="2457878"/>
            <a:ext cx="3485719" cy="2147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49" y="3581400"/>
            <a:ext cx="2647474" cy="243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49" y="4109537"/>
            <a:ext cx="3352180" cy="243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1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Pertumbuhan Data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14363" y="1287899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/>
              <a:t>Astronomi</a:t>
            </a:r>
            <a:endParaRPr lang="en-US" sz="2800" b="1" dirty="0"/>
          </a:p>
          <a:p>
            <a:r>
              <a:rPr lang="en-US" sz="2400" dirty="0">
                <a:solidFill>
                  <a:srgbClr val="C00000"/>
                </a:solidFill>
              </a:rPr>
              <a:t>Sloan Digital Sky </a:t>
            </a:r>
            <a:r>
              <a:rPr lang="en-US" sz="2400" dirty="0"/>
              <a:t>Survey</a:t>
            </a:r>
          </a:p>
          <a:p>
            <a:pPr lvl="1"/>
            <a:r>
              <a:rPr lang="en-US" sz="2000" dirty="0"/>
              <a:t>New Mexico, 2000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140TB</a:t>
            </a:r>
            <a:r>
              <a:rPr lang="en-US" sz="2000" dirty="0"/>
              <a:t> over 10 years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Large Synoptic </a:t>
            </a:r>
            <a:r>
              <a:rPr lang="en-US" sz="2400" dirty="0"/>
              <a:t>Survey Telescope</a:t>
            </a:r>
          </a:p>
          <a:p>
            <a:pPr lvl="1"/>
            <a:r>
              <a:rPr lang="en-US" sz="2000" dirty="0"/>
              <a:t>Chile, 2016</a:t>
            </a:r>
          </a:p>
          <a:p>
            <a:pPr lvl="1"/>
            <a:r>
              <a:rPr lang="en-US" sz="2000" dirty="0"/>
              <a:t>Will acquire </a:t>
            </a:r>
            <a:r>
              <a:rPr lang="en-US" sz="2000" dirty="0">
                <a:solidFill>
                  <a:srgbClr val="0070C0"/>
                </a:solidFill>
              </a:rPr>
              <a:t>140TB every five days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614363" y="4264133"/>
            <a:ext cx="7863582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Biologi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Kedokteran</a:t>
            </a:r>
            <a:endParaRPr lang="en-US" b="1" dirty="0" smtClean="0"/>
          </a:p>
          <a:p>
            <a:r>
              <a:rPr lang="en-US" sz="2400" dirty="0" smtClean="0"/>
              <a:t>European </a:t>
            </a:r>
            <a:r>
              <a:rPr lang="en-US" sz="2400" dirty="0"/>
              <a:t>Bioinformatics Institute (</a:t>
            </a:r>
            <a:r>
              <a:rPr lang="en-US" sz="2400" dirty="0">
                <a:solidFill>
                  <a:srgbClr val="C00000"/>
                </a:solidFill>
              </a:rPr>
              <a:t>EBI</a:t>
            </a:r>
            <a:r>
              <a:rPr lang="en-US" sz="2400" dirty="0"/>
              <a:t>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20PB of data </a:t>
            </a:r>
            <a:r>
              <a:rPr lang="en-US" sz="2000" dirty="0"/>
              <a:t>(genomic data doubles in size each year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A single sequenced human genome can be around </a:t>
            </a:r>
            <a:r>
              <a:rPr lang="en-US" sz="2000" dirty="0">
                <a:solidFill>
                  <a:srgbClr val="0070C0"/>
                </a:solidFill>
              </a:rPr>
              <a:t>140GB</a:t>
            </a:r>
            <a:r>
              <a:rPr lang="en-US" sz="2000" dirty="0"/>
              <a:t> in </a:t>
            </a:r>
            <a:r>
              <a:rPr lang="en-US" sz="2000" dirty="0" smtClean="0"/>
              <a:t>size</a:t>
            </a:r>
            <a:endParaRPr lang="en-US" sz="20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6428174" y="1500190"/>
          <a:ext cx="2114549" cy="25860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81149"/>
                <a:gridCol w="533400"/>
              </a:tblGrid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kilobyte (</a:t>
                      </a:r>
                      <a:r>
                        <a:rPr lang="en-GB" sz="1800" b="1" u="none" dirty="0" err="1">
                          <a:effectLst/>
                        </a:rPr>
                        <a:t>kB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/>
                        <a:t>10</a:t>
                      </a:r>
                      <a:r>
                        <a:rPr lang="en-GB" sz="1800" u="none" baseline="30000"/>
                        <a:t>3</a:t>
                      </a:r>
                      <a:endParaRPr lang="en-GB" sz="1800" u="none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megabyte (</a:t>
                      </a:r>
                      <a:r>
                        <a:rPr lang="en-GB" sz="1800" b="1" u="none" dirty="0">
                          <a:effectLst/>
                        </a:rPr>
                        <a:t>MB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6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gigabyte (</a:t>
                      </a:r>
                      <a:r>
                        <a:rPr lang="en-GB" sz="1800" b="1" u="none" dirty="0">
                          <a:effectLst/>
                        </a:rPr>
                        <a:t>GB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9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terabyte (</a:t>
                      </a:r>
                      <a:r>
                        <a:rPr lang="en-GB" sz="1800" b="1" u="none" dirty="0">
                          <a:effectLst/>
                        </a:rPr>
                        <a:t>TB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12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petabyte (</a:t>
                      </a:r>
                      <a:r>
                        <a:rPr lang="en-GB" sz="1800" b="1" u="none" dirty="0">
                          <a:effectLst/>
                        </a:rPr>
                        <a:t>PB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15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exabyte (</a:t>
                      </a:r>
                      <a:r>
                        <a:rPr lang="en-GB" sz="1800" b="1" u="none" dirty="0">
                          <a:effectLst/>
                        </a:rPr>
                        <a:t>EB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18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zettabyte (</a:t>
                      </a:r>
                      <a:r>
                        <a:rPr lang="en-GB" sz="1800" b="1" u="none" dirty="0">
                          <a:effectLst/>
                        </a:rPr>
                        <a:t>ZB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21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yottabyte (</a:t>
                      </a:r>
                      <a:r>
                        <a:rPr lang="en-GB" sz="1800" b="1" u="none" dirty="0">
                          <a:effectLst/>
                        </a:rPr>
                        <a:t>YB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24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7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515350" cy="6857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Kultur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629400"/>
            <a:ext cx="2057400" cy="21227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750" t="17778" r="29167" b="14815"/>
          <a:stretch/>
        </p:blipFill>
        <p:spPr>
          <a:xfrm>
            <a:off x="1567228" y="1008424"/>
            <a:ext cx="5900372" cy="5316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5791200"/>
            <a:ext cx="2835055" cy="6095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i="1" dirty="0" smtClean="0"/>
              <a:t>(Insight, Big Data Trends</a:t>
            </a:r>
            <a:br>
              <a:rPr lang="en-US" sz="1800" i="1" dirty="0" smtClean="0"/>
            </a:br>
            <a:r>
              <a:rPr lang="en-US" sz="1800" i="1" dirty="0" smtClean="0"/>
              <a:t>for Media, 2015)</a:t>
            </a:r>
            <a:endParaRPr lang="id-ID" sz="1800" i="1" dirty="0"/>
          </a:p>
        </p:txBody>
      </p:sp>
    </p:spTree>
    <p:extLst>
      <p:ext uri="{BB962C8B-B14F-4D97-AF65-F5344CB8AC3E}">
        <p14:creationId xmlns:p14="http://schemas.microsoft.com/office/powerpoint/2010/main" val="2491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8515350" cy="6857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Datangnya</a:t>
            </a:r>
            <a:r>
              <a:rPr lang="en-US" dirty="0" smtClean="0"/>
              <a:t> Tsunami Data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7600950" cy="5334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Mobile Electronics </a:t>
            </a:r>
            <a:r>
              <a:rPr lang="en-US" sz="3200" dirty="0" smtClean="0"/>
              <a:t>market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5B mobile phones </a:t>
            </a:r>
            <a:r>
              <a:rPr lang="en-US" dirty="0"/>
              <a:t>in use in </a:t>
            </a:r>
            <a:r>
              <a:rPr lang="en-US" dirty="0" smtClean="0"/>
              <a:t>2010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150M  tablets </a:t>
            </a:r>
            <a:r>
              <a:rPr lang="en-US" dirty="0"/>
              <a:t>was sold </a:t>
            </a:r>
            <a:r>
              <a:rPr lang="en-US" dirty="0" smtClean="0"/>
              <a:t>in 2012 (IDC)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200M</a:t>
            </a:r>
            <a:r>
              <a:rPr lang="ru-RU" dirty="0" smtClean="0"/>
              <a:t> </a:t>
            </a:r>
            <a:r>
              <a:rPr lang="en-US" dirty="0"/>
              <a:t>is global </a:t>
            </a:r>
            <a:r>
              <a:rPr lang="en-US" dirty="0">
                <a:solidFill>
                  <a:srgbClr val="0070C0"/>
                </a:solidFill>
              </a:rPr>
              <a:t>notebooks </a:t>
            </a:r>
            <a:r>
              <a:rPr lang="en-US" dirty="0"/>
              <a:t>shipments in 2012 (</a:t>
            </a:r>
            <a:r>
              <a:rPr lang="en-US" dirty="0" err="1"/>
              <a:t>Digitimes</a:t>
            </a:r>
            <a:r>
              <a:rPr lang="en-US" dirty="0"/>
              <a:t> Research) 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Web and Social Networks </a:t>
            </a:r>
            <a:r>
              <a:rPr lang="en-US" sz="3200" dirty="0" smtClean="0"/>
              <a:t>generates amount of data</a:t>
            </a:r>
          </a:p>
          <a:p>
            <a:pPr lvl="1"/>
            <a:r>
              <a:rPr lang="en-US" dirty="0"/>
              <a:t>Google processes </a:t>
            </a:r>
            <a:r>
              <a:rPr lang="en-US" dirty="0">
                <a:solidFill>
                  <a:srgbClr val="0070C0"/>
                </a:solidFill>
              </a:rPr>
              <a:t>100 PB per day</a:t>
            </a:r>
            <a:r>
              <a:rPr lang="en-US" dirty="0"/>
              <a:t>, 3 million servers</a:t>
            </a:r>
          </a:p>
          <a:p>
            <a:pPr lvl="1"/>
            <a:r>
              <a:rPr lang="en-US" dirty="0"/>
              <a:t>Facebook has </a:t>
            </a:r>
            <a:r>
              <a:rPr lang="en-US" dirty="0">
                <a:solidFill>
                  <a:srgbClr val="0070C0"/>
                </a:solidFill>
              </a:rPr>
              <a:t>300 PB of user data </a:t>
            </a:r>
            <a:r>
              <a:rPr lang="en-US" dirty="0"/>
              <a:t>per day 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 has </a:t>
            </a:r>
            <a:r>
              <a:rPr lang="en-US" dirty="0">
                <a:solidFill>
                  <a:srgbClr val="0070C0"/>
                </a:solidFill>
              </a:rPr>
              <a:t>1000PB video </a:t>
            </a:r>
            <a:r>
              <a:rPr lang="en-US" dirty="0"/>
              <a:t>storage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235 TBs </a:t>
            </a:r>
            <a:r>
              <a:rPr lang="en-US" dirty="0"/>
              <a:t>data collected by the US Library of Congress</a:t>
            </a:r>
          </a:p>
          <a:p>
            <a:pPr lvl="1"/>
            <a:r>
              <a:rPr lang="en-US" dirty="0" smtClean="0"/>
              <a:t>15 out of 17 sectors in the US have </a:t>
            </a:r>
            <a:r>
              <a:rPr lang="en-US" dirty="0" smtClean="0">
                <a:solidFill>
                  <a:srgbClr val="0070C0"/>
                </a:solidFill>
              </a:rPr>
              <a:t>more data stored per company than the </a:t>
            </a:r>
            <a:r>
              <a:rPr lang="en-US" dirty="0">
                <a:solidFill>
                  <a:srgbClr val="0070C0"/>
                </a:solidFill>
              </a:rPr>
              <a:t>US Library of Congress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47989" y="6629400"/>
            <a:ext cx="2057400" cy="21227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6858000" y="152400"/>
          <a:ext cx="2114549" cy="25860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81149"/>
                <a:gridCol w="533400"/>
              </a:tblGrid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kilobyte (</a:t>
                      </a:r>
                      <a:r>
                        <a:rPr lang="en-GB" sz="1800" b="1" u="none" dirty="0" err="1">
                          <a:effectLst/>
                        </a:rPr>
                        <a:t>kB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/>
                        <a:t>10</a:t>
                      </a:r>
                      <a:r>
                        <a:rPr lang="en-GB" sz="1800" u="none" baseline="30000"/>
                        <a:t>3</a:t>
                      </a:r>
                      <a:endParaRPr lang="en-GB" sz="1800" u="none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megabyte (</a:t>
                      </a:r>
                      <a:r>
                        <a:rPr lang="en-GB" sz="1800" b="1" u="none" dirty="0">
                          <a:effectLst/>
                        </a:rPr>
                        <a:t>MB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6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gigabyte (</a:t>
                      </a:r>
                      <a:r>
                        <a:rPr lang="en-GB" sz="1800" b="1" u="none" dirty="0">
                          <a:effectLst/>
                        </a:rPr>
                        <a:t>GB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9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terabyte (</a:t>
                      </a:r>
                      <a:r>
                        <a:rPr lang="en-GB" sz="1800" b="1" u="none" dirty="0">
                          <a:effectLst/>
                        </a:rPr>
                        <a:t>TB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12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petabyte (</a:t>
                      </a:r>
                      <a:r>
                        <a:rPr lang="en-GB" sz="1800" b="1" u="none" dirty="0">
                          <a:effectLst/>
                        </a:rPr>
                        <a:t>PB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15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exabyte (</a:t>
                      </a:r>
                      <a:r>
                        <a:rPr lang="en-GB" sz="1800" b="1" u="none" dirty="0">
                          <a:effectLst/>
                        </a:rPr>
                        <a:t>EB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18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zettabyte (</a:t>
                      </a:r>
                      <a:r>
                        <a:rPr lang="en-GB" sz="1800" b="1" u="none" dirty="0">
                          <a:effectLst/>
                        </a:rPr>
                        <a:t>ZB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21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  <a:tr h="323255">
                <a:tc>
                  <a:txBody>
                    <a:bodyPr/>
                    <a:lstStyle/>
                    <a:p>
                      <a:pPr algn="l"/>
                      <a:r>
                        <a:rPr lang="en-GB" sz="1800" u="none" dirty="0">
                          <a:effectLst/>
                        </a:rPr>
                        <a:t>yottabyte (</a:t>
                      </a:r>
                      <a:r>
                        <a:rPr lang="en-GB" sz="1800" b="1" u="none" dirty="0">
                          <a:effectLst/>
                        </a:rPr>
                        <a:t>YB</a:t>
                      </a:r>
                      <a:r>
                        <a:rPr lang="en-GB" sz="1800" u="none" dirty="0">
                          <a:effectLst/>
                        </a:rPr>
                        <a:t>)</a:t>
                      </a:r>
                      <a:endParaRPr lang="en-GB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028" marR="44028" marT="22014" marB="22014" anchor="ctr"/>
                </a:tc>
                <a:tc>
                  <a:txBody>
                    <a:bodyPr/>
                    <a:lstStyle/>
                    <a:p>
                      <a:r>
                        <a:rPr lang="en-GB" sz="1800" u="none" dirty="0"/>
                        <a:t>10</a:t>
                      </a:r>
                      <a:r>
                        <a:rPr lang="en-GB" sz="1800" u="none" baseline="30000" dirty="0"/>
                        <a:t>24</a:t>
                      </a:r>
                      <a:endParaRPr lang="en-GB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44028" marR="44028" marT="22014" marB="220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2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1746</TotalTime>
  <Words>1296</Words>
  <Application>Microsoft Office PowerPoint</Application>
  <PresentationFormat>On-screen Show (4:3)</PresentationFormat>
  <Paragraphs>415</Paragraphs>
  <Slides>36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Intteligent System Research New</vt:lpstr>
      <vt:lpstr>DATA MINING</vt:lpstr>
      <vt:lpstr>Joko Suntoro</vt:lpstr>
      <vt:lpstr>Textbooks</vt:lpstr>
      <vt:lpstr>Referensi</vt:lpstr>
      <vt:lpstr>1. Pengertian Data Mining</vt:lpstr>
      <vt:lpstr>Manusia Memproduksi Data</vt:lpstr>
      <vt:lpstr>Pertumbuhan Data</vt:lpstr>
      <vt:lpstr>Perubahan Kultur dan Perilaku</vt:lpstr>
      <vt:lpstr>Datangnya Tsunami Data</vt:lpstr>
      <vt:lpstr>Why Is Data Mining?</vt:lpstr>
      <vt:lpstr>What Is Data Mining?</vt:lpstr>
      <vt:lpstr>Illustration of Data Mining</vt:lpstr>
      <vt:lpstr>Definisi Data Mining</vt:lpstr>
      <vt:lpstr>Bidang Pendukung Data Mining</vt:lpstr>
      <vt:lpstr>2. Peranan Utama Data Mining</vt:lpstr>
      <vt:lpstr>Dataset (Himpunan Data)</vt:lpstr>
      <vt:lpstr>Lima Peranan Data Mining</vt:lpstr>
      <vt:lpstr>Perbedaan Kegunaan Data Mining</vt:lpstr>
      <vt:lpstr>1. Estimasi</vt:lpstr>
      <vt:lpstr>2. Prediksi</vt:lpstr>
      <vt:lpstr>3. Klasifikasi</vt:lpstr>
      <vt:lpstr>4. Klustering</vt:lpstr>
      <vt:lpstr>5. Asosiasi</vt:lpstr>
      <vt:lpstr>Data Mining Menurut Jenisnya</vt:lpstr>
      <vt:lpstr>Jenis Algoritme Data Mining</vt:lpstr>
      <vt:lpstr>3. Representasi Pengetahuan</vt:lpstr>
      <vt:lpstr>Pretest</vt:lpstr>
      <vt:lpstr>Data Golf (UCI Dataset Repository)</vt:lpstr>
      <vt:lpstr>Proses Data Mining</vt:lpstr>
      <vt:lpstr>Output/Pengetahuan/Pola</vt:lpstr>
      <vt:lpstr>Output/Pengetahuan/Pola</vt:lpstr>
      <vt:lpstr>3.1. Representasi Pengetahuan Estimasi</vt:lpstr>
      <vt:lpstr>3.2. Representasi Pengetahuan Prediksi</vt:lpstr>
      <vt:lpstr>3.3. Representasi Pengetahuan Klasifikasi</vt:lpstr>
      <vt:lpstr>3.4. Representasi Pengetahuan Klastering</vt:lpstr>
      <vt:lpstr>3.5. Representasi Pengetahuan Asosiasi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189</cp:revision>
  <dcterms:created xsi:type="dcterms:W3CDTF">2015-09-13T05:01:52Z</dcterms:created>
  <dcterms:modified xsi:type="dcterms:W3CDTF">2018-03-19T12:34:34Z</dcterms:modified>
</cp:coreProperties>
</file>