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4"/>
  </p:notesMasterIdLst>
  <p:sldIdLst>
    <p:sldId id="256" r:id="rId2"/>
    <p:sldId id="269" r:id="rId3"/>
    <p:sldId id="285" r:id="rId4"/>
    <p:sldId id="288" r:id="rId5"/>
    <p:sldId id="286" r:id="rId6"/>
    <p:sldId id="287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25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f+uBpbTZLA0cBmbW3IiY/A==" hashData="8XUmnvkh+lk6w1gXU15C1QSievmYS+KJ7H+4IV8qR5w0b74cJAUjuA0OrhFXdrabVhiMtSFswdvmEoJC9i4OMw=="/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04648-B636-46E1-BCD9-2ACBF26C528C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817A1-653C-4548-8301-6479C2E4AF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9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17A1-653C-4548-8301-6479C2E4AFB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90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Ducket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Frain</a:t>
            </a:r>
            <a:r>
              <a:rPr lang="en-US" baseline="0" dirty="0" smtClean="0"/>
              <a:t>, Hogan, </a:t>
            </a:r>
            <a:r>
              <a:rPr lang="en-US" baseline="0" dirty="0" err="1" smtClean="0"/>
              <a:t>Shenoy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17A1-653C-4548-8301-6479C2E4AFB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65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6356350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5A83831D-0E2B-4C9F-AA13-9D12376D83B2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4" b="18261"/>
          <a:stretch/>
        </p:blipFill>
        <p:spPr>
          <a:xfrm>
            <a:off x="0" y="6470650"/>
            <a:ext cx="2092809" cy="3642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6" t="-1" r="7766" b="46780"/>
          <a:stretch/>
        </p:blipFill>
        <p:spPr>
          <a:xfrm>
            <a:off x="8153400" y="6576562"/>
            <a:ext cx="935935" cy="20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77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4343"/>
            <a:ext cx="7886700" cy="71078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6270"/>
            <a:ext cx="78867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35433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50D0DF-8C8D-4E93-8F87-AE9B69A7C297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4" b="18261"/>
          <a:stretch/>
        </p:blipFill>
        <p:spPr>
          <a:xfrm>
            <a:off x="0" y="6485868"/>
            <a:ext cx="2092809" cy="3642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6" r="7766" b="46968"/>
          <a:stretch/>
        </p:blipFill>
        <p:spPr>
          <a:xfrm>
            <a:off x="8135592" y="6577287"/>
            <a:ext cx="935935" cy="204513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28650" y="874644"/>
            <a:ext cx="78867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78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6" presetClass="emph" presetSubtype="0" fill="hold" nodeType="click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2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3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4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5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7D35F-BE14-4736-BC14-13EA2E43CE81}" type="datetimeFigureOut">
              <a:rPr lang="id-ID" smtClean="0"/>
              <a:pPr/>
              <a:t>02/08/2017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3831D-0E2B-4C9F-AA13-9D12376D83B2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947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34975"/>
            <a:ext cx="7772400" cy="1774825"/>
          </a:xfrm>
        </p:spPr>
        <p:txBody>
          <a:bodyPr>
            <a:normAutofit/>
          </a:bodyPr>
          <a:lstStyle/>
          <a:p>
            <a:r>
              <a:rPr lang="en-US" sz="5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Pemrograman</a:t>
            </a:r>
            <a:r>
              <a:rPr lang="en-US" sz="5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</a:t>
            </a:r>
            <a:r>
              <a:rPr lang="en-US" sz="5200" dirty="0" smtClean="0"/>
              <a:t/>
            </a:r>
            <a:br>
              <a:rPr lang="en-US" sz="5200" dirty="0" smtClean="0"/>
            </a:br>
            <a:r>
              <a:rPr lang="en-US" sz="5200" dirty="0" smtClean="0"/>
              <a:t>3. </a:t>
            </a:r>
            <a:r>
              <a:rPr lang="en-US" sz="5200" dirty="0" err="1" smtClean="0"/>
              <a:t>Tabel</a:t>
            </a:r>
            <a:r>
              <a:rPr lang="en-US" sz="5200" dirty="0" smtClean="0"/>
              <a:t> </a:t>
            </a:r>
            <a:r>
              <a:rPr lang="id-ID" sz="5200" dirty="0" smtClean="0"/>
              <a:t>dan Link Navigasi</a:t>
            </a:r>
            <a:endParaRPr lang="en-US" sz="5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276600"/>
            <a:ext cx="7086600" cy="25908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Joko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Suntoro</a:t>
            </a:r>
            <a:endParaRPr lang="en-US" sz="3600" dirty="0" smtClean="0">
              <a:solidFill>
                <a:schemeClr val="tx1"/>
              </a:solidFill>
            </a:endParaRPr>
          </a:p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jokosuntoro@usm.ac.id</a:t>
            </a:r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SMS/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Telp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082242369670</a:t>
            </a:r>
          </a:p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WA/Telegram: 085641970170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http://jokosuntoro.com</a:t>
            </a:r>
          </a:p>
          <a:p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d-ID" sz="5200" dirty="0" smtClean="0"/>
              <a:t>Grouping Sections of a Table</a:t>
            </a:r>
            <a:endParaRPr lang="id-ID" sz="5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030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Spanning Kolom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76270"/>
            <a:ext cx="8991600" cy="52245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&lt;table border="1"&gt;</a:t>
            </a:r>
          </a:p>
          <a:p>
            <a:pPr marL="0" indent="0">
              <a:buNone/>
            </a:pPr>
            <a:r>
              <a:rPr lang="id-ID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&lt;tr&gt;</a:t>
            </a:r>
          </a:p>
          <a:p>
            <a:pPr marL="0" indent="0">
              <a:buNone/>
            </a:pPr>
            <a:r>
              <a:rPr lang="id-ID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&lt;td bgcolor="#efefef" width="100" height="100"&gt;&amp;nbsp;&lt;/td&gt;</a:t>
            </a:r>
          </a:p>
          <a:p>
            <a:pPr marL="0" indent="0">
              <a:buNone/>
            </a:pPr>
            <a:r>
              <a:rPr lang="id-ID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&lt;td bgcolor="#999999" width="100" height="100"&gt;&amp;nbsp;&lt;/td&gt;</a:t>
            </a:r>
          </a:p>
          <a:p>
            <a:pPr marL="0" indent="0">
              <a:buNone/>
            </a:pPr>
            <a:r>
              <a:rPr lang="id-ID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&lt;td bgcolor="#000000" width="100" height="100"&gt;&amp;nbsp;&lt;/td&gt;</a:t>
            </a:r>
          </a:p>
          <a:p>
            <a:pPr marL="0" indent="0">
              <a:buNone/>
            </a:pPr>
            <a:r>
              <a:rPr lang="id-ID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&lt;/tr&gt;</a:t>
            </a:r>
          </a:p>
          <a:p>
            <a:pPr marL="0" indent="0">
              <a:buNone/>
            </a:pPr>
            <a:r>
              <a:rPr lang="id-ID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&lt;tr&gt;</a:t>
            </a:r>
          </a:p>
          <a:p>
            <a:pPr marL="0" indent="0">
              <a:buNone/>
            </a:pPr>
            <a:r>
              <a:rPr lang="id-ID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&lt;td bgcolor="#efefef" width="100" height="100"&gt;&amp;nbsp;&lt;/td&gt;</a:t>
            </a:r>
          </a:p>
          <a:p>
            <a:pPr marL="0" indent="0">
              <a:buNone/>
            </a:pPr>
            <a:r>
              <a:rPr lang="id-ID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&lt;td colspan="2" bgcolor="#999999"&gt;&amp;nbsp;&lt;/td&gt;</a:t>
            </a:r>
          </a:p>
          <a:p>
            <a:pPr marL="0" indent="0">
              <a:buNone/>
            </a:pPr>
            <a:r>
              <a:rPr lang="id-ID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&lt;/tr&gt;</a:t>
            </a:r>
          </a:p>
          <a:p>
            <a:pPr marL="0" indent="0">
              <a:buNone/>
            </a:pPr>
            <a:r>
              <a:rPr lang="id-ID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&lt;tr&gt;</a:t>
            </a:r>
          </a:p>
          <a:p>
            <a:pPr marL="0" indent="0">
              <a:buNone/>
            </a:pPr>
            <a:r>
              <a:rPr lang="id-ID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&lt;td colspan="3" bgcolor="#000000" width="100" height="100"&gt;&amp;nbsp;&lt;/td&gt;</a:t>
            </a:r>
          </a:p>
          <a:p>
            <a:pPr marL="0" indent="0">
              <a:buNone/>
            </a:pPr>
            <a:r>
              <a:rPr lang="id-ID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&lt;/tr&gt;</a:t>
            </a:r>
          </a:p>
          <a:p>
            <a:pPr marL="0" indent="0">
              <a:buNone/>
            </a:pPr>
            <a:r>
              <a:rPr lang="id-ID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307239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Spanning Kolom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634"/>
          <a:stretch/>
        </p:blipFill>
        <p:spPr>
          <a:xfrm>
            <a:off x="1866900" y="1066800"/>
            <a:ext cx="54102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94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Spanning Baris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6270"/>
            <a:ext cx="9144000" cy="49959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&lt;table border="1"&gt;</a:t>
            </a:r>
          </a:p>
          <a:p>
            <a:pPr marL="0" indent="0">
              <a:buNone/>
            </a:pPr>
            <a:r>
              <a:rPr lang="id-ID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&lt;tr</a:t>
            </a:r>
            <a:r>
              <a:rPr lang="id-ID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d-ID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d-ID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td bgcolor="#efefef" width="100" height="100"&gt;&amp;nbsp;&lt;/td&gt;</a:t>
            </a:r>
          </a:p>
          <a:p>
            <a:pPr marL="0" indent="0">
              <a:buNone/>
            </a:pPr>
            <a:r>
              <a:rPr lang="id-ID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d-ID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td bgcolor="#999999" width="100" height="100"&gt;&amp;nbsp;&lt;/td&gt;</a:t>
            </a:r>
          </a:p>
          <a:p>
            <a:pPr marL="0" indent="0">
              <a:buNone/>
            </a:pPr>
            <a:r>
              <a:rPr lang="id-ID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d-ID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td rowspan="3" bgcolor="#000000" width="100" height="100"&gt;&amp;nbsp;&lt;/td&gt;</a:t>
            </a:r>
          </a:p>
          <a:p>
            <a:pPr marL="0" indent="0">
              <a:buNone/>
            </a:pPr>
            <a:r>
              <a:rPr lang="id-ID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id-ID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tr&gt;</a:t>
            </a:r>
          </a:p>
          <a:p>
            <a:pPr marL="0" indent="0">
              <a:buNone/>
            </a:pPr>
            <a:r>
              <a:rPr lang="id-ID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d-ID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tr&gt;</a:t>
            </a:r>
          </a:p>
          <a:p>
            <a:pPr marL="0" indent="0">
              <a:buNone/>
            </a:pPr>
            <a:r>
              <a:rPr lang="id-ID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&lt;td bgcolor="#efefef" width="100" height="100"&gt;&amp;nbsp;&lt;/td&gt;</a:t>
            </a:r>
          </a:p>
          <a:p>
            <a:pPr marL="0" indent="0">
              <a:buNone/>
            </a:pPr>
            <a:r>
              <a:rPr lang="id-ID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&lt;td rowspan="2" bgcolor="#999999"&gt;&amp;nbsp;&lt;/td&gt;</a:t>
            </a:r>
          </a:p>
          <a:p>
            <a:pPr marL="0" indent="0">
              <a:buNone/>
            </a:pPr>
            <a:r>
              <a:rPr lang="id-ID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id-ID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tr&gt;</a:t>
            </a:r>
          </a:p>
          <a:p>
            <a:pPr marL="0" indent="0">
              <a:buNone/>
            </a:pPr>
            <a:r>
              <a:rPr lang="id-ID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d-ID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tr&gt;</a:t>
            </a:r>
          </a:p>
          <a:p>
            <a:pPr marL="0" indent="0">
              <a:buNone/>
            </a:pPr>
            <a:r>
              <a:rPr lang="id-ID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&lt;td bgcolor="#000000" width="100" height="100"&gt;&amp;nbsp;&lt;/td&gt;</a:t>
            </a:r>
          </a:p>
          <a:p>
            <a:pPr marL="0" indent="0">
              <a:buNone/>
            </a:pPr>
            <a:r>
              <a:rPr lang="id-ID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id-ID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tr&gt;</a:t>
            </a:r>
          </a:p>
          <a:p>
            <a:pPr marL="0" indent="0">
              <a:buNone/>
            </a:pPr>
            <a:r>
              <a:rPr lang="id-ID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57394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Spanning Baris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5230" y="1219200"/>
            <a:ext cx="5313539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21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200" dirty="0" smtClean="0"/>
              <a:t>Tabel Bersarang (Nested Table)</a:t>
            </a:r>
            <a:endParaRPr lang="id-ID" sz="4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0" y="1066800"/>
            <a:ext cx="8458200" cy="541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26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Links and Navigation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7574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Dasar-Dasar</a:t>
            </a:r>
            <a:r>
              <a:rPr lang="en-US" dirty="0" smtClean="0"/>
              <a:t> Link (Internal Link)</a:t>
            </a:r>
            <a:endParaRPr lang="id-ID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8650" y="1176270"/>
            <a:ext cx="7886700" cy="156693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Element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link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&lt;a&gt;…&lt;/a&gt;</a:t>
            </a:r>
          </a:p>
          <a:p>
            <a:r>
              <a:rPr lang="en-US" sz="2400" dirty="0" smtClean="0"/>
              <a:t>Tag </a:t>
            </a:r>
            <a:r>
              <a:rPr lang="en-US" sz="2400" dirty="0" err="1" smtClean="0">
                <a:solidFill>
                  <a:srgbClr val="C00000"/>
                </a:solidFill>
              </a:rPr>
              <a:t>pembuka</a:t>
            </a:r>
            <a:r>
              <a:rPr lang="en-US" sz="2400" dirty="0" smtClean="0">
                <a:solidFill>
                  <a:srgbClr val="C00000"/>
                </a:solidFill>
              </a:rPr>
              <a:t> &lt;a&gt; </a:t>
            </a:r>
            <a:r>
              <a:rPr lang="en-US" sz="2400" dirty="0" err="1" smtClean="0">
                <a:solidFill>
                  <a:srgbClr val="C00000"/>
                </a:solidFill>
              </a:rPr>
              <a:t>wajib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/>
              <a:t>diikuti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atribut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href</a:t>
            </a:r>
            <a:endParaRPr lang="id-ID" sz="2400" dirty="0">
              <a:solidFill>
                <a:srgbClr val="00206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413680"/>
            <a:ext cx="6781800" cy="436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24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Dasar-Dasar</a:t>
            </a:r>
            <a:r>
              <a:rPr lang="en-US" dirty="0" smtClean="0"/>
              <a:t> Link (</a:t>
            </a:r>
            <a:r>
              <a:rPr lang="en-US" dirty="0" err="1" smtClean="0"/>
              <a:t>Eksternal</a:t>
            </a:r>
            <a:r>
              <a:rPr lang="en-US" dirty="0" smtClean="0"/>
              <a:t> Link)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815" t="12258" r="19266" b="31023"/>
          <a:stretch/>
        </p:blipFill>
        <p:spPr>
          <a:xfrm>
            <a:off x="125476" y="1066800"/>
            <a:ext cx="889304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to Email Address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825" y="1066800"/>
            <a:ext cx="8134350" cy="504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18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Joko</a:t>
            </a:r>
            <a:r>
              <a:rPr lang="en-US" dirty="0" smtClean="0"/>
              <a:t> </a:t>
            </a:r>
            <a:r>
              <a:rPr lang="en-US" dirty="0" err="1" smtClean="0"/>
              <a:t>Suntoro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28670"/>
            <a:ext cx="8458200" cy="5148330"/>
          </a:xfrm>
        </p:spPr>
        <p:txBody>
          <a:bodyPr>
            <a:noAutofit/>
          </a:bodyPr>
          <a:lstStyle/>
          <a:p>
            <a:pPr marL="357188" indent="-357188" algn="just">
              <a:lnSpc>
                <a:spcPct val="100000"/>
              </a:lnSpc>
            </a:pPr>
            <a:r>
              <a:rPr lang="en-US" sz="2400" dirty="0" smtClean="0">
                <a:solidFill>
                  <a:srgbClr val="C00000"/>
                </a:solidFill>
              </a:rPr>
              <a:t>SDN Pandean </a:t>
            </a:r>
            <a:r>
              <a:rPr lang="en-US" sz="2400" dirty="0" err="1" smtClean="0">
                <a:solidFill>
                  <a:srgbClr val="C00000"/>
                </a:solidFill>
              </a:rPr>
              <a:t>Lamper</a:t>
            </a:r>
            <a:r>
              <a:rPr lang="en-US" sz="2400" dirty="0" smtClean="0">
                <a:solidFill>
                  <a:srgbClr val="C00000"/>
                </a:solidFill>
              </a:rPr>
              <a:t> 03</a:t>
            </a:r>
            <a:r>
              <a:rPr lang="en-US" sz="2400" dirty="0" smtClean="0"/>
              <a:t> Semarang (2001)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400" dirty="0" smtClean="0">
                <a:solidFill>
                  <a:srgbClr val="C00000"/>
                </a:solidFill>
              </a:rPr>
              <a:t>SMPN 32 </a:t>
            </a:r>
            <a:r>
              <a:rPr lang="en-US" sz="2400" dirty="0" smtClean="0"/>
              <a:t>Semarang (2004)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400" dirty="0" smtClean="0">
                <a:solidFill>
                  <a:srgbClr val="C00000"/>
                </a:solidFill>
              </a:rPr>
              <a:t>SMA </a:t>
            </a:r>
            <a:r>
              <a:rPr lang="en-US" sz="2400" dirty="0" err="1" smtClean="0">
                <a:solidFill>
                  <a:srgbClr val="C00000"/>
                </a:solidFill>
              </a:rPr>
              <a:t>Institut</a:t>
            </a:r>
            <a:r>
              <a:rPr lang="en-US" sz="2400" dirty="0" smtClean="0">
                <a:solidFill>
                  <a:srgbClr val="C00000"/>
                </a:solidFill>
              </a:rPr>
              <a:t> Indonesia </a:t>
            </a:r>
            <a:r>
              <a:rPr lang="en-US" sz="2400" dirty="0" smtClean="0"/>
              <a:t>Semarang (2007)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400" dirty="0" smtClean="0"/>
              <a:t>S1 </a:t>
            </a:r>
            <a:r>
              <a:rPr lang="en-US" sz="2400" dirty="0" err="1" smtClean="0"/>
              <a:t>Teknik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Informatika</a:t>
            </a:r>
            <a:r>
              <a:rPr lang="en-US" sz="2400" dirty="0"/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Universitas</a:t>
            </a:r>
            <a:r>
              <a:rPr lang="en-US" sz="2400" dirty="0" smtClean="0">
                <a:solidFill>
                  <a:srgbClr val="C00000"/>
                </a:solidFill>
              </a:rPr>
              <a:t> Semarang </a:t>
            </a:r>
            <a:r>
              <a:rPr lang="en-US" sz="2400" dirty="0" smtClean="0"/>
              <a:t>(2010-2015)</a:t>
            </a:r>
            <a:endParaRPr lang="en-US" sz="2400" dirty="0" smtClean="0">
              <a:solidFill>
                <a:srgbClr val="C00000"/>
              </a:solidFill>
            </a:endParaRPr>
          </a:p>
          <a:p>
            <a:pPr marL="357188" indent="-357188" algn="just">
              <a:lnSpc>
                <a:spcPct val="100000"/>
              </a:lnSpc>
            </a:pPr>
            <a:r>
              <a:rPr lang="en-US" sz="2400" dirty="0" smtClean="0"/>
              <a:t>S2 </a:t>
            </a:r>
            <a:r>
              <a:rPr lang="en-US" sz="2400" dirty="0" err="1" smtClean="0"/>
              <a:t>Teknik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Informatika</a:t>
            </a:r>
            <a:r>
              <a:rPr lang="en-US" sz="2400" dirty="0"/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Universitas</a:t>
            </a:r>
            <a:r>
              <a:rPr lang="en-US" sz="2400" dirty="0" smtClean="0">
                <a:solidFill>
                  <a:srgbClr val="C00000"/>
                </a:solidFill>
              </a:rPr>
              <a:t> Dian </a:t>
            </a:r>
            <a:r>
              <a:rPr lang="en-US" sz="2400" dirty="0" err="1" smtClean="0">
                <a:solidFill>
                  <a:srgbClr val="C00000"/>
                </a:solidFill>
              </a:rPr>
              <a:t>Nuswantoro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(2015-2016)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400" dirty="0" smtClean="0"/>
              <a:t>Tim </a:t>
            </a:r>
            <a:r>
              <a:rPr lang="en-US" sz="2400" dirty="0" err="1" smtClean="0"/>
              <a:t>Operasi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Teknik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C00000"/>
                </a:solidFill>
              </a:rPr>
              <a:t>Domestic Gas PT </a:t>
            </a:r>
            <a:r>
              <a:rPr lang="en-US" sz="2400" dirty="0" err="1" smtClean="0">
                <a:solidFill>
                  <a:srgbClr val="C00000"/>
                </a:solidFill>
              </a:rPr>
              <a:t>Pertamina</a:t>
            </a:r>
            <a:r>
              <a:rPr lang="en-US" sz="2400" dirty="0" smtClean="0">
                <a:solidFill>
                  <a:srgbClr val="C00000"/>
                </a:solidFill>
              </a:rPr>
              <a:t> (</a:t>
            </a:r>
            <a:r>
              <a:rPr lang="en-US" sz="2400" dirty="0" err="1" smtClean="0">
                <a:solidFill>
                  <a:srgbClr val="C00000"/>
                </a:solidFill>
              </a:rPr>
              <a:t>Persero</a:t>
            </a:r>
            <a:r>
              <a:rPr lang="en-US" sz="2400" dirty="0" smtClean="0">
                <a:solidFill>
                  <a:srgbClr val="C00000"/>
                </a:solidFill>
              </a:rPr>
              <a:t>)</a:t>
            </a:r>
            <a:r>
              <a:rPr lang="en-US" sz="2400" dirty="0" smtClean="0"/>
              <a:t> (2008-sekarang)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400" dirty="0" err="1" smtClean="0"/>
              <a:t>Peneliti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i="1" dirty="0" smtClean="0"/>
              <a:t>Reviewer</a:t>
            </a:r>
            <a:r>
              <a:rPr lang="en-US" sz="2400" dirty="0" smtClean="0"/>
              <a:t> di </a:t>
            </a:r>
            <a:r>
              <a:rPr lang="en-US" sz="2400" dirty="0" err="1" smtClean="0">
                <a:solidFill>
                  <a:srgbClr val="C00000"/>
                </a:solidFill>
              </a:rPr>
              <a:t>Romi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Satria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Wahono</a:t>
            </a:r>
            <a:r>
              <a:rPr lang="en-US" sz="2400" dirty="0" smtClean="0">
                <a:solidFill>
                  <a:srgbClr val="C00000"/>
                </a:solidFill>
              </a:rPr>
              <a:t> (RSW) Intelligent System Research Group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400" dirty="0" err="1"/>
              <a:t>Bidang</a:t>
            </a:r>
            <a:r>
              <a:rPr lang="en-US" sz="2400" dirty="0"/>
              <a:t> </a:t>
            </a:r>
            <a:r>
              <a:rPr lang="en-US" sz="2400" dirty="0" err="1"/>
              <a:t>Penelitian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C00000"/>
                </a:solidFill>
              </a:rPr>
              <a:t>Data Mining</a:t>
            </a:r>
            <a:r>
              <a:rPr lang="en-US" sz="2400" dirty="0"/>
              <a:t>, Intelligent System </a:t>
            </a:r>
            <a:r>
              <a:rPr lang="en-US" sz="2400" dirty="0" err="1"/>
              <a:t>dan</a:t>
            </a:r>
            <a:r>
              <a:rPr lang="en-US" sz="2400" dirty="0"/>
              <a:t> Machine </a:t>
            </a:r>
            <a:r>
              <a:rPr lang="en-US" sz="2400" dirty="0" smtClean="0"/>
              <a:t>Learning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1932"/>
            <a:ext cx="2438400" cy="2821482"/>
          </a:xfrm>
          <a:prstGeom prst="rect">
            <a:avLst/>
          </a:prstGeom>
          <a:noFill/>
          <a:effectLst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760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Links and Navigations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1143000"/>
            <a:ext cx="898478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8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Links and Navigations</a:t>
            </a:r>
            <a:endParaRPr lang="id-ID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906" y="1219200"/>
            <a:ext cx="800818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8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530" y="0"/>
            <a:ext cx="8229600" cy="1143000"/>
          </a:xfrm>
        </p:spPr>
        <p:txBody>
          <a:bodyPr/>
          <a:lstStyle/>
          <a:p>
            <a:pPr algn="l"/>
            <a:r>
              <a:rPr lang="en-US" dirty="0" err="1" smtClean="0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id-ID" sz="2000" dirty="0"/>
              <a:t>Duckett, J. (2010). </a:t>
            </a:r>
            <a:r>
              <a:rPr lang="id-ID" sz="2000" i="1" dirty="0"/>
              <a:t>Begining HTML, XHTML, CSS and JavaScript</a:t>
            </a:r>
            <a:r>
              <a:rPr lang="id-ID" sz="2000" dirty="0"/>
              <a:t>. (C. Ullman, Ed.). Canada: Willey Publishing, Inc.</a:t>
            </a:r>
          </a:p>
          <a:p>
            <a:r>
              <a:rPr lang="id-ID" sz="2000" dirty="0"/>
              <a:t>Frain, B. (2013). </a:t>
            </a:r>
            <a:r>
              <a:rPr lang="id-ID" sz="2000" i="1" dirty="0"/>
              <a:t>Responsive Web Design with HTML5 and CSS3</a:t>
            </a:r>
            <a:r>
              <a:rPr lang="id-ID" sz="2000" dirty="0"/>
              <a:t>. (R. de Jongh, Ed.). Birmingham: Packt Publishing Ltd.</a:t>
            </a:r>
          </a:p>
          <a:p>
            <a:r>
              <a:rPr lang="id-ID" sz="2000" dirty="0"/>
              <a:t>Hogan, B. P. (2010). </a:t>
            </a:r>
            <a:r>
              <a:rPr lang="id-ID" sz="2000" i="1" dirty="0"/>
              <a:t>HTML5 and CSS3 Develop with Tomorrow’s Standards Today</a:t>
            </a:r>
            <a:r>
              <a:rPr lang="id-ID" sz="2000" dirty="0"/>
              <a:t>. United States of America: Pragmatic Programmer, LLC.</a:t>
            </a:r>
          </a:p>
          <a:p>
            <a:r>
              <a:rPr lang="id-ID" sz="2000" dirty="0"/>
              <a:t>Shenoy, A. (2014a). </a:t>
            </a:r>
            <a:r>
              <a:rPr lang="id-ID" sz="2000" i="1" dirty="0"/>
              <a:t>Thinking in CSS</a:t>
            </a:r>
            <a:r>
              <a:rPr lang="id-ID" sz="2000" dirty="0"/>
              <a:t>. (S. Sukumaran, Ed.). Birmingham: Packt Publishing Ltd.</a:t>
            </a:r>
          </a:p>
          <a:p>
            <a:r>
              <a:rPr lang="id-ID" sz="2000" dirty="0"/>
              <a:t>Shenoy, A. (2014b). </a:t>
            </a:r>
            <a:r>
              <a:rPr lang="id-ID" sz="2000" i="1" dirty="0"/>
              <a:t>Thinking in HTML</a:t>
            </a:r>
            <a:r>
              <a:rPr lang="id-ID" sz="2000" dirty="0"/>
              <a:t>. (K. Narayanan, Ed.). Brimingham: Packt Publishing Ltd.</a:t>
            </a:r>
          </a:p>
          <a:p>
            <a:r>
              <a:rPr lang="id-ID" sz="2000" dirty="0"/>
              <a:t>Wang, P., &amp; Katila, S. (2003). </a:t>
            </a:r>
            <a:r>
              <a:rPr lang="id-ID" sz="2000" i="1" dirty="0"/>
              <a:t>An introduction to Web design and programming</a:t>
            </a:r>
            <a:r>
              <a:rPr lang="id-ID" sz="2000" dirty="0"/>
              <a:t>. Brooks-Cole.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Textbooks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601" y="1143001"/>
            <a:ext cx="2621280" cy="3276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3537" y="3188135"/>
            <a:ext cx="2452688" cy="31586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5200" y="1143001"/>
            <a:ext cx="2695353" cy="3219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7800" y="3351195"/>
            <a:ext cx="2335072" cy="29956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9400" y="1143001"/>
            <a:ext cx="2343452" cy="301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3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949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/>
              <a:t>Kegunaan</a:t>
            </a:r>
            <a:r>
              <a:rPr lang="en-US" sz="3600" dirty="0" smtClean="0"/>
              <a:t> </a:t>
            </a:r>
            <a:r>
              <a:rPr lang="en-US" sz="3600" dirty="0" err="1" smtClean="0"/>
              <a:t>Tabel</a:t>
            </a:r>
            <a:r>
              <a:rPr lang="en-US" sz="3600" dirty="0" smtClean="0"/>
              <a:t> </a:t>
            </a:r>
            <a:r>
              <a:rPr lang="en-US" sz="3600" dirty="0" err="1" smtClean="0"/>
              <a:t>pada</a:t>
            </a:r>
            <a:r>
              <a:rPr lang="en-US" sz="3600" dirty="0" smtClean="0"/>
              <a:t> </a:t>
            </a:r>
            <a:r>
              <a:rPr lang="en-US" sz="3600" dirty="0" err="1" smtClean="0"/>
              <a:t>Halaman</a:t>
            </a:r>
            <a:r>
              <a:rPr lang="en-US" sz="3600" dirty="0" smtClean="0"/>
              <a:t> Web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C00000"/>
                </a:solidFill>
              </a:rPr>
              <a:t>Tabel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menampilkan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informasi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baris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i="1" dirty="0" smtClean="0"/>
              <a:t>rows</a:t>
            </a:r>
            <a:r>
              <a:rPr lang="en-US" dirty="0" smtClean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kolom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i="1" dirty="0" smtClean="0"/>
              <a:t>columns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: </a:t>
            </a:r>
            <a:r>
              <a:rPr lang="en-US" dirty="0" err="1" smtClean="0"/>
              <a:t>jadwal</a:t>
            </a:r>
            <a:r>
              <a:rPr lang="en-US" dirty="0" smtClean="0"/>
              <a:t> </a:t>
            </a:r>
            <a:r>
              <a:rPr lang="en-US" dirty="0" err="1" smtClean="0"/>
              <a:t>kereta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, </a:t>
            </a:r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stok</a:t>
            </a:r>
            <a:r>
              <a:rPr lang="en-US" dirty="0" smtClean="0"/>
              <a:t>, </a:t>
            </a:r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keuangan</a:t>
            </a:r>
            <a:r>
              <a:rPr lang="en-US" dirty="0" smtClean="0"/>
              <a:t>,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pegawai</a:t>
            </a:r>
            <a:r>
              <a:rPr lang="en-US" dirty="0" smtClean="0"/>
              <a:t>, </a:t>
            </a:r>
            <a:r>
              <a:rPr lang="en-US" dirty="0" err="1" smtClean="0"/>
              <a:t>dll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1" y="3200400"/>
            <a:ext cx="4554583" cy="2438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4401582"/>
            <a:ext cx="5257800" cy="215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/>
              <a:t>Komponen</a:t>
            </a:r>
            <a:r>
              <a:rPr lang="en-US" sz="3600" dirty="0" smtClean="0"/>
              <a:t> </a:t>
            </a:r>
            <a:r>
              <a:rPr lang="en-US" sz="3600" dirty="0" err="1" smtClean="0"/>
              <a:t>Tabel</a:t>
            </a:r>
            <a:r>
              <a:rPr lang="en-US" sz="3600" dirty="0" smtClean="0"/>
              <a:t> </a:t>
            </a:r>
            <a:r>
              <a:rPr lang="en-US" sz="3600" dirty="0" err="1" smtClean="0"/>
              <a:t>pada</a:t>
            </a:r>
            <a:r>
              <a:rPr lang="en-US" sz="3600" dirty="0" smtClean="0"/>
              <a:t> </a:t>
            </a:r>
            <a:r>
              <a:rPr lang="en-US" sz="3600" dirty="0" err="1" smtClean="0"/>
              <a:t>Halaman</a:t>
            </a:r>
            <a:r>
              <a:rPr lang="en-US" sz="3600" dirty="0"/>
              <a:t> </a:t>
            </a:r>
            <a:r>
              <a:rPr lang="en-US" sz="3600" dirty="0" smtClean="0"/>
              <a:t>Web</a:t>
            </a:r>
            <a:endParaRPr lang="id-ID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328"/>
          <a:stretch/>
        </p:blipFill>
        <p:spPr>
          <a:xfrm>
            <a:off x="1676400" y="990600"/>
            <a:ext cx="54864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4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87462"/>
            <a:ext cx="7886700" cy="4351338"/>
          </a:xfrm>
        </p:spPr>
        <p:txBody>
          <a:bodyPr/>
          <a:lstStyle/>
          <a:p>
            <a:r>
              <a:rPr lang="id-ID" dirty="0" smtClean="0"/>
              <a:t>Untuk membuat </a:t>
            </a:r>
            <a:r>
              <a:rPr lang="id-ID" dirty="0" smtClean="0">
                <a:solidFill>
                  <a:srgbClr val="C00000"/>
                </a:solidFill>
              </a:rPr>
              <a:t>tabel</a:t>
            </a:r>
            <a:r>
              <a:rPr lang="id-ID" dirty="0" smtClean="0"/>
              <a:t> pada halaman web, elemen HTML yang digunakan adalah </a:t>
            </a:r>
            <a:r>
              <a:rPr lang="id-ID" dirty="0" smtClean="0">
                <a:solidFill>
                  <a:srgbClr val="002060"/>
                </a:solidFill>
              </a:rPr>
              <a:t>&lt;table&gt;...&lt;/table&gt;</a:t>
            </a:r>
          </a:p>
          <a:p>
            <a:r>
              <a:rPr lang="id-ID" dirty="0" smtClean="0">
                <a:solidFill>
                  <a:srgbClr val="C00000"/>
                </a:solidFill>
              </a:rPr>
              <a:t>Tabel</a:t>
            </a:r>
            <a:r>
              <a:rPr lang="id-ID" dirty="0" smtClean="0"/>
              <a:t> pada halaman web ditulis </a:t>
            </a:r>
            <a:r>
              <a:rPr lang="id-ID" dirty="0" smtClean="0">
                <a:solidFill>
                  <a:srgbClr val="C00000"/>
                </a:solidFill>
              </a:rPr>
              <a:t>baris demi baris</a:t>
            </a:r>
            <a:r>
              <a:rPr lang="id-ID" dirty="0" smtClean="0"/>
              <a:t>. Elemen baris pada HTML ditulis dengan </a:t>
            </a:r>
            <a:r>
              <a:rPr lang="id-ID" dirty="0" smtClean="0">
                <a:solidFill>
                  <a:srgbClr val="002060"/>
                </a:solidFill>
              </a:rPr>
              <a:t>&lt;tr&gt;...&lt;/tr&gt; </a:t>
            </a:r>
            <a:r>
              <a:rPr lang="id-ID" dirty="0" smtClean="0"/>
              <a:t>yang merupakan kepanjangan dari </a:t>
            </a:r>
            <a:r>
              <a:rPr lang="id-ID" i="1" dirty="0" smtClean="0">
                <a:solidFill>
                  <a:srgbClr val="002060"/>
                </a:solidFill>
              </a:rPr>
              <a:t>table rows</a:t>
            </a:r>
          </a:p>
          <a:p>
            <a:r>
              <a:rPr lang="id-ID" dirty="0" smtClean="0"/>
              <a:t>Setiap </a:t>
            </a:r>
            <a:r>
              <a:rPr lang="id-ID" i="1" dirty="0" smtClean="0">
                <a:solidFill>
                  <a:srgbClr val="C00000"/>
                </a:solidFill>
              </a:rPr>
              <a:t>cell</a:t>
            </a:r>
            <a:r>
              <a:rPr lang="id-ID" i="1" dirty="0" smtClean="0"/>
              <a:t> </a:t>
            </a:r>
            <a:r>
              <a:rPr lang="id-ID" dirty="0" smtClean="0"/>
              <a:t>pada element baris ditulis dengan elemen </a:t>
            </a:r>
            <a:r>
              <a:rPr lang="id-ID" dirty="0" smtClean="0">
                <a:solidFill>
                  <a:srgbClr val="002060"/>
                </a:solidFill>
              </a:rPr>
              <a:t>&lt;td&gt;...&lt;/td&gt; </a:t>
            </a:r>
            <a:r>
              <a:rPr lang="id-ID" dirty="0" smtClean="0"/>
              <a:t>yang merupakan kepanjangan dari </a:t>
            </a:r>
            <a:r>
              <a:rPr lang="id-ID" i="1" dirty="0" smtClean="0">
                <a:solidFill>
                  <a:srgbClr val="002060"/>
                </a:solidFill>
              </a:rPr>
              <a:t>table data</a:t>
            </a:r>
            <a:r>
              <a:rPr lang="id-ID" dirty="0" smtClean="0"/>
              <a:t>.</a:t>
            </a:r>
            <a:endParaRPr lang="id-ID" i="1" dirty="0"/>
          </a:p>
        </p:txBody>
      </p:sp>
    </p:spTree>
    <p:extLst>
      <p:ext uri="{BB962C8B-B14F-4D97-AF65-F5344CB8AC3E}">
        <p14:creationId xmlns:p14="http://schemas.microsoft.com/office/powerpoint/2010/main" val="292633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3200" dirty="0" smtClean="0"/>
              <a:t>Contoh Pembuatan Tabel pada Halaman Web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00070"/>
            <a:ext cx="6248400" cy="51483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&lt;div&gt;Contoh Pembuatan Tabel&lt;/div&gt;</a:t>
            </a:r>
          </a:p>
          <a:p>
            <a:pPr marL="0" indent="0"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&lt;table border="1"&gt;</a:t>
            </a:r>
          </a:p>
          <a:p>
            <a:pPr marL="0" indent="0"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&lt;tr&gt;</a:t>
            </a:r>
          </a:p>
          <a:p>
            <a:pPr marL="0" indent="0"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&lt;td&gt;Baris 1, Kolom 1&lt;/td&gt;</a:t>
            </a:r>
          </a:p>
          <a:p>
            <a:pPr marL="0" indent="0"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&lt;td&gt;Baris 1, Kolom 2&lt;/td&gt;</a:t>
            </a:r>
          </a:p>
          <a:p>
            <a:pPr marL="0" indent="0"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&lt;td&gt;Baris 1, Kolom 3&lt;/td&gt;</a:t>
            </a:r>
          </a:p>
          <a:p>
            <a:pPr marL="0" indent="0"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&lt;/tr&gt;</a:t>
            </a:r>
          </a:p>
          <a:p>
            <a:pPr marL="0" indent="0"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&lt;tr&gt;</a:t>
            </a:r>
          </a:p>
          <a:p>
            <a:pPr marL="0" indent="0"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&lt;td&gt;Baris 2, Kolom 1&lt;/td&gt;</a:t>
            </a:r>
          </a:p>
          <a:p>
            <a:pPr marL="0" indent="0"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&lt;td&gt;Baris 2, Kolom 2&lt;/td&gt;</a:t>
            </a:r>
          </a:p>
          <a:p>
            <a:pPr marL="0" indent="0"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&lt;td&gt;Baris 2, Kolom 3&lt;/td&gt;</a:t>
            </a:r>
          </a:p>
          <a:p>
            <a:pPr marL="0" indent="0"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&lt;/tr&gt;</a:t>
            </a:r>
          </a:p>
          <a:p>
            <a:pPr marL="0" indent="0"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413272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3200" dirty="0" smtClean="0"/>
              <a:t>Contoh Pembuatan Tabel pada Halaman Web</a:t>
            </a:r>
            <a:endParaRPr lang="id-ID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0181"/>
          <a:stretch/>
        </p:blipFill>
        <p:spPr>
          <a:xfrm>
            <a:off x="1135207" y="1447800"/>
            <a:ext cx="687358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teligent System Research New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teligent System Research New" id="{79A36297-95C1-4590-99CE-2014C0F8B6F8}" vid="{8354F885-03DE-487F-AA50-08DF567091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ISResearch-New</Template>
  <TotalTime>2878</TotalTime>
  <Words>482</Words>
  <Application>Microsoft Office PowerPoint</Application>
  <PresentationFormat>On-screen Show (4:3)</PresentationFormat>
  <Paragraphs>92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Intteligent System Research New</vt:lpstr>
      <vt:lpstr>Pemrograman Web 3. Tabel dan Link Navigasi</vt:lpstr>
      <vt:lpstr>Joko Suntoro</vt:lpstr>
      <vt:lpstr>Textbooks</vt:lpstr>
      <vt:lpstr>Pengenalan Tabel</vt:lpstr>
      <vt:lpstr>Kegunaan Tabel pada Halaman Web</vt:lpstr>
      <vt:lpstr>Komponen Tabel pada Halaman Web</vt:lpstr>
      <vt:lpstr>Elemen Dasar Tabel</vt:lpstr>
      <vt:lpstr>Contoh Pembuatan Tabel pada Halaman Web</vt:lpstr>
      <vt:lpstr>Contoh Pembuatan Tabel pada Halaman Web</vt:lpstr>
      <vt:lpstr>Grouping Sections of a Table</vt:lpstr>
      <vt:lpstr>Spanning Kolom </vt:lpstr>
      <vt:lpstr>Spanning Kolom</vt:lpstr>
      <vt:lpstr>Spanning Baris</vt:lpstr>
      <vt:lpstr>Spanning Baris</vt:lpstr>
      <vt:lpstr>Tabel Bersarang (Nested Table)</vt:lpstr>
      <vt:lpstr>Links and Navigation</vt:lpstr>
      <vt:lpstr>Dasar-Dasar Link (Internal Link)</vt:lpstr>
      <vt:lpstr>Dasar-Dasar Link (Eksternal Link)</vt:lpstr>
      <vt:lpstr>Linking to Email Address</vt:lpstr>
      <vt:lpstr>Sample Links and Navigations</vt:lpstr>
      <vt:lpstr>Sample Links and Navigations</vt:lpstr>
      <vt:lpstr>Referensi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Data Mining</dc:title>
  <dc:subject>Pengantar Data Mining</dc:subject>
  <dc:creator>Joko Suntoro</dc:creator>
  <cp:keywords>data; data mining</cp:keywords>
  <cp:lastModifiedBy>Joko Suntoro</cp:lastModifiedBy>
  <cp:revision>242</cp:revision>
  <dcterms:created xsi:type="dcterms:W3CDTF">2015-09-13T05:01:52Z</dcterms:created>
  <dcterms:modified xsi:type="dcterms:W3CDTF">2017-08-02T13:03:53Z</dcterms:modified>
</cp:coreProperties>
</file>