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1"/>
  </p:notesMasterIdLst>
  <p:sldIdLst>
    <p:sldId id="256" r:id="rId2"/>
    <p:sldId id="269" r:id="rId3"/>
    <p:sldId id="285" r:id="rId4"/>
    <p:sldId id="286" r:id="rId5"/>
    <p:sldId id="288" r:id="rId6"/>
    <p:sldId id="289" r:id="rId7"/>
    <p:sldId id="290" r:id="rId8"/>
    <p:sldId id="291" r:id="rId9"/>
    <p:sldId id="295" r:id="rId10"/>
    <p:sldId id="292" r:id="rId11"/>
    <p:sldId id="293" r:id="rId12"/>
    <p:sldId id="294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Ducket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Frain</a:t>
            </a:r>
            <a:r>
              <a:rPr lang="en-US" baseline="0" dirty="0" smtClean="0"/>
              <a:t>, Hogan, </a:t>
            </a:r>
            <a:r>
              <a:rPr lang="en-US" baseline="0" dirty="0" err="1" smtClean="0"/>
              <a:t>Shenoy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pPr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4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4975"/>
            <a:ext cx="7772400" cy="1774825"/>
          </a:xfrm>
        </p:spPr>
        <p:txBody>
          <a:bodyPr>
            <a:normAutofit/>
          </a:bodyPr>
          <a:lstStyle/>
          <a:p>
            <a:r>
              <a:rPr lang="en-US" sz="5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</a:t>
            </a:r>
            <a:r>
              <a:rPr lang="en-US" sz="5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</a:t>
            </a: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>4. </a:t>
            </a:r>
            <a:r>
              <a:rPr lang="en-US" sz="5200" dirty="0" err="1" smtClean="0"/>
              <a:t>Penanganan</a:t>
            </a:r>
            <a:r>
              <a:rPr lang="en-US" sz="5200" dirty="0" smtClean="0"/>
              <a:t> Form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2766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0822-4236-9670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085-641-970-170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1. Form Input PHP (Text </a:t>
            </a:r>
            <a:r>
              <a:rPr lang="en-US" sz="3400" dirty="0" err="1" smtClean="0"/>
              <a:t>dan</a:t>
            </a:r>
            <a:r>
              <a:rPr lang="en-US" sz="3400" dirty="0" smtClean="0"/>
              <a:t> Password)</a:t>
            </a:r>
            <a:endParaRPr lang="en-US" sz="3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608" y="1785926"/>
            <a:ext cx="903339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142984"/>
            <a:ext cx="3302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Source code: inputText.php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2. </a:t>
            </a:r>
            <a:r>
              <a:rPr lang="en-US" sz="3800" dirty="0" err="1" smtClean="0"/>
              <a:t>Proses</a:t>
            </a:r>
            <a:r>
              <a:rPr lang="en-US" sz="3800" dirty="0" smtClean="0"/>
              <a:t> PHP (Text </a:t>
            </a:r>
            <a:r>
              <a:rPr lang="en-US" sz="3800" dirty="0" err="1" smtClean="0"/>
              <a:t>dan</a:t>
            </a:r>
            <a:r>
              <a:rPr lang="en-US" sz="3800" dirty="0" smtClean="0"/>
              <a:t> Password)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345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Source code: prosesText.php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700328"/>
            <a:ext cx="8929750" cy="19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Output (Text </a:t>
            </a:r>
            <a:r>
              <a:rPr lang="en-US" dirty="0" err="1" smtClean="0"/>
              <a:t>dan</a:t>
            </a:r>
            <a:r>
              <a:rPr lang="en-US" dirty="0" smtClean="0"/>
              <a:t> Password)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17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Hasil</a:t>
            </a:r>
            <a:r>
              <a:rPr lang="en-US" sz="2200" dirty="0" smtClean="0">
                <a:solidFill>
                  <a:srgbClr val="C00000"/>
                </a:solidFill>
              </a:rPr>
              <a:t> Browser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48101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357562"/>
            <a:ext cx="49244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4.2.2 Form Input </a:t>
            </a:r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Form Input PHP (</a:t>
            </a:r>
            <a:r>
              <a:rPr lang="en-US" dirty="0" err="1" smtClean="0"/>
              <a:t>Combobox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1932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Combobox.php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7" y="1285860"/>
            <a:ext cx="8085435" cy="513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Proses</a:t>
            </a:r>
            <a:r>
              <a:rPr lang="en-US" dirty="0" smtClean="0"/>
              <a:t> PHP (</a:t>
            </a:r>
            <a:r>
              <a:rPr lang="en-US" dirty="0" err="1" smtClean="0"/>
              <a:t>Combobox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26846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prosesCombobox.php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60582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Output (</a:t>
            </a:r>
            <a:r>
              <a:rPr lang="en-US" dirty="0" err="1" smtClean="0"/>
              <a:t>Combobox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976315"/>
            <a:ext cx="5868698" cy="338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9327" y="4214818"/>
            <a:ext cx="567039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4.2.3 Form Input Checkbox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Form Input PHP (Checkbox)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2785"/>
            <a:ext cx="8715436" cy="407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400" y="1069287"/>
            <a:ext cx="176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checkbox.php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Proses</a:t>
            </a:r>
            <a:r>
              <a:rPr lang="en-US" dirty="0" smtClean="0"/>
              <a:t> PHP (Checkbox)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0" y="1069287"/>
            <a:ext cx="2548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prosesCheckbox.php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90923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867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SDN Pandean </a:t>
            </a:r>
            <a:r>
              <a:rPr lang="en-US" sz="2400" dirty="0" err="1" smtClean="0">
                <a:solidFill>
                  <a:srgbClr val="C00000"/>
                </a:solidFill>
              </a:rPr>
              <a:t>Lamper</a:t>
            </a:r>
            <a:r>
              <a:rPr lang="en-US" sz="2400" dirty="0" smtClean="0">
                <a:solidFill>
                  <a:srgbClr val="C00000"/>
                </a:solidFill>
              </a:rPr>
              <a:t> 03</a:t>
            </a:r>
            <a:r>
              <a:rPr lang="en-US" sz="2400" dirty="0" smtClean="0"/>
              <a:t> Semarang (1995-2001)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SMPN 32 </a:t>
            </a:r>
            <a:r>
              <a:rPr lang="en-US" sz="2400" dirty="0" smtClean="0"/>
              <a:t>Semarang (2001-2004)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SMA </a:t>
            </a:r>
            <a:r>
              <a:rPr lang="en-US" sz="2400" dirty="0" err="1" smtClean="0">
                <a:solidFill>
                  <a:srgbClr val="C00000"/>
                </a:solidFill>
              </a:rPr>
              <a:t>Institut</a:t>
            </a:r>
            <a:r>
              <a:rPr lang="en-US" sz="2400" dirty="0" smtClean="0">
                <a:solidFill>
                  <a:srgbClr val="C00000"/>
                </a:solidFill>
              </a:rPr>
              <a:t> Indonesia </a:t>
            </a:r>
            <a:r>
              <a:rPr lang="en-US" sz="2400" dirty="0" smtClean="0"/>
              <a:t>Semarang (2004-2007)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S1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Semarang </a:t>
            </a:r>
            <a:r>
              <a:rPr lang="en-US" sz="2400" dirty="0" smtClean="0"/>
              <a:t>(2010-2015)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S2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Dian </a:t>
            </a:r>
            <a:r>
              <a:rPr lang="en-US" sz="2400" dirty="0" err="1" smtClean="0">
                <a:solidFill>
                  <a:srgbClr val="C00000"/>
                </a:solidFill>
              </a:rPr>
              <a:t>Nuswantoro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Tim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Domestic Gas PT </a:t>
            </a:r>
            <a:r>
              <a:rPr lang="en-US" sz="2400" dirty="0" err="1" smtClean="0">
                <a:solidFill>
                  <a:srgbClr val="C00000"/>
                </a:solidFill>
              </a:rPr>
              <a:t>Pertamina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</a:rPr>
              <a:t>Persero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Reviewer</a:t>
            </a:r>
            <a:r>
              <a:rPr lang="en-US" sz="2400" dirty="0" smtClean="0"/>
              <a:t> di </a:t>
            </a:r>
            <a:r>
              <a:rPr lang="en-US" sz="2400" dirty="0" err="1" smtClean="0">
                <a:solidFill>
                  <a:srgbClr val="C00000"/>
                </a:solidFill>
              </a:rPr>
              <a:t>Romi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Satria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Wahono</a:t>
            </a:r>
            <a:r>
              <a:rPr lang="en-US" sz="2400" dirty="0" smtClean="0">
                <a:solidFill>
                  <a:srgbClr val="C00000"/>
                </a:solidFill>
              </a:rPr>
              <a:t> (RSW) Intelligent System Research Group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Data Mining</a:t>
            </a:r>
            <a:r>
              <a:rPr lang="en-US" sz="2400" dirty="0"/>
              <a:t>, Intelligent System </a:t>
            </a:r>
            <a:r>
              <a:rPr lang="en-US" sz="2400" dirty="0" err="1"/>
              <a:t>dan</a:t>
            </a:r>
            <a:r>
              <a:rPr lang="en-US" sz="2400" dirty="0"/>
              <a:t> Machine </a:t>
            </a:r>
            <a:r>
              <a:rPr lang="en-US" sz="2400" dirty="0" smtClean="0"/>
              <a:t>Learning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43" y="31932"/>
            <a:ext cx="2318451" cy="2682688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Output (Checkbox)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626665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5" y="3500438"/>
            <a:ext cx="612308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4.2.4 Form Input Radio Button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Form Input PHP (</a:t>
            </a:r>
            <a:r>
              <a:rPr lang="en-US" dirty="0" err="1" smtClean="0"/>
              <a:t>Radiobutton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0" y="1069287"/>
            <a:ext cx="20585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radiobutton.php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592" y="1500174"/>
            <a:ext cx="875612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Proses</a:t>
            </a:r>
            <a:r>
              <a:rPr lang="en-US" dirty="0" smtClean="0"/>
              <a:t> PHP (</a:t>
            </a:r>
            <a:r>
              <a:rPr lang="en-US" dirty="0" err="1" smtClean="0"/>
              <a:t>Radiobutton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0" y="1069287"/>
            <a:ext cx="2872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prosesRadiobutton.php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1" y="1571612"/>
            <a:ext cx="818322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Output (</a:t>
            </a:r>
            <a:r>
              <a:rPr lang="en-US" dirty="0" err="1" smtClean="0"/>
              <a:t>Radiobutton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658367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7159" y="3786190"/>
            <a:ext cx="645399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4.2.5 Form Input Text Area</a:t>
            </a:r>
            <a:endParaRPr lang="en-US" sz="5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Form Input PHP (Text Area)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0" y="1069287"/>
            <a:ext cx="1643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textarea.php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571611"/>
            <a:ext cx="9072594" cy="293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Proses</a:t>
            </a:r>
            <a:r>
              <a:rPr lang="en-US" dirty="0" smtClean="0"/>
              <a:t> PHP (Text Area)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0" y="1069287"/>
            <a:ext cx="2416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prosesTextarea.php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24501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Output (Text Area)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5357850" cy="382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4572008"/>
            <a:ext cx="48196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72542" cy="5357850"/>
          </a:xfrm>
        </p:spPr>
        <p:txBody>
          <a:bodyPr>
            <a:normAutofit/>
          </a:bodyPr>
          <a:lstStyle/>
          <a:p>
            <a:r>
              <a:rPr lang="id-ID" sz="2000" dirty="0"/>
              <a:t>Duckett, J. (2010). </a:t>
            </a:r>
            <a:r>
              <a:rPr lang="id-ID" sz="2000" i="1" dirty="0"/>
              <a:t>Begining HTML, XHTML, CSS and JavaScript</a:t>
            </a:r>
            <a:r>
              <a:rPr lang="id-ID" sz="2000" dirty="0"/>
              <a:t>. (C. Ullman, Ed.). Canada: Willey Publishing, Inc.</a:t>
            </a:r>
          </a:p>
          <a:p>
            <a:r>
              <a:rPr lang="id-ID" sz="2000" dirty="0"/>
              <a:t>Frain, B. (2013). </a:t>
            </a:r>
            <a:r>
              <a:rPr lang="id-ID" sz="2000" i="1" dirty="0"/>
              <a:t>Responsive Web Design with HTML5 and CSS3</a:t>
            </a:r>
            <a:r>
              <a:rPr lang="id-ID" sz="2000" dirty="0"/>
              <a:t>. (R. de Jongh, Ed.). Birmingham: Packt Publishing Ltd.</a:t>
            </a:r>
          </a:p>
          <a:p>
            <a:r>
              <a:rPr lang="id-ID" sz="2000" dirty="0"/>
              <a:t>Hogan, B. P. (2010). </a:t>
            </a:r>
            <a:r>
              <a:rPr lang="id-ID" sz="2000" i="1" dirty="0"/>
              <a:t>HTML5 and CSS3 Develop with Tomorrow’s Standards Today</a:t>
            </a:r>
            <a:r>
              <a:rPr lang="id-ID" sz="2000" dirty="0"/>
              <a:t>. United States of America: Pragmatic Programmer, LLC.</a:t>
            </a:r>
          </a:p>
          <a:p>
            <a:r>
              <a:rPr lang="id-ID" sz="2000" dirty="0"/>
              <a:t>Shenoy, A. (2014a). </a:t>
            </a:r>
            <a:r>
              <a:rPr lang="id-ID" sz="2000" i="1" dirty="0"/>
              <a:t>Thinking in CSS</a:t>
            </a:r>
            <a:r>
              <a:rPr lang="id-ID" sz="2000" dirty="0"/>
              <a:t>. (S. Sukumaran, Ed.). Birmingham: Packt Publishing Ltd.</a:t>
            </a:r>
          </a:p>
          <a:p>
            <a:r>
              <a:rPr lang="id-ID" sz="2000" dirty="0"/>
              <a:t>Shenoy, A. (2014b). </a:t>
            </a:r>
            <a:r>
              <a:rPr lang="id-ID" sz="2000" i="1" dirty="0"/>
              <a:t>Thinking in HTML</a:t>
            </a:r>
            <a:r>
              <a:rPr lang="id-ID" sz="2000" dirty="0"/>
              <a:t>. (K. Narayanan, Ed.). Brimingham: Packt Publishing Ltd.</a:t>
            </a:r>
          </a:p>
          <a:p>
            <a:r>
              <a:rPr lang="id-ID" sz="2000" dirty="0"/>
              <a:t>Wang, P., &amp; Katila, S. (2003). </a:t>
            </a:r>
            <a:r>
              <a:rPr lang="id-ID" sz="2000" i="1" dirty="0"/>
              <a:t>An introduction to Web design and programming</a:t>
            </a:r>
            <a:r>
              <a:rPr lang="id-ID" sz="2000" dirty="0"/>
              <a:t>. Brooks-Cole.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1" y="1143001"/>
            <a:ext cx="262128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37" y="3188135"/>
            <a:ext cx="2452688" cy="3158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1143001"/>
            <a:ext cx="2695353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351195"/>
            <a:ext cx="2335072" cy="2995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1143001"/>
            <a:ext cx="2343452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Pengenalan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511025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form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&lt;form&gt;…&lt;/form&gt;</a:t>
            </a:r>
          </a:p>
          <a:p>
            <a:r>
              <a:rPr lang="en-US" dirty="0" smtClean="0"/>
              <a:t>Every &lt;form&gt; element should carry at least two attributes: </a:t>
            </a:r>
            <a:r>
              <a:rPr lang="en-US" dirty="0" smtClean="0">
                <a:solidFill>
                  <a:srgbClr val="C00000"/>
                </a:solidFill>
              </a:rPr>
              <a:t>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method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action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attribute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indicates what happens to the data when the form is submitted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method attribute </a:t>
            </a:r>
            <a:r>
              <a:rPr lang="en-US" dirty="0" smtClean="0"/>
              <a:t>can be sent to the server in two ways:</a:t>
            </a:r>
          </a:p>
          <a:p>
            <a:pPr marL="722313" indent="-457200">
              <a:buFont typeface="+mj-lt"/>
              <a:buAutoNum type="arabicPeriod"/>
            </a:pPr>
            <a:r>
              <a:rPr lang="en-US" dirty="0" smtClean="0"/>
              <a:t>The get method, which sends data as part of the URL</a:t>
            </a:r>
          </a:p>
          <a:p>
            <a:pPr marL="722313" indent="-457200">
              <a:buFont typeface="+mj-lt"/>
              <a:buAutoNum type="arabicPeriod"/>
            </a:pPr>
            <a:r>
              <a:rPr lang="en-US" dirty="0" smtClean="0"/>
              <a:t>The post method, which hide data in something known as the HTTP headers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Script Form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508" t="8008" r="30783" b="30468"/>
          <a:stretch>
            <a:fillRect/>
          </a:stretch>
        </p:blipFill>
        <p:spPr bwMode="auto">
          <a:xfrm>
            <a:off x="258526" y="928670"/>
            <a:ext cx="859975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Browser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615" t="3283" r="64002" b="60598"/>
          <a:stretch>
            <a:fillRect/>
          </a:stretch>
        </p:blipFill>
        <p:spPr bwMode="auto">
          <a:xfrm>
            <a:off x="285720" y="1000108"/>
            <a:ext cx="540980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429" r="50000" b="63672"/>
          <a:stretch>
            <a:fillRect/>
          </a:stretch>
        </p:blipFill>
        <p:spPr bwMode="auto">
          <a:xfrm>
            <a:off x="2357422" y="3271862"/>
            <a:ext cx="6726318" cy="301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4.2 </a:t>
            </a:r>
            <a:r>
              <a:rPr lang="en-US" sz="5000" dirty="0" err="1" smtClean="0"/>
              <a:t>Bekerja</a:t>
            </a:r>
            <a:r>
              <a:rPr lang="en-US" sz="5000" dirty="0" smtClean="0"/>
              <a:t> </a:t>
            </a:r>
            <a:r>
              <a:rPr lang="en-US" sz="5000" dirty="0" err="1" smtClean="0"/>
              <a:t>dengan</a:t>
            </a:r>
            <a:r>
              <a:rPr lang="en-US" sz="5000" dirty="0" smtClean="0"/>
              <a:t> Form</a:t>
            </a:r>
            <a:endParaRPr lang="en-US" sz="5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4.2.1 Form Input </a:t>
            </a:r>
            <a:r>
              <a:rPr lang="en-US" sz="5000" dirty="0" err="1" smtClean="0"/>
              <a:t>dan</a:t>
            </a:r>
            <a:r>
              <a:rPr lang="en-US" sz="5000" dirty="0" smtClean="0"/>
              <a:t> Password</a:t>
            </a:r>
            <a:endParaRPr lang="en-US" sz="5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teligent System Research New" id="{79A36297-95C1-4590-99CE-2014C0F8B6F8}" vid="{8354F885-03DE-487F-AA50-08DF56709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ISResearch-New</Template>
  <TotalTime>3107</TotalTime>
  <Words>513</Words>
  <Application>Microsoft Office PowerPoint</Application>
  <PresentationFormat>On-screen Show (4:3)</PresentationFormat>
  <Paragraphs>68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Intteligent System Research New</vt:lpstr>
      <vt:lpstr>Pemrograman Web 4. Penanganan Form</vt:lpstr>
      <vt:lpstr>Joko Suntoro</vt:lpstr>
      <vt:lpstr>Textbooks</vt:lpstr>
      <vt:lpstr>4.1 Pengenalan Form</vt:lpstr>
      <vt:lpstr>Element Form</vt:lpstr>
      <vt:lpstr>Contoh Script Form</vt:lpstr>
      <vt:lpstr>Hasil di Browser</vt:lpstr>
      <vt:lpstr>4.2 Bekerja dengan Form</vt:lpstr>
      <vt:lpstr>4.2.1 Form Input dan Password</vt:lpstr>
      <vt:lpstr>1. Form Input PHP (Text dan Password)</vt:lpstr>
      <vt:lpstr>2. Proses PHP (Text dan Password)</vt:lpstr>
      <vt:lpstr>3. Output (Text dan Password)</vt:lpstr>
      <vt:lpstr>4.2.2 Form Input Combobox</vt:lpstr>
      <vt:lpstr>1. Form Input PHP (Combobox)</vt:lpstr>
      <vt:lpstr>2. Proses PHP (Combobox)</vt:lpstr>
      <vt:lpstr>3. Output (Combobox)</vt:lpstr>
      <vt:lpstr>4.2.3 Form Input Checkbox</vt:lpstr>
      <vt:lpstr>1. Form Input PHP (Checkbox)</vt:lpstr>
      <vt:lpstr>2. Proses PHP (Checkbox)</vt:lpstr>
      <vt:lpstr>3. Output (Checkbox)</vt:lpstr>
      <vt:lpstr>4.2.4 Form Input Radio Button</vt:lpstr>
      <vt:lpstr>1. Form Input PHP (Radiobutton)</vt:lpstr>
      <vt:lpstr>2. Proses PHP (Radiobutton)</vt:lpstr>
      <vt:lpstr>3. Output (Radiobutton)</vt:lpstr>
      <vt:lpstr>4.2.5 Form Input Text Area</vt:lpstr>
      <vt:lpstr>1. Form Input PHP (Text Area)</vt:lpstr>
      <vt:lpstr>2. Proses PHP (Text Area)</vt:lpstr>
      <vt:lpstr>3. Output (Text Area)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303</cp:revision>
  <dcterms:created xsi:type="dcterms:W3CDTF">2015-09-13T05:01:52Z</dcterms:created>
  <dcterms:modified xsi:type="dcterms:W3CDTF">2017-08-02T13:04:08Z</dcterms:modified>
</cp:coreProperties>
</file>