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9"/>
  </p:notesMasterIdLst>
  <p:sldIdLst>
    <p:sldId id="398" r:id="rId2"/>
    <p:sldId id="272" r:id="rId3"/>
    <p:sldId id="273" r:id="rId4"/>
    <p:sldId id="428" r:id="rId5"/>
    <p:sldId id="444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453" r:id="rId15"/>
    <p:sldId id="455" r:id="rId16"/>
    <p:sldId id="456" r:id="rId17"/>
    <p:sldId id="457" r:id="rId18"/>
    <p:sldId id="458" r:id="rId19"/>
    <p:sldId id="459" r:id="rId20"/>
    <p:sldId id="460" r:id="rId21"/>
    <p:sldId id="461" r:id="rId22"/>
    <p:sldId id="462" r:id="rId23"/>
    <p:sldId id="463" r:id="rId24"/>
    <p:sldId id="464" r:id="rId25"/>
    <p:sldId id="425" r:id="rId26"/>
    <p:sldId id="426" r:id="rId27"/>
    <p:sldId id="258" r:id="rId2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/5Q8ugbOsYmVHPwIJp1i+g==" hashData="i6qIkmIvNDeTg0LGkQUhAtCRMolwRlOTyfVAZEvD2jdQyPrAhhxFxf9NLsU5X3p9jvcOuj+dc+Gxb1aimPwnzg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37" autoAdjust="0"/>
  </p:normalViewPr>
  <p:slideViewPr>
    <p:cSldViewPr>
      <p:cViewPr>
        <p:scale>
          <a:sx n="66" d="100"/>
          <a:sy n="66" d="100"/>
        </p:scale>
        <p:origin x="1422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04648-B636-46E1-BCD9-2ACBF26C528C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17A1-653C-4548-8301-6479C2E4AF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9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356350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5A83831D-0E2B-4C9F-AA13-9D12376D83B2}" type="slidenum">
              <a:rPr lang="id-ID" smtClean="0"/>
              <a:t>‹#›</a:t>
            </a:fld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4" b="18261"/>
          <a:stretch/>
        </p:blipFill>
        <p:spPr>
          <a:xfrm>
            <a:off x="0" y="6470650"/>
            <a:ext cx="2092809" cy="364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" t="-1" r="7766" b="46780"/>
          <a:stretch/>
        </p:blipFill>
        <p:spPr>
          <a:xfrm>
            <a:off x="8153400" y="6576562"/>
            <a:ext cx="935935" cy="20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3618"/>
            <a:ext cx="7886700" cy="710787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1690"/>
            <a:ext cx="78867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35433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50D0DF-8C8D-4E93-8F87-AE9B69A7C297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4" b="18261"/>
          <a:stretch/>
        </p:blipFill>
        <p:spPr>
          <a:xfrm>
            <a:off x="0" y="6485868"/>
            <a:ext cx="2092809" cy="3642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" r="7766" b="46968"/>
          <a:stretch/>
        </p:blipFill>
        <p:spPr>
          <a:xfrm>
            <a:off x="8135592" y="6577287"/>
            <a:ext cx="935935" cy="20451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28650" y="999339"/>
            <a:ext cx="78867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19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6" presetClass="emph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2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3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4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5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48719" y="1748815"/>
            <a:ext cx="7051826" cy="4200467"/>
          </a:xfrm>
        </p:spPr>
        <p:txBody>
          <a:bodyPr anchor="t">
            <a:noAutofit/>
          </a:bodyPr>
          <a:lstStyle>
            <a:lvl1pPr marL="216000" indent="-216000" algn="l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u"/>
              <a:defRPr sz="1200">
                <a:solidFill>
                  <a:schemeClr val="tx1"/>
                </a:solidFill>
                <a:latin typeface="+mn-lt"/>
              </a:defRPr>
            </a:lvl1pPr>
            <a:lvl2pPr marL="450000" indent="-216000">
              <a:buFont typeface="Wingdings" panose="05000000000000000000" pitchFamily="2" charset="2"/>
              <a:buChar char="l"/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</a:lstStyle>
          <a:p>
            <a:pPr lvl="0"/>
            <a:r>
              <a:rPr lang="en-US" altLang="ja-JP" dirty="0"/>
              <a:t>Text Here</a:t>
            </a:r>
          </a:p>
          <a:p>
            <a:pPr lvl="1"/>
            <a:r>
              <a:rPr lang="en-US" dirty="0"/>
              <a:t>ssss</a:t>
            </a:r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4179012" y="668693"/>
            <a:ext cx="775564" cy="103399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533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7D35F-BE14-4736-BC14-13EA2E43CE81}" type="datetimeFigureOut">
              <a:rPr lang="id-ID" smtClean="0"/>
              <a:t>17/05/2019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3831D-0E2B-4C9F-AA13-9D12376D83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39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US"/>
              <a:t>Intelligent Systems Research Group</a:t>
            </a: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2C094D-E43F-4BE3-8AF5-66CF43C6D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12" y="2412469"/>
            <a:ext cx="2398631" cy="239863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69483B-6308-426C-9B14-D330220A53AC}"/>
              </a:ext>
            </a:extLst>
          </p:cNvPr>
          <p:cNvCxnSpPr>
            <a:cxnSpLocks/>
          </p:cNvCxnSpPr>
          <p:nvPr/>
        </p:nvCxnSpPr>
        <p:spPr>
          <a:xfrm>
            <a:off x="3429000" y="1596876"/>
            <a:ext cx="0" cy="340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7860B3-BA4C-45B2-9D81-4FFE2549A729}"/>
              </a:ext>
            </a:extLst>
          </p:cNvPr>
          <p:cNvSpPr txBox="1"/>
          <p:nvPr/>
        </p:nvSpPr>
        <p:spPr>
          <a:xfrm>
            <a:off x="3733798" y="2297495"/>
            <a:ext cx="5243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INTELLIGENT SYSTEM FOR DATA MINING</a:t>
            </a:r>
          </a:p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Menggunakan PHP OOP + Library jokodm</a:t>
            </a:r>
            <a:endParaRPr lang="id-ID" sz="2000"/>
          </a:p>
        </p:txBody>
      </p:sp>
      <p:sp>
        <p:nvSpPr>
          <p:cNvPr id="15" name="テキスト プレースホルダー 11">
            <a:extLst>
              <a:ext uri="{FF2B5EF4-FFF2-40B4-BE49-F238E27FC236}">
                <a16:creationId xmlns:a16="http://schemas.microsoft.com/office/drawing/2014/main" id="{A5595AE4-FB8E-4AAE-A188-A57EE289008C}"/>
              </a:ext>
            </a:extLst>
          </p:cNvPr>
          <p:cNvSpPr txBox="1">
            <a:spLocks/>
          </p:cNvSpPr>
          <p:nvPr/>
        </p:nvSpPr>
        <p:spPr>
          <a:xfrm>
            <a:off x="536690" y="1927572"/>
            <a:ext cx="2211192" cy="293871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300"/>
              <a:t>Thank you for coming today!</a:t>
            </a:r>
            <a:endParaRPr kumimoji="1" lang="ja-JP" altLang="en-US" sz="1300" dirty="0"/>
          </a:p>
        </p:txBody>
      </p:sp>
      <p:sp>
        <p:nvSpPr>
          <p:cNvPr id="16" name="タイトル 10">
            <a:extLst>
              <a:ext uri="{FF2B5EF4-FFF2-40B4-BE49-F238E27FC236}">
                <a16:creationId xmlns:a16="http://schemas.microsoft.com/office/drawing/2014/main" id="{7D3EBF80-AB93-45D3-86B8-FD979E0468F6}"/>
              </a:ext>
            </a:extLst>
          </p:cNvPr>
          <p:cNvSpPr txBox="1">
            <a:spLocks/>
          </p:cNvSpPr>
          <p:nvPr/>
        </p:nvSpPr>
        <p:spPr>
          <a:xfrm>
            <a:off x="471156" y="1524000"/>
            <a:ext cx="2342260" cy="403573"/>
          </a:xfrm>
          <a:prstGeom prst="rect">
            <a:avLst/>
          </a:prstGeom>
        </p:spPr>
        <p:txBody>
          <a:bodyPr/>
          <a:lstStyle>
            <a:lvl1pPr algn="l" defTabSz="1632753" rtl="0" eaLnBrk="1" latinLnBrk="0" hangingPunct="1">
              <a:spcBef>
                <a:spcPct val="0"/>
              </a:spcBef>
              <a:buNone/>
              <a:defRPr sz="6000" kern="1200" spc="3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ja-JP" sz="3000"/>
              <a:t>WELCOME!</a:t>
            </a:r>
            <a:endParaRPr kumimoji="1" lang="ja-JP" altLang="en-US" sz="3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330D9B-6DB6-4146-8E57-1F990ADF0FFD}"/>
              </a:ext>
            </a:extLst>
          </p:cNvPr>
          <p:cNvSpPr txBox="1"/>
          <p:nvPr/>
        </p:nvSpPr>
        <p:spPr>
          <a:xfrm>
            <a:off x="4657823" y="4191000"/>
            <a:ext cx="421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600" spc="15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Dosen Pengampu: Joko Suntoro, M.Kom.</a:t>
            </a:r>
            <a:endParaRPr kumimoji="1" lang="id-ID" sz="1600" spc="15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0072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C4E1-3B63-45A6-B029-3B1B3362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1.2 Instalasi Composer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D203D-4F03-44AA-B383-75CA8BF76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1690"/>
            <a:ext cx="7886700" cy="5092910"/>
          </a:xfrm>
        </p:spPr>
        <p:txBody>
          <a:bodyPr>
            <a:normAutofit/>
          </a:bodyPr>
          <a:lstStyle/>
          <a:p>
            <a:pPr lvl="0"/>
            <a:r>
              <a:rPr lang="en-US"/>
              <a:t>Tunggu hingga proses instalasi selesai, kemudian klik Finish</a:t>
            </a:r>
          </a:p>
          <a:p>
            <a:pPr marL="0" lvl="0" indent="0">
              <a:buNone/>
            </a:pPr>
            <a:endParaRPr lang="id-ID" sz="2400"/>
          </a:p>
          <a:p>
            <a:endParaRPr lang="id-ID" sz="24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71C3A3-9178-4086-B539-37C0B9815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5E65EE-EAD3-419F-A482-C5FC8AABD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EB62B00-6969-435E-85CC-EF9EF9DED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D1F5DAD-DF80-4C6C-8CC8-AF754D6E6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46C8B81-FE6B-43BD-9D68-D2C0405F2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752599"/>
            <a:ext cx="153725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A7993C3-1F8B-4C60-B5C0-AC8D4930A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246482"/>
            <a:ext cx="176784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2C505AC-B089-42EA-AA2E-7B95CED4AB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92988"/>
              </p:ext>
            </p:extLst>
          </p:nvPr>
        </p:nvGraphicFramePr>
        <p:xfrm>
          <a:off x="990600" y="2246483"/>
          <a:ext cx="4419600" cy="340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Bitmap Image" r:id="rId3" imgW="4704762" imgH="3657143" progId="Paint.Picture">
                  <p:embed/>
                </p:oleObj>
              </mc:Choice>
              <mc:Fallback>
                <p:oleObj name="Bitmap Image" r:id="rId3" imgW="4704762" imgH="3657143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46483"/>
                        <a:ext cx="4419600" cy="3406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532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C4E1-3B63-45A6-B029-3B1B3362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1.2 Instalasi Composer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D203D-4F03-44AA-B383-75CA8BF76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1690"/>
            <a:ext cx="7886700" cy="5092910"/>
          </a:xfrm>
        </p:spPr>
        <p:txBody>
          <a:bodyPr>
            <a:normAutofit/>
          </a:bodyPr>
          <a:lstStyle/>
          <a:p>
            <a:pPr lvl="0"/>
            <a:r>
              <a:rPr lang="en-US"/>
              <a:t>Masuk ke System Properties - Enviorment Variables</a:t>
            </a:r>
          </a:p>
          <a:p>
            <a:pPr marL="0" lvl="0" indent="0">
              <a:buNone/>
            </a:pPr>
            <a:endParaRPr lang="id-ID" sz="2400"/>
          </a:p>
          <a:p>
            <a:endParaRPr lang="id-ID" sz="24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71C3A3-9178-4086-B539-37C0B9815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5E65EE-EAD3-419F-A482-C5FC8AABD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EB62B00-6969-435E-85CC-EF9EF9DED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D1F5DAD-DF80-4C6C-8CC8-AF754D6E6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46C8B81-FE6B-43BD-9D68-D2C0405F2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752599"/>
            <a:ext cx="153725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A7993C3-1F8B-4C60-B5C0-AC8D4930A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246482"/>
            <a:ext cx="176784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265B42B-26CA-4667-84C3-F4306317E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599" y="1779267"/>
            <a:ext cx="1636294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A6A2B31E-C96C-4FA7-8812-02207ED40E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425503"/>
              </p:ext>
            </p:extLst>
          </p:nvPr>
        </p:nvGraphicFramePr>
        <p:xfrm>
          <a:off x="990599" y="1779268"/>
          <a:ext cx="4016805" cy="4545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Bitmap Image" r:id="rId3" imgW="3866667" imgH="4382112" progId="Paint.Picture">
                  <p:embed/>
                </p:oleObj>
              </mc:Choice>
              <mc:Fallback>
                <p:oleObj name="Bitmap Image" r:id="rId3" imgW="3866667" imgH="4382112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599" y="1779268"/>
                        <a:ext cx="4016805" cy="45453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340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09C5-42C3-4B24-B4BA-069D56865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1.2 Instalasi Composer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805AF-700C-434B-87AC-4FBC91970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Pada bagian User Variables, double klik Path</a:t>
            </a:r>
            <a:endParaRPr lang="id-ID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9690D4D-2F67-4915-8E79-050215A88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C761585-67AC-493D-8F0A-F5024F051D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992988"/>
              </p:ext>
            </p:extLst>
          </p:nvPr>
        </p:nvGraphicFramePr>
        <p:xfrm>
          <a:off x="990600" y="1828800"/>
          <a:ext cx="6007652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Bitmap Image" r:id="rId3" imgW="5601482" imgH="2276793" progId="Paint.Picture">
                  <p:embed/>
                </p:oleObj>
              </mc:Choice>
              <mc:Fallback>
                <p:oleObj name="Bitmap Image" r:id="rId3" imgW="5601482" imgH="2276793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828800"/>
                        <a:ext cx="6007652" cy="2438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808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09C5-42C3-4B24-B4BA-069D56865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1.2 Instalasi Composer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805AF-700C-434B-87AC-4FBC91970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Klik New, kemudian ketikan value C:\xampp\php, setelah Itu klik OK</a:t>
            </a:r>
            <a:endParaRPr lang="id-ID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9690D4D-2F67-4915-8E79-050215A88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117B513-8761-422C-9816-1F178D70D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285999"/>
            <a:ext cx="132113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207A42C-2EC0-45A9-9C79-5F273AD9BE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387599"/>
              </p:ext>
            </p:extLst>
          </p:nvPr>
        </p:nvGraphicFramePr>
        <p:xfrm>
          <a:off x="990600" y="2286000"/>
          <a:ext cx="4114800" cy="3908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Bitmap Image" r:id="rId3" imgW="4982270" imgH="4734586" progId="Paint.Picture">
                  <p:embed/>
                </p:oleObj>
              </mc:Choice>
              <mc:Fallback>
                <p:oleObj name="Bitmap Image" r:id="rId3" imgW="4982270" imgH="4734586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86000"/>
                        <a:ext cx="4114800" cy="39083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014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09C5-42C3-4B24-B4BA-069D56865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1.2 Instalasi Composer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805AF-700C-434B-87AC-4FBC91970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Pada System Variables, double klik Path</a:t>
            </a:r>
          </a:p>
          <a:p>
            <a:pPr marL="0" lvl="0" indent="0">
              <a:buNone/>
            </a:pPr>
            <a:endParaRPr lang="id-ID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9690D4D-2F67-4915-8E79-050215A88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117B513-8761-422C-9816-1F178D70D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285999"/>
            <a:ext cx="132113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67ABE31-EF59-4EBA-A8FD-0A68C8580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2FE8EE2-8DE8-458D-AE84-E4559C68AE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263172"/>
              </p:ext>
            </p:extLst>
          </p:nvPr>
        </p:nvGraphicFramePr>
        <p:xfrm>
          <a:off x="963478" y="1905000"/>
          <a:ext cx="4990592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Bitmap Image" r:id="rId3" imgW="5638095" imgH="2752381" progId="Paint.Picture">
                  <p:embed/>
                </p:oleObj>
              </mc:Choice>
              <mc:Fallback>
                <p:oleObj name="Bitmap Image" r:id="rId3" imgW="5638095" imgH="2752381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478" y="1905000"/>
                        <a:ext cx="4990592" cy="2438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704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09C5-42C3-4B24-B4BA-069D56865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1.2 Instalasi Composer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805AF-700C-434B-87AC-4FBC91970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Klik New, kemudian ketikan value C:\xampp\php, setelah Itu klik OK</a:t>
            </a:r>
            <a:endParaRPr lang="id-ID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9690D4D-2F67-4915-8E79-050215A88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117B513-8761-422C-9816-1F178D70D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285999"/>
            <a:ext cx="132113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67ABE31-EF59-4EBA-A8FD-0A68C8580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325951D-2322-4DE0-BC7C-FEA0629ED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AC2B64E-06A8-4050-8866-96E0A36B4C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847618"/>
              </p:ext>
            </p:extLst>
          </p:nvPr>
        </p:nvGraphicFramePr>
        <p:xfrm>
          <a:off x="953146" y="2181622"/>
          <a:ext cx="3963882" cy="3768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Bitmap Image" r:id="rId3" imgW="4952381" imgH="4715533" progId="Paint.Picture">
                  <p:embed/>
                </p:oleObj>
              </mc:Choice>
              <mc:Fallback>
                <p:oleObj name="Bitmap Image" r:id="rId3" imgW="4952381" imgH="4715533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146" y="2181622"/>
                        <a:ext cx="3963882" cy="37686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53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09C5-42C3-4B24-B4BA-069D56865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1.2 Instalasi Composer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805AF-700C-434B-87AC-4FBC91970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Buka command prompt, kemudian ketikan seperti Gambar di bawah Ini</a:t>
            </a:r>
            <a:endParaRPr lang="id-ID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9690D4D-2F67-4915-8E79-050215A88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117B513-8761-422C-9816-1F178D70D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285999"/>
            <a:ext cx="132113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67ABE31-EF59-4EBA-A8FD-0A68C8580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325951D-2322-4DE0-BC7C-FEA0629ED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11F329B-F85C-4318-893E-91BAA1F98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2B501C9-FFFF-4359-B4DB-42F74C23F9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628579"/>
              </p:ext>
            </p:extLst>
          </p:nvPr>
        </p:nvGraphicFramePr>
        <p:xfrm>
          <a:off x="990600" y="2252734"/>
          <a:ext cx="7103123" cy="277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Bitmap Image" r:id="rId3" imgW="4600000" imgH="1800476" progId="Paint.Picture">
                  <p:embed/>
                </p:oleObj>
              </mc:Choice>
              <mc:Fallback>
                <p:oleObj name="Bitmap Image" r:id="rId3" imgW="4600000" imgH="1800476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52734"/>
                        <a:ext cx="7103123" cy="27764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530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A967F5-4461-432B-B497-DC762A9C8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2. Library jokodm</a:t>
            </a:r>
            <a:endParaRPr lang="id-ID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9F142DF-D11B-43E6-9955-4E42EC489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057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1163-DD72-45D5-8CEE-A077B077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Cara Penggunaan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CC2DD-AEB1-4D62-8B5B-A2C2E031B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1690"/>
            <a:ext cx="7886700" cy="50167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/>
              <a:t>Clone/download library PHP untuk data mining melalui link di bawah ini </a:t>
            </a:r>
            <a:r>
              <a:rPr lang="en-US" b="1"/>
              <a:t>https://github.com/jokosuntoro/cart-golf</a:t>
            </a:r>
            <a:endParaRPr lang="id-ID"/>
          </a:p>
          <a:p>
            <a:pPr marL="514350" lvl="0" indent="-514350">
              <a:buFont typeface="+mj-lt"/>
              <a:buAutoNum type="arabicPeriod"/>
            </a:pPr>
            <a:r>
              <a:rPr lang="en-US"/>
              <a:t>Ekstrak folder cart-golf-master.zip.</a:t>
            </a:r>
            <a:endParaRPr lang="id-ID"/>
          </a:p>
          <a:p>
            <a:pPr marL="514350" lvl="0" indent="-514350">
              <a:buFont typeface="+mj-lt"/>
              <a:buAutoNum type="arabicPeriod"/>
            </a:pPr>
            <a:r>
              <a:rPr lang="en-US"/>
              <a:t>Ubah nama folder menjadi </a:t>
            </a:r>
            <a:r>
              <a:rPr lang="en-US" b="1"/>
              <a:t>cart-golf</a:t>
            </a:r>
            <a:r>
              <a:rPr lang="en-US"/>
              <a:t>.</a:t>
            </a:r>
            <a:endParaRPr lang="id-ID"/>
          </a:p>
          <a:p>
            <a:pPr marL="514350" lvl="0" indent="-514350">
              <a:buFont typeface="+mj-lt"/>
              <a:buAutoNum type="arabicPeriod"/>
            </a:pPr>
            <a:r>
              <a:rPr lang="en-US"/>
              <a:t>Simpan ke dalam folder </a:t>
            </a:r>
            <a:r>
              <a:rPr lang="en-US" b="1"/>
              <a:t>htdocs </a:t>
            </a:r>
            <a:r>
              <a:rPr lang="en-US"/>
              <a:t>(...\xampp\htdocs\cart-golf).</a:t>
            </a:r>
            <a:endParaRPr lang="id-ID"/>
          </a:p>
          <a:p>
            <a:pPr marL="514350" indent="-514350">
              <a:buFont typeface="+mj-lt"/>
              <a:buAutoNum type="arabicPeriod"/>
            </a:pPr>
            <a:r>
              <a:rPr lang="en-US"/>
              <a:t>Mapping class pada Composer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061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6E6F-03FE-48DB-B023-24389763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Class</a:t>
            </a:r>
            <a:endParaRPr lang="id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2E1431-CD06-4647-93C6-422217AC6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219200"/>
            <a:ext cx="7892828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4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9813"/>
            <a:ext cx="7886700" cy="710787"/>
          </a:xfrm>
        </p:spPr>
        <p:txBody>
          <a:bodyPr/>
          <a:lstStyle/>
          <a:p>
            <a:r>
              <a:rPr lang="en-US" dirty="0" err="1"/>
              <a:t>Joko</a:t>
            </a:r>
            <a:r>
              <a:rPr lang="en-US" dirty="0"/>
              <a:t> </a:t>
            </a:r>
            <a:r>
              <a:rPr lang="en-US" dirty="0" err="1"/>
              <a:t>Suntoro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148330"/>
          </a:xfrm>
        </p:spPr>
        <p:txBody>
          <a:bodyPr>
            <a:noAutofit/>
          </a:bodyPr>
          <a:lstStyle/>
          <a:p>
            <a:pPr marL="357188" indent="-357188" algn="just"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SDN Pandean </a:t>
            </a:r>
            <a:r>
              <a:rPr lang="en-US" sz="2200" dirty="0" err="1">
                <a:solidFill>
                  <a:srgbClr val="C00000"/>
                </a:solidFill>
              </a:rPr>
              <a:t>Lamper</a:t>
            </a:r>
            <a:r>
              <a:rPr lang="en-US" sz="2200" dirty="0">
                <a:solidFill>
                  <a:srgbClr val="C00000"/>
                </a:solidFill>
              </a:rPr>
              <a:t> 03</a:t>
            </a:r>
            <a:r>
              <a:rPr lang="en-US" sz="2200" dirty="0"/>
              <a:t> </a:t>
            </a:r>
            <a:r>
              <a:rPr lang="en-US" sz="2200"/>
              <a:t>Semarang </a:t>
            </a:r>
            <a:r>
              <a:rPr lang="en-US" sz="1800"/>
              <a:t>(Lulus tahun 2001</a:t>
            </a:r>
            <a:r>
              <a:rPr lang="en-US" sz="1800" dirty="0"/>
              <a:t>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SMPN 32 </a:t>
            </a:r>
            <a:r>
              <a:rPr lang="en-US" sz="2200"/>
              <a:t>Semarang </a:t>
            </a:r>
            <a:r>
              <a:rPr lang="en-US" sz="1800"/>
              <a:t>(Lulus tahun 2004</a:t>
            </a:r>
            <a:r>
              <a:rPr lang="en-US" sz="1800" dirty="0"/>
              <a:t>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SMA </a:t>
            </a:r>
            <a:r>
              <a:rPr lang="en-US" sz="2200" dirty="0" err="1">
                <a:solidFill>
                  <a:srgbClr val="C00000"/>
                </a:solidFill>
              </a:rPr>
              <a:t>Institut</a:t>
            </a:r>
            <a:r>
              <a:rPr lang="en-US" sz="2200" dirty="0">
                <a:solidFill>
                  <a:srgbClr val="C00000"/>
                </a:solidFill>
              </a:rPr>
              <a:t> Indonesia </a:t>
            </a:r>
            <a:r>
              <a:rPr lang="en-US" sz="2200"/>
              <a:t>Semarang </a:t>
            </a:r>
            <a:r>
              <a:rPr lang="en-US" sz="1800"/>
              <a:t>(Lulus tahun 2007</a:t>
            </a:r>
            <a:r>
              <a:rPr lang="en-US" sz="1800" dirty="0"/>
              <a:t>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/>
              <a:t>S1 </a:t>
            </a:r>
            <a:r>
              <a:rPr lang="en-US" sz="2200" dirty="0" err="1"/>
              <a:t>Teknik</a:t>
            </a:r>
            <a:r>
              <a:rPr lang="en-US" sz="2200" dirty="0"/>
              <a:t> </a:t>
            </a:r>
            <a:r>
              <a:rPr lang="en-US" sz="2200" dirty="0" err="1"/>
              <a:t>Informatika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C00000"/>
                </a:solidFill>
              </a:rPr>
              <a:t>Universitas</a:t>
            </a:r>
            <a:r>
              <a:rPr lang="en-US" sz="2200" dirty="0">
                <a:solidFill>
                  <a:srgbClr val="C00000"/>
                </a:solidFill>
              </a:rPr>
              <a:t> Semarang </a:t>
            </a:r>
            <a:r>
              <a:rPr lang="en-US" sz="2200" dirty="0"/>
              <a:t>(2010-2015)</a:t>
            </a:r>
            <a:endParaRPr lang="en-US" sz="2200" dirty="0">
              <a:solidFill>
                <a:srgbClr val="C00000"/>
              </a:solidFill>
            </a:endParaRP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/>
              <a:t>S2 </a:t>
            </a:r>
            <a:r>
              <a:rPr lang="en-US" sz="2200" dirty="0" err="1"/>
              <a:t>Teknik</a:t>
            </a:r>
            <a:r>
              <a:rPr lang="en-US" sz="2200" dirty="0"/>
              <a:t> </a:t>
            </a:r>
            <a:r>
              <a:rPr lang="en-US" sz="2200" dirty="0" err="1"/>
              <a:t>Informatika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C00000"/>
                </a:solidFill>
              </a:rPr>
              <a:t>Universitas</a:t>
            </a:r>
            <a:r>
              <a:rPr lang="en-US" sz="2200" dirty="0">
                <a:solidFill>
                  <a:srgbClr val="C00000"/>
                </a:solidFill>
              </a:rPr>
              <a:t> Dian </a:t>
            </a:r>
            <a:r>
              <a:rPr lang="en-US" sz="2200" dirty="0" err="1">
                <a:solidFill>
                  <a:srgbClr val="C00000"/>
                </a:solidFill>
              </a:rPr>
              <a:t>Nuswantoro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(2015-2016)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/>
              <a:t>Tim </a:t>
            </a:r>
            <a:r>
              <a:rPr lang="en-US" sz="2200" dirty="0" err="1"/>
              <a:t>Operasi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Teknik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C00000"/>
                </a:solidFill>
              </a:rPr>
              <a:t>Domestic Gas PT </a:t>
            </a:r>
            <a:r>
              <a:rPr lang="en-US" sz="2200" dirty="0" err="1">
                <a:solidFill>
                  <a:srgbClr val="C00000"/>
                </a:solidFill>
              </a:rPr>
              <a:t>Pertamina</a:t>
            </a:r>
            <a:r>
              <a:rPr lang="en-US" sz="2200" dirty="0">
                <a:solidFill>
                  <a:srgbClr val="C00000"/>
                </a:solidFill>
              </a:rPr>
              <a:t> (</a:t>
            </a:r>
            <a:r>
              <a:rPr lang="en-US" sz="2200" dirty="0" err="1">
                <a:solidFill>
                  <a:srgbClr val="C00000"/>
                </a:solidFill>
              </a:rPr>
              <a:t>Persero</a:t>
            </a:r>
            <a:r>
              <a:rPr lang="en-US" sz="2200" dirty="0">
                <a:solidFill>
                  <a:srgbClr val="C00000"/>
                </a:solidFill>
              </a:rPr>
              <a:t>)</a:t>
            </a:r>
            <a:r>
              <a:rPr lang="en-US" sz="2200" dirty="0"/>
              <a:t> (2008-sekarang)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err="1"/>
              <a:t>Dosen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Peneliti</a:t>
            </a:r>
            <a:r>
              <a:rPr lang="en-US" sz="2200" dirty="0"/>
              <a:t> di </a:t>
            </a:r>
            <a:r>
              <a:rPr lang="en-US" sz="2200" dirty="0" err="1">
                <a:solidFill>
                  <a:srgbClr val="C00000"/>
                </a:solidFill>
              </a:rPr>
              <a:t>Fakultas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Teknologi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Informasi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dan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Komunikasi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Universitas</a:t>
            </a:r>
            <a:r>
              <a:rPr lang="en-US" sz="2200" dirty="0">
                <a:solidFill>
                  <a:srgbClr val="C00000"/>
                </a:solidFill>
              </a:rPr>
              <a:t> Semarang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err="1"/>
              <a:t>Peneliti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i="1" dirty="0"/>
              <a:t>Reviewer</a:t>
            </a:r>
            <a:r>
              <a:rPr lang="en-US" sz="2200" dirty="0"/>
              <a:t> di </a:t>
            </a:r>
            <a:r>
              <a:rPr lang="en-US" sz="2200" dirty="0" err="1">
                <a:solidFill>
                  <a:srgbClr val="C00000"/>
                </a:solidFill>
              </a:rPr>
              <a:t>Romi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Satria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Wahono</a:t>
            </a:r>
            <a:r>
              <a:rPr lang="en-US" sz="2200" dirty="0">
                <a:solidFill>
                  <a:srgbClr val="C00000"/>
                </a:solidFill>
              </a:rPr>
              <a:t> (RSW) </a:t>
            </a:r>
            <a:r>
              <a:rPr lang="en-US" sz="2200">
                <a:solidFill>
                  <a:srgbClr val="C00000"/>
                </a:solidFill>
              </a:rPr>
              <a:t>Intelligent Systems </a:t>
            </a:r>
            <a:r>
              <a:rPr lang="en-US" sz="2200" dirty="0">
                <a:solidFill>
                  <a:srgbClr val="C00000"/>
                </a:solidFill>
              </a:rPr>
              <a:t>Research Group</a:t>
            </a:r>
            <a:endParaRPr lang="en-US" sz="2200" dirty="0"/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err="1"/>
              <a:t>Bidang</a:t>
            </a:r>
            <a:r>
              <a:rPr lang="en-US" sz="2200" dirty="0"/>
              <a:t> </a:t>
            </a:r>
            <a:r>
              <a:rPr lang="en-US" sz="2200" dirty="0" err="1"/>
              <a:t>Penelitian</a:t>
            </a:r>
            <a:r>
              <a:rPr lang="en-US" sz="2200" dirty="0"/>
              <a:t>: </a:t>
            </a:r>
            <a:r>
              <a:rPr lang="en-US" sz="2200" dirty="0">
                <a:solidFill>
                  <a:srgbClr val="C00000"/>
                </a:solidFill>
              </a:rPr>
              <a:t>Data Mining</a:t>
            </a:r>
            <a:r>
              <a:rPr lang="en-US" sz="2200" dirty="0"/>
              <a:t>, Intelligent System </a:t>
            </a:r>
            <a:r>
              <a:rPr lang="en-US" sz="2200" dirty="0" err="1"/>
              <a:t>dan</a:t>
            </a:r>
            <a:r>
              <a:rPr lang="en-US" sz="2200" dirty="0"/>
              <a:t> Machine Learning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1"/>
          <a:stretch/>
        </p:blipFill>
        <p:spPr>
          <a:xfrm>
            <a:off x="6553200" y="2583"/>
            <a:ext cx="2438400" cy="2548614"/>
          </a:xfrm>
          <a:prstGeom prst="rect">
            <a:avLst/>
          </a:prstGeom>
          <a:noFill/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2618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DB8BD7-7CEB-4B99-BCDE-F8A455B1A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1068522"/>
            <a:ext cx="8610600" cy="2387600"/>
          </a:xfrm>
        </p:spPr>
        <p:txBody>
          <a:bodyPr>
            <a:normAutofit/>
          </a:bodyPr>
          <a:lstStyle/>
          <a:p>
            <a:r>
              <a:rPr lang="en-US" sz="5000">
                <a:solidFill>
                  <a:schemeClr val="tx2"/>
                </a:solidFill>
              </a:rPr>
              <a:t>3. Implementasi Algoritme CART</a:t>
            </a:r>
            <a:endParaRPr lang="id-ID" sz="50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7A338E6-4CF9-4607-A072-16747C844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bg1">
                    <a:lumMod val="50000"/>
                  </a:schemeClr>
                </a:solidFill>
              </a:rPr>
              <a:t>PHP OOP + Library jokodm</a:t>
            </a:r>
            <a:endParaRPr lang="id-ID" sz="28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96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1F89-166E-4506-AE2F-DB580F49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3.1 Pembuatan View (form-golf.php)</a:t>
            </a:r>
            <a:endParaRPr lang="id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EDFB8B-B61B-44CC-801B-F6299F115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125" y="1066800"/>
            <a:ext cx="6381750" cy="537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4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1F89-166E-4506-AE2F-DB580F49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3.1 Pembuatan View (form-golf.php)</a:t>
            </a:r>
            <a:endParaRPr lang="id-ID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B70050-2427-4A26-9C12-1F00D5C4B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325" y="1066800"/>
            <a:ext cx="7753350" cy="536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8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8B4E-3FDF-4DCE-9B22-B154CBDF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/>
              <a:t>3.2 Pembuatan Controller (control-golf.php)</a:t>
            </a:r>
            <a:endParaRPr lang="id-ID" sz="34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A628B8-0E7B-44CC-AC87-9821B28A0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434" y="1143000"/>
            <a:ext cx="786113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1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377A-7108-469C-BF31-11621B96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3.3 Tampilan dalam Browser</a:t>
            </a:r>
            <a:endParaRPr lang="id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090C30-04BC-4402-8107-49761A834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232" y="1409700"/>
            <a:ext cx="8621535" cy="40386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885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9AE9-84F7-4C6A-906B-9B1C6266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Cooming Soon...</a:t>
            </a:r>
            <a:endParaRPr lang="id-ID"/>
          </a:p>
        </p:txBody>
      </p:sp>
      <p:pic>
        <p:nvPicPr>
          <p:cNvPr id="1026" name="Picture 2" descr="Gambar mungkin berisi: teks">
            <a:extLst>
              <a:ext uri="{FF2B5EF4-FFF2-40B4-BE49-F238E27FC236}">
                <a16:creationId xmlns:a16="http://schemas.microsoft.com/office/drawing/2014/main" id="{7308F4EF-E371-4C7A-9D18-C2F890264F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31" y="1066800"/>
            <a:ext cx="3543338" cy="563758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01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FBA851-B830-4F89-9AEC-92B9D40FF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28540"/>
            <a:ext cx="7772400" cy="2600920"/>
          </a:xfrm>
        </p:spPr>
        <p:txBody>
          <a:bodyPr>
            <a:noAutofit/>
          </a:bodyPr>
          <a:lstStyle/>
          <a:p>
            <a:r>
              <a:rPr lang="en-US" sz="18000" b="1">
                <a:solidFill>
                  <a:schemeClr val="tx2"/>
                </a:solidFill>
                <a:latin typeface="Palace Script MT" panose="030303020206070C0B05" pitchFamily="66" charset="0"/>
              </a:rPr>
              <a:t>Thank You</a:t>
            </a:r>
            <a:endParaRPr lang="id-ID" sz="18000" b="1">
              <a:solidFill>
                <a:schemeClr val="tx2"/>
              </a:solidFill>
              <a:latin typeface="Palace Script MT" panose="030303020206070C0B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12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530" y="0"/>
            <a:ext cx="8229600" cy="1143000"/>
          </a:xfrm>
        </p:spPr>
        <p:txBody>
          <a:bodyPr/>
          <a:lstStyle/>
          <a:p>
            <a:pPr algn="l"/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2000" dirty="0"/>
              <a:t>Bache, K., &amp; Lichman, M. (2013). </a:t>
            </a:r>
            <a:r>
              <a:rPr lang="id-ID" sz="2000" dirty="0">
                <a:solidFill>
                  <a:srgbClr val="C00000"/>
                </a:solidFill>
              </a:rPr>
              <a:t>UCI Machine Learning Repository</a:t>
            </a:r>
            <a:r>
              <a:rPr lang="id-ID" sz="2000" dirty="0"/>
              <a:t>. Retrieved from http://www.ics.uci.edu/~mlearn/MLRepository.html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id-ID" sz="2000"/>
              <a:t>Hofmann</a:t>
            </a:r>
            <a:r>
              <a:rPr lang="id-ID" sz="2000" dirty="0"/>
              <a:t>, M., &amp; Klinkenberg, R. (2013). </a:t>
            </a:r>
            <a:r>
              <a:rPr lang="id-ID" sz="2000" dirty="0">
                <a:solidFill>
                  <a:srgbClr val="C00000"/>
                </a:solidFill>
              </a:rPr>
              <a:t>Rapid Miner Data Mining Use Cases and Business Analytics Applications</a:t>
            </a:r>
            <a:r>
              <a:rPr lang="id-ID" sz="2000" dirty="0"/>
              <a:t>. CRC Press Taylor &amp; Francis Group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Ian H. Witten, Frank Eibe, Mark A. Hall</a:t>
            </a:r>
            <a:r>
              <a:rPr lang="en-US" sz="2000" dirty="0"/>
              <a:t>.</a:t>
            </a:r>
            <a:r>
              <a:rPr lang="id-ID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Data mining: </a:t>
            </a:r>
            <a:r>
              <a:rPr lang="id-ID" sz="2000" dirty="0">
                <a:solidFill>
                  <a:srgbClr val="C00000"/>
                </a:solidFill>
              </a:rPr>
              <a:t>P</a:t>
            </a:r>
            <a:r>
              <a:rPr lang="en-US" sz="2000" dirty="0" err="1">
                <a:solidFill>
                  <a:srgbClr val="C00000"/>
                </a:solidFill>
              </a:rPr>
              <a:t>ractical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id-ID" sz="2000" dirty="0">
                <a:solidFill>
                  <a:srgbClr val="C00000"/>
                </a:solidFill>
              </a:rPr>
              <a:t>M</a:t>
            </a:r>
            <a:r>
              <a:rPr lang="en-US" sz="2000" dirty="0" err="1">
                <a:solidFill>
                  <a:srgbClr val="C00000"/>
                </a:solidFill>
              </a:rPr>
              <a:t>achine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id-ID" sz="2000" dirty="0">
                <a:solidFill>
                  <a:srgbClr val="C00000"/>
                </a:solidFill>
              </a:rPr>
              <a:t>L</a:t>
            </a:r>
            <a:r>
              <a:rPr lang="en-US" sz="2000" dirty="0">
                <a:solidFill>
                  <a:srgbClr val="C00000"/>
                </a:solidFill>
              </a:rPr>
              <a:t>earning </a:t>
            </a:r>
            <a:r>
              <a:rPr lang="id-ID" sz="2000" dirty="0">
                <a:solidFill>
                  <a:srgbClr val="C00000"/>
                </a:solidFill>
              </a:rPr>
              <a:t>T</a:t>
            </a:r>
            <a:r>
              <a:rPr lang="en-US" sz="2000" dirty="0" err="1">
                <a:solidFill>
                  <a:srgbClr val="C00000"/>
                </a:solidFill>
              </a:rPr>
              <a:t>ools</a:t>
            </a:r>
            <a:r>
              <a:rPr lang="en-US" sz="2000" dirty="0">
                <a:solidFill>
                  <a:srgbClr val="C00000"/>
                </a:solidFill>
              </a:rPr>
              <a:t> and </a:t>
            </a:r>
            <a:r>
              <a:rPr lang="id-ID" sz="2000" dirty="0">
                <a:solidFill>
                  <a:srgbClr val="C00000"/>
                </a:solidFill>
              </a:rPr>
              <a:t>T</a:t>
            </a:r>
            <a:r>
              <a:rPr lang="en-US" sz="2000" dirty="0" err="1">
                <a:solidFill>
                  <a:srgbClr val="C00000"/>
                </a:solidFill>
              </a:rPr>
              <a:t>echniques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3rd </a:t>
            </a:r>
            <a:r>
              <a:rPr lang="id-ID" sz="2000" dirty="0">
                <a:solidFill>
                  <a:srgbClr val="C00000"/>
                </a:solidFill>
              </a:rPr>
              <a:t>E</a:t>
            </a:r>
            <a:r>
              <a:rPr lang="en-US" sz="2000" dirty="0">
                <a:solidFill>
                  <a:srgbClr val="C00000"/>
                </a:solidFill>
              </a:rPr>
              <a:t>d</a:t>
            </a:r>
            <a:r>
              <a:rPr lang="id-ID" sz="2000" dirty="0">
                <a:solidFill>
                  <a:srgbClr val="C00000"/>
                </a:solidFill>
              </a:rPr>
              <a:t>ition</a:t>
            </a:r>
            <a:r>
              <a:rPr lang="en-US" sz="2000" dirty="0">
                <a:solidFill>
                  <a:srgbClr val="C00000"/>
                </a:solidFill>
              </a:rPr>
              <a:t>.</a:t>
            </a:r>
            <a:r>
              <a:rPr lang="id-ID" sz="2000" dirty="0"/>
              <a:t> </a:t>
            </a:r>
            <a:r>
              <a:rPr lang="id-ID" sz="2000" i="1" dirty="0"/>
              <a:t>Elsevier</a:t>
            </a:r>
            <a:r>
              <a:rPr lang="en-US" sz="2000" i="1" dirty="0"/>
              <a:t>.</a:t>
            </a:r>
            <a:r>
              <a:rPr lang="id-ID" sz="2000" dirty="0"/>
              <a:t> 2011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Jiawei</a:t>
            </a:r>
            <a:r>
              <a:rPr lang="en-US" sz="2000" dirty="0"/>
              <a:t> Han</a:t>
            </a:r>
            <a:r>
              <a:rPr lang="id-ID" sz="2000" dirty="0"/>
              <a:t> and Micheline Kamber</a:t>
            </a:r>
            <a:r>
              <a:rPr lang="en-US" sz="2000" dirty="0"/>
              <a:t>.</a:t>
            </a:r>
            <a:r>
              <a:rPr lang="id-ID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Data Mining: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Concepts and Techniques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Third Edition.</a:t>
            </a:r>
            <a:r>
              <a:rPr lang="id-ID" sz="2000" dirty="0"/>
              <a:t> </a:t>
            </a:r>
            <a:r>
              <a:rPr lang="id-ID" sz="2000" i="1" dirty="0"/>
              <a:t>Elsevier</a:t>
            </a:r>
            <a:r>
              <a:rPr lang="en-US" sz="2000" i="1" dirty="0"/>
              <a:t>.</a:t>
            </a:r>
            <a:r>
              <a:rPr lang="id-ID" sz="2000" dirty="0"/>
              <a:t> </a:t>
            </a:r>
            <a:r>
              <a:rPr lang="id-ID" sz="2000"/>
              <a:t>20</a:t>
            </a:r>
            <a:r>
              <a:rPr lang="en-US" sz="2000"/>
              <a:t>12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Kimball, R., &amp; Ross, M. (2013). </a:t>
            </a:r>
            <a:r>
              <a:rPr lang="en-US" sz="2000">
                <a:solidFill>
                  <a:srgbClr val="C00000"/>
                </a:solidFill>
              </a:rPr>
              <a:t>The Data Warehouse Toolkit</a:t>
            </a:r>
            <a:r>
              <a:rPr lang="en-US" sz="2000"/>
              <a:t>. Willey Publishing, Inc.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Lantz, Brett. </a:t>
            </a:r>
            <a:r>
              <a:rPr lang="en-US" sz="2000" dirty="0">
                <a:solidFill>
                  <a:srgbClr val="C00000"/>
                </a:solidFill>
              </a:rPr>
              <a:t>Machine Learning with R</a:t>
            </a:r>
            <a:r>
              <a:rPr lang="en-US" sz="2000" dirty="0"/>
              <a:t>.  </a:t>
            </a:r>
            <a:r>
              <a:rPr lang="en-US" sz="2000" i="1" dirty="0" err="1"/>
              <a:t>Packt</a:t>
            </a:r>
            <a:r>
              <a:rPr lang="en-US" sz="2000" i="1" dirty="0"/>
              <a:t> Publishing</a:t>
            </a:r>
            <a:r>
              <a:rPr lang="en-US" sz="2000" dirty="0"/>
              <a:t>. 2013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/>
              <a:t>Larose, D. T. (2006). </a:t>
            </a:r>
            <a:r>
              <a:rPr lang="id-ID" sz="2000">
                <a:solidFill>
                  <a:srgbClr val="C00000"/>
                </a:solidFill>
              </a:rPr>
              <a:t>Data Mining Methods and Models. Data Mining Methods and Models</a:t>
            </a:r>
            <a:r>
              <a:rPr lang="id-ID" sz="2000"/>
              <a:t>. Canada: Willey Publishing, Inc. </a:t>
            </a:r>
            <a:endParaRPr lang="en-US" sz="2000"/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Malinowski, E., &amp; Zimany, E. (2011). </a:t>
            </a:r>
            <a:r>
              <a:rPr lang="en-US" sz="2000">
                <a:solidFill>
                  <a:srgbClr val="C00000"/>
                </a:solidFill>
              </a:rPr>
              <a:t>Advanced Data Warehouse Design</a:t>
            </a:r>
            <a:r>
              <a:rPr lang="en-US" sz="2000"/>
              <a:t>. Germany: Springer Berlin Heidelberg.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Noth, Matthew. </a:t>
            </a:r>
            <a:r>
              <a:rPr lang="en-US" sz="2000">
                <a:solidFill>
                  <a:srgbClr val="C00000"/>
                </a:solidFill>
              </a:rPr>
              <a:t>Data Mining for The Masses</a:t>
            </a:r>
            <a:r>
              <a:rPr lang="en-US" sz="2000"/>
              <a:t>. </a:t>
            </a:r>
            <a:r>
              <a:rPr lang="en-US" sz="2000" i="1"/>
              <a:t>Creative Commons Attribution</a:t>
            </a:r>
            <a:r>
              <a:rPr lang="en-US" sz="2000"/>
              <a:t>. 2012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Rainardi, V. (2008). </a:t>
            </a:r>
            <a:r>
              <a:rPr lang="en-US" sz="2000">
                <a:solidFill>
                  <a:srgbClr val="C00000"/>
                </a:solidFill>
              </a:rPr>
              <a:t>Building a Data Warehouse With Examples in SQL Server</a:t>
            </a:r>
            <a:r>
              <a:rPr lang="en-US" sz="2000"/>
              <a:t>. Apress.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Shahbaz, Q. (2016). </a:t>
            </a:r>
            <a:r>
              <a:rPr lang="en-US" sz="2000">
                <a:solidFill>
                  <a:srgbClr val="C00000"/>
                </a:solidFill>
              </a:rPr>
              <a:t>Data Mapping for Data Warehouse Design</a:t>
            </a:r>
            <a:r>
              <a:rPr lang="en-US" sz="2000"/>
              <a:t>. Elsevier Inc.</a:t>
            </a:r>
            <a:endParaRPr lang="id-ID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Textbooks</a:t>
            </a:r>
          </a:p>
        </p:txBody>
      </p:sp>
      <p:pic>
        <p:nvPicPr>
          <p:cNvPr id="7" name="Picture 2" descr="C:\Users\joko\Pictures\RUMPI DOSA\DM-H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465226"/>
            <a:ext cx="2532235" cy="3129783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D409FD-D17E-4A87-A8E4-C5FC88BA1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50" y="1219239"/>
            <a:ext cx="2350444" cy="31297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FD24B0-2AE7-4A5E-899E-FDF4334F5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965" y="1270765"/>
            <a:ext cx="2252382" cy="31297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200563-5A06-450C-8DB4-A23733E09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3410" y="3465225"/>
            <a:ext cx="2145706" cy="3129783"/>
          </a:xfrm>
          <a:prstGeom prst="rect">
            <a:avLst/>
          </a:prstGeom>
        </p:spPr>
      </p:pic>
      <p:pic>
        <p:nvPicPr>
          <p:cNvPr id="1026" name="Picture 2" descr="Image result for Data Mapping for Data Warehouse Design">
            <a:extLst>
              <a:ext uri="{FF2B5EF4-FFF2-40B4-BE49-F238E27FC236}">
                <a16:creationId xmlns:a16="http://schemas.microsoft.com/office/drawing/2014/main" id="{5BFC12A9-9731-421E-8A7A-E76D7FAC9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859" y="1251337"/>
            <a:ext cx="2102391" cy="314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4F5606-610C-4A8C-B77A-A2FCD311AB4F}"/>
              </a:ext>
            </a:extLst>
          </p:cNvPr>
          <p:cNvSpPr/>
          <p:nvPr/>
        </p:nvSpPr>
        <p:spPr>
          <a:xfrm>
            <a:off x="3823814" y="3244334"/>
            <a:ext cx="1496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62589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23876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1. Requirements and Installation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10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9E1B-E8CC-433B-9AC0-53B788A06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 Requirements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510C5-60D4-4D61-83CE-784FB48FA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1690"/>
            <a:ext cx="7886700" cy="5092910"/>
          </a:xfrm>
        </p:spPr>
        <p:txBody>
          <a:bodyPr/>
          <a:lstStyle/>
          <a:p>
            <a:pPr lvl="0"/>
            <a:r>
              <a:rPr lang="en-US"/>
              <a:t>Browser (Mozilla Firefox, </a:t>
            </a:r>
            <a:r>
              <a:rPr lang="en-US">
                <a:solidFill>
                  <a:srgbClr val="0070C0"/>
                </a:solidFill>
              </a:rPr>
              <a:t>Google Chrome</a:t>
            </a:r>
            <a:r>
              <a:rPr lang="en-US"/>
              <a:t>, dll).</a:t>
            </a:r>
            <a:endParaRPr lang="id-ID"/>
          </a:p>
          <a:p>
            <a:pPr lvl="0"/>
            <a:r>
              <a:rPr lang="en-US"/>
              <a:t>Text Editor (</a:t>
            </a:r>
            <a:r>
              <a:rPr lang="en-US">
                <a:solidFill>
                  <a:srgbClr val="0070C0"/>
                </a:solidFill>
              </a:rPr>
              <a:t>Visual Studio, Geany</a:t>
            </a:r>
            <a:r>
              <a:rPr lang="en-US"/>
              <a:t>, Notepad++, Sublime Text, aksiIDE, dll).</a:t>
            </a:r>
            <a:endParaRPr lang="id-ID"/>
          </a:p>
          <a:p>
            <a:pPr lvl="0"/>
            <a:r>
              <a:rPr lang="en-US">
                <a:solidFill>
                  <a:srgbClr val="C00000"/>
                </a:solidFill>
              </a:rPr>
              <a:t>PHP versi 7 </a:t>
            </a:r>
            <a:r>
              <a:rPr lang="en-US"/>
              <a:t>ke atas (disarankan untuk install </a:t>
            </a:r>
            <a:r>
              <a:rPr lang="en-US">
                <a:solidFill>
                  <a:srgbClr val="0070C0"/>
                </a:solidFill>
              </a:rPr>
              <a:t>XAMPP versi </a:t>
            </a:r>
            <a:r>
              <a:rPr lang="en-US"/>
              <a:t>terbaru).</a:t>
            </a:r>
            <a:endParaRPr lang="id-ID"/>
          </a:p>
          <a:p>
            <a:r>
              <a:rPr lang="en-US">
                <a:solidFill>
                  <a:srgbClr val="C00000"/>
                </a:solidFill>
              </a:rPr>
              <a:t>Composer</a:t>
            </a:r>
            <a:r>
              <a:rPr lang="en-US"/>
              <a:t> (https://getcomposer.org/).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000" i="1">
                <a:solidFill>
                  <a:schemeClr val="accent6">
                    <a:lumMod val="50000"/>
                  </a:schemeClr>
                </a:solidFill>
              </a:rPr>
              <a:t>Catatan: XAMPP versi terbaru dan Composer sudah saya sertakan dalam folder SOFTWARE</a:t>
            </a:r>
            <a:endParaRPr lang="id-ID" sz="2000" i="1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22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C4E1-3B63-45A6-B029-3B1B3362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1.2 Instalasi Composer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D203D-4F03-44AA-B383-75CA8BF76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1690"/>
            <a:ext cx="7886700" cy="5092910"/>
          </a:xfrm>
        </p:spPr>
        <p:txBody>
          <a:bodyPr>
            <a:normAutofit/>
          </a:bodyPr>
          <a:lstStyle/>
          <a:p>
            <a:r>
              <a:rPr lang="en-US" sz="2400"/>
              <a:t>Download file installer composer dengan mengakses link https://getcomposer.org/Composer-Setup.exe.</a:t>
            </a:r>
          </a:p>
          <a:p>
            <a:r>
              <a:rPr lang="en-US" sz="2400"/>
              <a:t>Jalankan file installer yang telah didownload dengan cara klik dua kali file Composer-Setup.exe</a:t>
            </a:r>
            <a:endParaRPr lang="id-ID" sz="2400"/>
          </a:p>
          <a:p>
            <a:r>
              <a:rPr lang="en-US" sz="2400"/>
              <a:t>Klik Next pada Installation Options</a:t>
            </a:r>
          </a:p>
          <a:p>
            <a:pPr marL="0" indent="0">
              <a:buNone/>
            </a:pPr>
            <a:endParaRPr lang="id-ID" sz="2400"/>
          </a:p>
          <a:p>
            <a:endParaRPr lang="id-ID" sz="24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71C3A3-9178-4086-B539-37C0B9815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5E65EE-EAD3-419F-A482-C5FC8AABD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F15D103-59FB-41DF-BD56-F93C6098E6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620201"/>
              </p:ext>
            </p:extLst>
          </p:nvPr>
        </p:nvGraphicFramePr>
        <p:xfrm>
          <a:off x="990600" y="3276599"/>
          <a:ext cx="3657600" cy="2817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Bitmap Image" r:id="rId3" imgW="4695238" imgH="3629532" progId="Paint.Picture">
                  <p:embed/>
                </p:oleObj>
              </mc:Choice>
              <mc:Fallback>
                <p:oleObj name="Bitmap Image" r:id="rId3" imgW="4695238" imgH="3629532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76599"/>
                        <a:ext cx="3657600" cy="28177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684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C4E1-3B63-45A6-B029-3B1B3362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1.2 Instalasi Composer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D203D-4F03-44AA-B383-75CA8BF76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1690"/>
            <a:ext cx="7886700" cy="5092910"/>
          </a:xfrm>
        </p:spPr>
        <p:txBody>
          <a:bodyPr>
            <a:normAutofit/>
          </a:bodyPr>
          <a:lstStyle/>
          <a:p>
            <a:r>
              <a:rPr lang="en-US"/>
              <a:t>Pilih path PHP, kemudian klik Next</a:t>
            </a:r>
          </a:p>
          <a:p>
            <a:pPr marL="0" indent="0">
              <a:buNone/>
            </a:pPr>
            <a:endParaRPr lang="id-ID" sz="2400"/>
          </a:p>
          <a:p>
            <a:endParaRPr lang="id-ID" sz="24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71C3A3-9178-4086-B539-37C0B9815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5E65EE-EAD3-419F-A482-C5FC8AABD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EB62B00-6969-435E-85CC-EF9EF9DED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6328E9F-F818-4146-BFE3-C2AF9E6DAC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698950"/>
              </p:ext>
            </p:extLst>
          </p:nvPr>
        </p:nvGraphicFramePr>
        <p:xfrm>
          <a:off x="990600" y="1806470"/>
          <a:ext cx="4485062" cy="345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Bitmap Image" r:id="rId3" imgW="4676190" imgH="3619048" progId="Paint.Picture">
                  <p:embed/>
                </p:oleObj>
              </mc:Choice>
              <mc:Fallback>
                <p:oleObj name="Bitmap Image" r:id="rId3" imgW="4676190" imgH="3619048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806470"/>
                        <a:ext cx="4485062" cy="34513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913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C4E1-3B63-45A6-B029-3B1B3362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1.2 Instalasi Composer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D203D-4F03-44AA-B383-75CA8BF76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1690"/>
            <a:ext cx="7886700" cy="5092910"/>
          </a:xfrm>
        </p:spPr>
        <p:txBody>
          <a:bodyPr>
            <a:normAutofit/>
          </a:bodyPr>
          <a:lstStyle/>
          <a:p>
            <a:pPr lvl="0"/>
            <a:r>
              <a:rPr lang="en-US"/>
              <a:t>Jika menggunakan proxy, silakan diisi proxy yang digunakan, namun jika tidak menggunakan proxy klik Next</a:t>
            </a:r>
            <a:endParaRPr lang="id-ID"/>
          </a:p>
          <a:p>
            <a:pPr marL="0" indent="0">
              <a:buNone/>
            </a:pPr>
            <a:endParaRPr lang="id-ID" sz="2400"/>
          </a:p>
          <a:p>
            <a:endParaRPr lang="id-ID" sz="24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71C3A3-9178-4086-B539-37C0B9815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5E65EE-EAD3-419F-A482-C5FC8AABD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EB62B00-6969-435E-85CC-EF9EF9DED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D1F5DAD-DF80-4C6C-8CC8-AF754D6E6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68C9D64-1D3A-47C8-A489-6662769E45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782373"/>
              </p:ext>
            </p:extLst>
          </p:nvPr>
        </p:nvGraphicFramePr>
        <p:xfrm>
          <a:off x="990599" y="2590800"/>
          <a:ext cx="4443211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Bitmap Image" r:id="rId3" imgW="4686954" imgH="3629532" progId="Paint.Picture">
                  <p:embed/>
                </p:oleObj>
              </mc:Choice>
              <mc:Fallback>
                <p:oleObj name="Bitmap Image" r:id="rId3" imgW="4686954" imgH="3629532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599" y="2590800"/>
                        <a:ext cx="4443211" cy="3429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121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C4E1-3B63-45A6-B029-3B1B3362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1.2 Instalasi Composer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D203D-4F03-44AA-B383-75CA8BF76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1690"/>
            <a:ext cx="7886700" cy="5092910"/>
          </a:xfrm>
        </p:spPr>
        <p:txBody>
          <a:bodyPr>
            <a:normAutofit/>
          </a:bodyPr>
          <a:lstStyle/>
          <a:p>
            <a:pPr lvl="0"/>
            <a:r>
              <a:rPr lang="en-US"/>
              <a:t>Klik Install</a:t>
            </a:r>
            <a:endParaRPr lang="id-ID"/>
          </a:p>
          <a:p>
            <a:pPr marL="0" indent="0">
              <a:buNone/>
            </a:pPr>
            <a:endParaRPr lang="id-ID" sz="2400"/>
          </a:p>
          <a:p>
            <a:endParaRPr lang="id-ID" sz="24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71C3A3-9178-4086-B539-37C0B9815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5E65EE-EAD3-419F-A482-C5FC8AABD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EB62B00-6969-435E-85CC-EF9EF9DED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D1F5DAD-DF80-4C6C-8CC8-AF754D6E6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46C8B81-FE6B-43BD-9D68-D2C0405F2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752599"/>
            <a:ext cx="153725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50C004E-899F-455C-8B4A-7F180067B2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097244"/>
              </p:ext>
            </p:extLst>
          </p:nvPr>
        </p:nvGraphicFramePr>
        <p:xfrm>
          <a:off x="990599" y="1752600"/>
          <a:ext cx="4815555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Bitmap Image" r:id="rId3" imgW="4667902" imgH="3638095" progId="Paint.Picture">
                  <p:embed/>
                </p:oleObj>
              </mc:Choice>
              <mc:Fallback>
                <p:oleObj name="Bitmap Image" r:id="rId3" imgW="4667902" imgH="3638095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599" y="1752600"/>
                        <a:ext cx="4815555" cy="3733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777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SR Group Research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R Group Research" id="{107476C2-0ABF-4928-8D7A-310BB796BABC}" vid="{E6E1A032-6873-4912-8C3C-0701523192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Group Research</Template>
  <TotalTime>8390</TotalTime>
  <Words>727</Words>
  <Application>Microsoft Office PowerPoint</Application>
  <PresentationFormat>On-screen Show (4:3)</PresentationFormat>
  <Paragraphs>81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Palace Script MT</vt:lpstr>
      <vt:lpstr>Wingdings</vt:lpstr>
      <vt:lpstr>ISR Group Research</vt:lpstr>
      <vt:lpstr>Paintbrush Picture</vt:lpstr>
      <vt:lpstr>PowerPoint Presentation</vt:lpstr>
      <vt:lpstr>Joko Suntoro</vt:lpstr>
      <vt:lpstr>Textbooks</vt:lpstr>
      <vt:lpstr>1. Requirements and Installation</vt:lpstr>
      <vt:lpstr>1.1 Requirements</vt:lpstr>
      <vt:lpstr>1.2 Instalasi Composer</vt:lpstr>
      <vt:lpstr>1.2 Instalasi Composer</vt:lpstr>
      <vt:lpstr>1.2 Instalasi Composer</vt:lpstr>
      <vt:lpstr>1.2 Instalasi Composer</vt:lpstr>
      <vt:lpstr>1.2 Instalasi Composer</vt:lpstr>
      <vt:lpstr>1.2 Instalasi Composer</vt:lpstr>
      <vt:lpstr>1.2 Instalasi Composer</vt:lpstr>
      <vt:lpstr>1.2 Instalasi Composer</vt:lpstr>
      <vt:lpstr>1.2 Instalasi Composer</vt:lpstr>
      <vt:lpstr>1.2 Instalasi Composer</vt:lpstr>
      <vt:lpstr>1.2 Instalasi Composer</vt:lpstr>
      <vt:lpstr>2. Library jokodm</vt:lpstr>
      <vt:lpstr>Cara Penggunaan</vt:lpstr>
      <vt:lpstr>Mapping Class</vt:lpstr>
      <vt:lpstr>3. Implementasi Algoritme CART</vt:lpstr>
      <vt:lpstr>3.1 Pembuatan View (form-golf.php)</vt:lpstr>
      <vt:lpstr>3.1 Pembuatan View (form-golf.php)</vt:lpstr>
      <vt:lpstr>3.2 Pembuatan Controller (control-golf.php)</vt:lpstr>
      <vt:lpstr>3.3 Tampilan dalam Browser</vt:lpstr>
      <vt:lpstr>Cooming Soon...</vt:lpstr>
      <vt:lpstr>Thank You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Data Mining</dc:title>
  <dc:subject>Pengantar Data Mining</dc:subject>
  <dc:creator>Joko Suntoro</dc:creator>
  <cp:keywords>data; data mining</cp:keywords>
  <cp:lastModifiedBy>Joko Suntoro</cp:lastModifiedBy>
  <cp:revision>583</cp:revision>
  <dcterms:created xsi:type="dcterms:W3CDTF">2015-09-13T05:01:52Z</dcterms:created>
  <dcterms:modified xsi:type="dcterms:W3CDTF">2019-05-17T03:03:09Z</dcterms:modified>
</cp:coreProperties>
</file>