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398" r:id="rId2"/>
    <p:sldId id="272" r:id="rId3"/>
    <p:sldId id="273" r:id="rId4"/>
    <p:sldId id="428" r:id="rId5"/>
    <p:sldId id="297" r:id="rId6"/>
    <p:sldId id="298" r:id="rId7"/>
    <p:sldId id="299" r:id="rId8"/>
    <p:sldId id="300" r:id="rId9"/>
    <p:sldId id="432" r:id="rId10"/>
    <p:sldId id="296" r:id="rId11"/>
    <p:sldId id="286" r:id="rId12"/>
    <p:sldId id="301" r:id="rId13"/>
    <p:sldId id="302" r:id="rId14"/>
    <p:sldId id="431" r:id="rId15"/>
    <p:sldId id="303" r:id="rId16"/>
    <p:sldId id="430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25" r:id="rId25"/>
    <p:sldId id="441" r:id="rId26"/>
    <p:sldId id="442" r:id="rId27"/>
    <p:sldId id="443" r:id="rId28"/>
    <p:sldId id="426" r:id="rId29"/>
    <p:sldId id="258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5Q8ugbOsYmVHPwIJp1i+g==" hashData="i6qIkmIvNDeTg0LGkQUhAtCRMolwRlOTyfVAZEvD2jdQyPrAhhxFxf9NLsU5X3p9jvcOuj+dc+Gxb1aimPwnz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>
      <p:cViewPr varScale="1">
        <p:scale>
          <a:sx n="62" d="100"/>
          <a:sy n="62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DE213-FF35-4E16-8E00-D9844012926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5A977294-339F-438E-90B8-A05B8E6EAD42}">
      <dgm:prSet phldrT="[Text]"/>
      <dgm:spPr/>
      <dgm:t>
        <a:bodyPr/>
        <a:lstStyle/>
        <a:p>
          <a:r>
            <a:rPr lang="en-US"/>
            <a:t>Business Intelligence</a:t>
          </a:r>
          <a:endParaRPr lang="id-ID"/>
        </a:p>
      </dgm:t>
    </dgm:pt>
    <dgm:pt modelId="{9C49C0B4-9925-4885-8EBD-B8F1B84A7D05}" type="parTrans" cxnId="{1ADB9FBF-A463-4505-BCA0-0FE89691BEDC}">
      <dgm:prSet/>
      <dgm:spPr/>
      <dgm:t>
        <a:bodyPr/>
        <a:lstStyle/>
        <a:p>
          <a:endParaRPr lang="id-ID"/>
        </a:p>
      </dgm:t>
    </dgm:pt>
    <dgm:pt modelId="{A435FD5A-D984-46E4-869E-E6DC7E590AB1}" type="sibTrans" cxnId="{1ADB9FBF-A463-4505-BCA0-0FE89691BEDC}">
      <dgm:prSet/>
      <dgm:spPr/>
      <dgm:t>
        <a:bodyPr/>
        <a:lstStyle/>
        <a:p>
          <a:endParaRPr lang="id-ID"/>
        </a:p>
      </dgm:t>
    </dgm:pt>
    <dgm:pt modelId="{D10ACF08-BEF6-4EF5-A6EB-75BA9788A133}">
      <dgm:prSet phldrT="[Text]"/>
      <dgm:spPr/>
      <dgm:t>
        <a:bodyPr/>
        <a:lstStyle/>
        <a:p>
          <a:r>
            <a:rPr lang="id-ID"/>
            <a:t>Data Mining</a:t>
          </a:r>
        </a:p>
      </dgm:t>
    </dgm:pt>
    <dgm:pt modelId="{AC37A5AE-B158-4C79-917D-06F7D15257EF}" type="parTrans" cxnId="{EE878DE7-BF98-4935-83DB-93C1E9A1E5D7}">
      <dgm:prSet/>
      <dgm:spPr/>
      <dgm:t>
        <a:bodyPr/>
        <a:lstStyle/>
        <a:p>
          <a:endParaRPr lang="id-ID"/>
        </a:p>
      </dgm:t>
    </dgm:pt>
    <dgm:pt modelId="{47465CA9-155E-4AA1-AFC8-3D72721BABA1}" type="sibTrans" cxnId="{EE878DE7-BF98-4935-83DB-93C1E9A1E5D7}">
      <dgm:prSet/>
      <dgm:spPr/>
      <dgm:t>
        <a:bodyPr/>
        <a:lstStyle/>
        <a:p>
          <a:endParaRPr lang="id-ID"/>
        </a:p>
      </dgm:t>
    </dgm:pt>
    <dgm:pt modelId="{D944BD04-96A2-462E-8BC5-131CA14289C8}">
      <dgm:prSet phldrT="[Text]"/>
      <dgm:spPr/>
      <dgm:t>
        <a:bodyPr/>
        <a:lstStyle/>
        <a:p>
          <a:r>
            <a:rPr lang="id-ID"/>
            <a:t>Customer Relationship Management</a:t>
          </a:r>
        </a:p>
      </dgm:t>
    </dgm:pt>
    <dgm:pt modelId="{C99F2CFE-D9EB-45D3-A1F5-E449CD32FE25}" type="parTrans" cxnId="{CE39EF78-FBF0-42B2-9013-3C51277DE2C3}">
      <dgm:prSet/>
      <dgm:spPr/>
      <dgm:t>
        <a:bodyPr/>
        <a:lstStyle/>
        <a:p>
          <a:endParaRPr lang="id-ID"/>
        </a:p>
      </dgm:t>
    </dgm:pt>
    <dgm:pt modelId="{2F7D72A1-7E82-4BA6-B1C4-83E12E6AAA0F}" type="sibTrans" cxnId="{CE39EF78-FBF0-42B2-9013-3C51277DE2C3}">
      <dgm:prSet/>
      <dgm:spPr/>
      <dgm:t>
        <a:bodyPr/>
        <a:lstStyle/>
        <a:p>
          <a:endParaRPr lang="id-ID"/>
        </a:p>
      </dgm:t>
    </dgm:pt>
    <dgm:pt modelId="{B1F47BB6-FD88-497B-969F-545B58D53AE8}" type="pres">
      <dgm:prSet presAssocID="{6ACDE213-FF35-4E16-8E00-D9844012926C}" presName="Name0" presStyleCnt="0">
        <dgm:presLayoutVars>
          <dgm:dir/>
          <dgm:resizeHandles val="exact"/>
        </dgm:presLayoutVars>
      </dgm:prSet>
      <dgm:spPr/>
    </dgm:pt>
    <dgm:pt modelId="{7C9FBD51-BF27-4D06-9F91-B9CEB3A3D155}" type="pres">
      <dgm:prSet presAssocID="{5A977294-339F-438E-90B8-A05B8E6EAD42}" presName="composite" presStyleCnt="0"/>
      <dgm:spPr/>
    </dgm:pt>
    <dgm:pt modelId="{197CAA0B-4DF8-4B59-9D2E-79547F098697}" type="pres">
      <dgm:prSet presAssocID="{5A977294-339F-438E-90B8-A05B8E6EAD42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5F435A1-2091-47AC-B313-EBD2FF3A7BCD}" type="pres">
      <dgm:prSet presAssocID="{5A977294-339F-438E-90B8-A05B8E6EAD42}" presName="wedgeRectCallout1" presStyleLbl="node1" presStyleIdx="0" presStyleCnt="3">
        <dgm:presLayoutVars>
          <dgm:bulletEnabled val="1"/>
        </dgm:presLayoutVars>
      </dgm:prSet>
      <dgm:spPr/>
    </dgm:pt>
    <dgm:pt modelId="{362BB9D0-0089-4EB8-BAD1-D87872887D10}" type="pres">
      <dgm:prSet presAssocID="{A435FD5A-D984-46E4-869E-E6DC7E590AB1}" presName="sibTrans" presStyleCnt="0"/>
      <dgm:spPr/>
    </dgm:pt>
    <dgm:pt modelId="{BCB911CE-CF3A-481D-8625-59DF1603114B}" type="pres">
      <dgm:prSet presAssocID="{D10ACF08-BEF6-4EF5-A6EB-75BA9788A133}" presName="composite" presStyleCnt="0"/>
      <dgm:spPr/>
    </dgm:pt>
    <dgm:pt modelId="{AA87371A-08EB-4FAE-8AA6-F565C4BA90F9}" type="pres">
      <dgm:prSet presAssocID="{D10ACF08-BEF6-4EF5-A6EB-75BA9788A133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16DFFD23-9C86-4BE6-BED9-FBA17B16E264}" type="pres">
      <dgm:prSet presAssocID="{D10ACF08-BEF6-4EF5-A6EB-75BA9788A133}" presName="wedgeRectCallout1" presStyleLbl="node1" presStyleIdx="1" presStyleCnt="3">
        <dgm:presLayoutVars>
          <dgm:bulletEnabled val="1"/>
        </dgm:presLayoutVars>
      </dgm:prSet>
      <dgm:spPr/>
    </dgm:pt>
    <dgm:pt modelId="{140C52BE-7486-4795-96C7-EA4600849B0C}" type="pres">
      <dgm:prSet presAssocID="{47465CA9-155E-4AA1-AFC8-3D72721BABA1}" presName="sibTrans" presStyleCnt="0"/>
      <dgm:spPr/>
    </dgm:pt>
    <dgm:pt modelId="{EE6E4E8A-3CE3-4A26-84B6-CC5616C87109}" type="pres">
      <dgm:prSet presAssocID="{D944BD04-96A2-462E-8BC5-131CA14289C8}" presName="composite" presStyleCnt="0"/>
      <dgm:spPr/>
    </dgm:pt>
    <dgm:pt modelId="{63E35AEE-5C85-4792-8895-AC3807F91404}" type="pres">
      <dgm:prSet presAssocID="{D944BD04-96A2-462E-8BC5-131CA14289C8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6656161A-A634-45F2-BE29-5B409842F861}" type="pres">
      <dgm:prSet presAssocID="{D944BD04-96A2-462E-8BC5-131CA14289C8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4F01B90A-E800-4343-95E7-2870CAE39B74}" type="presOf" srcId="{6ACDE213-FF35-4E16-8E00-D9844012926C}" destId="{B1F47BB6-FD88-497B-969F-545B58D53AE8}" srcOrd="0" destOrd="0" presId="urn:microsoft.com/office/officeart/2008/layout/BendingPictureCaptionList"/>
    <dgm:cxn modelId="{CE39EF78-FBF0-42B2-9013-3C51277DE2C3}" srcId="{6ACDE213-FF35-4E16-8E00-D9844012926C}" destId="{D944BD04-96A2-462E-8BC5-131CA14289C8}" srcOrd="2" destOrd="0" parTransId="{C99F2CFE-D9EB-45D3-A1F5-E449CD32FE25}" sibTransId="{2F7D72A1-7E82-4BA6-B1C4-83E12E6AAA0F}"/>
    <dgm:cxn modelId="{1ADB9FBF-A463-4505-BCA0-0FE89691BEDC}" srcId="{6ACDE213-FF35-4E16-8E00-D9844012926C}" destId="{5A977294-339F-438E-90B8-A05B8E6EAD42}" srcOrd="0" destOrd="0" parTransId="{9C49C0B4-9925-4885-8EBD-B8F1B84A7D05}" sibTransId="{A435FD5A-D984-46E4-869E-E6DC7E590AB1}"/>
    <dgm:cxn modelId="{3819EED1-F146-46B6-A78C-2C8472D712F7}" type="presOf" srcId="{D944BD04-96A2-462E-8BC5-131CA14289C8}" destId="{6656161A-A634-45F2-BE29-5B409842F861}" srcOrd="0" destOrd="0" presId="urn:microsoft.com/office/officeart/2008/layout/BendingPictureCaptionList"/>
    <dgm:cxn modelId="{BE5DA2DB-DC1C-46C7-9304-AE57662E7B6C}" type="presOf" srcId="{D10ACF08-BEF6-4EF5-A6EB-75BA9788A133}" destId="{16DFFD23-9C86-4BE6-BED9-FBA17B16E264}" srcOrd="0" destOrd="0" presId="urn:microsoft.com/office/officeart/2008/layout/BendingPictureCaptionList"/>
    <dgm:cxn modelId="{AE7FE7E3-1AF8-4542-A488-21A8E47703C9}" type="presOf" srcId="{5A977294-339F-438E-90B8-A05B8E6EAD42}" destId="{C5F435A1-2091-47AC-B313-EBD2FF3A7BCD}" srcOrd="0" destOrd="0" presId="urn:microsoft.com/office/officeart/2008/layout/BendingPictureCaptionList"/>
    <dgm:cxn modelId="{EE878DE7-BF98-4935-83DB-93C1E9A1E5D7}" srcId="{6ACDE213-FF35-4E16-8E00-D9844012926C}" destId="{D10ACF08-BEF6-4EF5-A6EB-75BA9788A133}" srcOrd="1" destOrd="0" parTransId="{AC37A5AE-B158-4C79-917D-06F7D15257EF}" sibTransId="{47465CA9-155E-4AA1-AFC8-3D72721BABA1}"/>
    <dgm:cxn modelId="{E04B4BB6-FA8B-4925-A00D-F75639F09CFD}" type="presParOf" srcId="{B1F47BB6-FD88-497B-969F-545B58D53AE8}" destId="{7C9FBD51-BF27-4D06-9F91-B9CEB3A3D155}" srcOrd="0" destOrd="0" presId="urn:microsoft.com/office/officeart/2008/layout/BendingPictureCaptionList"/>
    <dgm:cxn modelId="{EBE7B30C-4FA4-49D5-8032-D3A219EB5416}" type="presParOf" srcId="{7C9FBD51-BF27-4D06-9F91-B9CEB3A3D155}" destId="{197CAA0B-4DF8-4B59-9D2E-79547F098697}" srcOrd="0" destOrd="0" presId="urn:microsoft.com/office/officeart/2008/layout/BendingPictureCaptionList"/>
    <dgm:cxn modelId="{E286738F-1AE5-41B4-9791-21CEE24EAFA1}" type="presParOf" srcId="{7C9FBD51-BF27-4D06-9F91-B9CEB3A3D155}" destId="{C5F435A1-2091-47AC-B313-EBD2FF3A7BCD}" srcOrd="1" destOrd="0" presId="urn:microsoft.com/office/officeart/2008/layout/BendingPictureCaptionList"/>
    <dgm:cxn modelId="{DC7AE537-7237-4AB3-BD6C-B7D2FAB5EB87}" type="presParOf" srcId="{B1F47BB6-FD88-497B-969F-545B58D53AE8}" destId="{362BB9D0-0089-4EB8-BAD1-D87872887D10}" srcOrd="1" destOrd="0" presId="urn:microsoft.com/office/officeart/2008/layout/BendingPictureCaptionList"/>
    <dgm:cxn modelId="{C0F657DE-D655-4567-9D8A-784E46C646DA}" type="presParOf" srcId="{B1F47BB6-FD88-497B-969F-545B58D53AE8}" destId="{BCB911CE-CF3A-481D-8625-59DF1603114B}" srcOrd="2" destOrd="0" presId="urn:microsoft.com/office/officeart/2008/layout/BendingPictureCaptionList"/>
    <dgm:cxn modelId="{6D06ACC3-FF74-4C0B-A507-D8E33676D3FE}" type="presParOf" srcId="{BCB911CE-CF3A-481D-8625-59DF1603114B}" destId="{AA87371A-08EB-4FAE-8AA6-F565C4BA90F9}" srcOrd="0" destOrd="0" presId="urn:microsoft.com/office/officeart/2008/layout/BendingPictureCaptionList"/>
    <dgm:cxn modelId="{CEEA01DC-C210-4D45-BB76-9B76D5ED80A9}" type="presParOf" srcId="{BCB911CE-CF3A-481D-8625-59DF1603114B}" destId="{16DFFD23-9C86-4BE6-BED9-FBA17B16E264}" srcOrd="1" destOrd="0" presId="urn:microsoft.com/office/officeart/2008/layout/BendingPictureCaptionList"/>
    <dgm:cxn modelId="{1ED0E9EA-BD24-4386-8E5F-2897CBAF1835}" type="presParOf" srcId="{B1F47BB6-FD88-497B-969F-545B58D53AE8}" destId="{140C52BE-7486-4795-96C7-EA4600849B0C}" srcOrd="3" destOrd="0" presId="urn:microsoft.com/office/officeart/2008/layout/BendingPictureCaptionList"/>
    <dgm:cxn modelId="{ABD5FB8E-E741-4A12-B92A-A8017D03673F}" type="presParOf" srcId="{B1F47BB6-FD88-497B-969F-545B58D53AE8}" destId="{EE6E4E8A-3CE3-4A26-84B6-CC5616C87109}" srcOrd="4" destOrd="0" presId="urn:microsoft.com/office/officeart/2008/layout/BendingPictureCaptionList"/>
    <dgm:cxn modelId="{223B86A2-873D-4875-87FE-AF89467DCBC0}" type="presParOf" srcId="{EE6E4E8A-3CE3-4A26-84B6-CC5616C87109}" destId="{63E35AEE-5C85-4792-8895-AC3807F91404}" srcOrd="0" destOrd="0" presId="urn:microsoft.com/office/officeart/2008/layout/BendingPictureCaptionList"/>
    <dgm:cxn modelId="{8C4CAE9A-A83F-4656-B139-D515793C4C2B}" type="presParOf" srcId="{EE6E4E8A-3CE3-4A26-84B6-CC5616C87109}" destId="{6656161A-A634-45F2-BE29-5B409842F86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A0B-4DF8-4B59-9D2E-79547F098697}">
      <dsp:nvSpPr>
        <dsp:cNvPr id="0" name=""/>
        <dsp:cNvSpPr/>
      </dsp:nvSpPr>
      <dsp:spPr>
        <a:xfrm>
          <a:off x="0" y="1066403"/>
          <a:ext cx="2786062" cy="222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35A1-2091-47AC-B313-EBD2FF3A7BCD}">
      <dsp:nvSpPr>
        <dsp:cNvPr id="0" name=""/>
        <dsp:cNvSpPr/>
      </dsp:nvSpPr>
      <dsp:spPr>
        <a:xfrm>
          <a:off x="250745" y="3072368"/>
          <a:ext cx="2479595" cy="7800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Intelligence</a:t>
          </a:r>
          <a:endParaRPr lang="id-ID" sz="1900" kern="1200"/>
        </a:p>
      </dsp:txBody>
      <dsp:txXfrm>
        <a:off x="250745" y="3072368"/>
        <a:ext cx="2479595" cy="780097"/>
      </dsp:txXfrm>
    </dsp:sp>
    <dsp:sp modelId="{AA87371A-08EB-4FAE-8AA6-F565C4BA90F9}">
      <dsp:nvSpPr>
        <dsp:cNvPr id="0" name=""/>
        <dsp:cNvSpPr/>
      </dsp:nvSpPr>
      <dsp:spPr>
        <a:xfrm>
          <a:off x="3064668" y="1066403"/>
          <a:ext cx="2786062" cy="222884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FFD23-9C86-4BE6-BED9-FBA17B16E264}">
      <dsp:nvSpPr>
        <dsp:cNvPr id="0" name=""/>
        <dsp:cNvSpPr/>
      </dsp:nvSpPr>
      <dsp:spPr>
        <a:xfrm>
          <a:off x="3315414" y="3072368"/>
          <a:ext cx="2479595" cy="7800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Data Mining</a:t>
          </a:r>
        </a:p>
      </dsp:txBody>
      <dsp:txXfrm>
        <a:off x="3315414" y="3072368"/>
        <a:ext cx="2479595" cy="780097"/>
      </dsp:txXfrm>
    </dsp:sp>
    <dsp:sp modelId="{63E35AEE-5C85-4792-8895-AC3807F91404}">
      <dsp:nvSpPr>
        <dsp:cNvPr id="0" name=""/>
        <dsp:cNvSpPr/>
      </dsp:nvSpPr>
      <dsp:spPr>
        <a:xfrm>
          <a:off x="6129337" y="1066403"/>
          <a:ext cx="2786062" cy="222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6161A-A634-45F2-BE29-5B409842F861}">
      <dsp:nvSpPr>
        <dsp:cNvPr id="0" name=""/>
        <dsp:cNvSpPr/>
      </dsp:nvSpPr>
      <dsp:spPr>
        <a:xfrm>
          <a:off x="6380083" y="3072368"/>
          <a:ext cx="2479595" cy="78009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Customer Relationship Management</a:t>
          </a:r>
        </a:p>
      </dsp:txBody>
      <dsp:txXfrm>
        <a:off x="6380083" y="3072368"/>
        <a:ext cx="2479595" cy="78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3618"/>
            <a:ext cx="7886700" cy="71078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999339"/>
            <a:ext cx="78867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9" y="1748815"/>
            <a:ext cx="7051826" cy="4200467"/>
          </a:xfrm>
        </p:spPr>
        <p:txBody>
          <a:bodyPr anchor="t">
            <a:noAutofit/>
          </a:bodyPr>
          <a:lstStyle>
            <a:lvl1pPr marL="216000" indent="-2160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1200">
                <a:solidFill>
                  <a:schemeClr val="tx1"/>
                </a:solidFill>
                <a:latin typeface="+mn-lt"/>
              </a:defRPr>
            </a:lvl1pPr>
            <a:lvl2pPr marL="450000" indent="-216000"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179012" y="668693"/>
            <a:ext cx="775564" cy="103399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9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Intelligent Systems Research Group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C094D-E43F-4BE3-8AF5-66CF43C6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2412469"/>
            <a:ext cx="2398631" cy="23986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9483B-6308-426C-9B14-D330220A53AC}"/>
              </a:ext>
            </a:extLst>
          </p:cNvPr>
          <p:cNvCxnSpPr>
            <a:cxnSpLocks/>
          </p:cNvCxnSpPr>
          <p:nvPr/>
        </p:nvCxnSpPr>
        <p:spPr>
          <a:xfrm>
            <a:off x="3429000" y="1596876"/>
            <a:ext cx="0" cy="3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860B3-BA4C-45B2-9D81-4FFE2549A729}"/>
              </a:ext>
            </a:extLst>
          </p:cNvPr>
          <p:cNvSpPr txBox="1"/>
          <p:nvPr/>
        </p:nvSpPr>
        <p:spPr>
          <a:xfrm>
            <a:off x="3733798" y="2297495"/>
            <a:ext cx="52435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</a:t>
            </a:r>
            <a:br>
              <a:rPr lang="en-US" sz="2500"/>
            </a:br>
            <a:r>
              <a:rPr lang="en-US" sz="2800"/>
              <a:t>Introduction to </a:t>
            </a:r>
            <a:br>
              <a:rPr lang="en-US" sz="2800"/>
            </a:br>
            <a:r>
              <a:rPr lang="en-US" sz="2800"/>
              <a:t>Data Warehouse</a:t>
            </a:r>
            <a:endParaRPr lang="id-ID" sz="2500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A5595AE4-FB8E-4AAE-A188-A57EE289008C}"/>
              </a:ext>
            </a:extLst>
          </p:cNvPr>
          <p:cNvSpPr txBox="1">
            <a:spLocks/>
          </p:cNvSpPr>
          <p:nvPr/>
        </p:nvSpPr>
        <p:spPr>
          <a:xfrm>
            <a:off x="536690" y="1927572"/>
            <a:ext cx="2211192" cy="29387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300"/>
              <a:t>Thank you for coming today!</a:t>
            </a:r>
            <a:endParaRPr kumimoji="1" lang="ja-JP" altLang="en-US" sz="1300" dirty="0"/>
          </a:p>
        </p:txBody>
      </p:sp>
      <p:sp>
        <p:nvSpPr>
          <p:cNvPr id="16" name="タイトル 10">
            <a:extLst>
              <a:ext uri="{FF2B5EF4-FFF2-40B4-BE49-F238E27FC236}">
                <a16:creationId xmlns:a16="http://schemas.microsoft.com/office/drawing/2014/main" id="{7D3EBF80-AB93-45D3-86B8-FD979E0468F6}"/>
              </a:ext>
            </a:extLst>
          </p:cNvPr>
          <p:cNvSpPr txBox="1">
            <a:spLocks/>
          </p:cNvSpPr>
          <p:nvPr/>
        </p:nvSpPr>
        <p:spPr>
          <a:xfrm>
            <a:off x="471156" y="1524000"/>
            <a:ext cx="2342260" cy="403573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3000"/>
              <a:t>WELCOME!</a:t>
            </a:r>
            <a:endParaRPr kumimoji="1" lang="ja-JP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30D9B-6DB6-4146-8E57-1F990ADF0FFD}"/>
              </a:ext>
            </a:extLst>
          </p:cNvPr>
          <p:cNvSpPr txBox="1"/>
          <p:nvPr/>
        </p:nvSpPr>
        <p:spPr>
          <a:xfrm>
            <a:off x="4657823" y="4191000"/>
            <a:ext cx="421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spc="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Dosen Pengampu: Joko Suntoro, M.Kom.</a:t>
            </a:r>
            <a:endParaRPr kumimoji="1" lang="id-ID" sz="1600" spc="15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072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/>
              <a:t>Di database, </a:t>
            </a:r>
            <a:r>
              <a:rPr lang="en-US" dirty="0" err="1">
                <a:solidFill>
                  <a:srgbClr val="C00000"/>
                </a:solidFill>
              </a:rPr>
              <a:t>baris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tuples </a:t>
            </a:r>
            <a:r>
              <a:rPr lang="en-US" dirty="0" err="1">
                <a:solidFill>
                  <a:srgbClr val="0070C0"/>
                </a:solidFill>
              </a:rPr>
              <a:t>atau</a:t>
            </a:r>
            <a:r>
              <a:rPr lang="en-US" dirty="0">
                <a:solidFill>
                  <a:srgbClr val="0070C0"/>
                </a:solidFill>
              </a:rPr>
              <a:t> records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kolom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fields</a:t>
            </a:r>
          </a:p>
          <a:p>
            <a:r>
              <a:rPr lang="en-US" dirty="0"/>
              <a:t>Di data warehouse </a:t>
            </a:r>
            <a:r>
              <a:rPr lang="en-US" dirty="0" err="1"/>
              <a:t>dan</a:t>
            </a:r>
            <a:r>
              <a:rPr lang="en-US" dirty="0"/>
              <a:t> dataset, </a:t>
            </a:r>
            <a:r>
              <a:rPr lang="en-US" dirty="0" err="1">
                <a:solidFill>
                  <a:srgbClr val="C00000"/>
                </a:solidFill>
              </a:rPr>
              <a:t>baris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observations, examples </a:t>
            </a:r>
            <a:r>
              <a:rPr lang="en-US" dirty="0" err="1">
                <a:solidFill>
                  <a:srgbClr val="0070C0"/>
                </a:solidFill>
              </a:rPr>
              <a:t>atau</a:t>
            </a:r>
            <a:r>
              <a:rPr lang="en-US" dirty="0">
                <a:solidFill>
                  <a:srgbClr val="0070C0"/>
                </a:solidFill>
              </a:rPr>
              <a:t> cases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kolom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attributes </a:t>
            </a:r>
            <a:r>
              <a:rPr lang="en-US" dirty="0" err="1">
                <a:solidFill>
                  <a:srgbClr val="0070C0"/>
                </a:solidFill>
              </a:rPr>
              <a:t>atau</a:t>
            </a:r>
            <a:r>
              <a:rPr lang="en-US" dirty="0">
                <a:solidFill>
                  <a:srgbClr val="0070C0"/>
                </a:solidFill>
              </a:rPr>
              <a:t> columns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32" y="3810000"/>
            <a:ext cx="380241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89200"/>
            <a:ext cx="7772400" cy="1879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. What Is a Data Warehouse?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43175-73E6-453C-8666-2EB823F46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4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8B40-E265-4295-AB50-AE49CF10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 Data Warehouse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9A34-E094-41E5-933B-858D01DF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Sistem yang </a:t>
            </a:r>
            <a:r>
              <a:rPr lang="en-US">
                <a:solidFill>
                  <a:srgbClr val="C00000"/>
                </a:solidFill>
              </a:rPr>
              <a:t>mengambil dan mengkonsolidasikan data secara berkala </a:t>
            </a:r>
            <a:r>
              <a:rPr lang="en-US"/>
              <a:t>dari source sistem ke dalam penyimpanan </a:t>
            </a:r>
            <a:r>
              <a:rPr lang="en-US">
                <a:solidFill>
                  <a:srgbClr val="0070C0"/>
                </a:solidFill>
              </a:rPr>
              <a:t>data dimensional atau data yang telah dinormalisasi</a:t>
            </a:r>
            <a:endParaRPr lang="id-ID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ata warehouse">
            <a:extLst>
              <a:ext uri="{FF2B5EF4-FFF2-40B4-BE49-F238E27FC236}">
                <a16:creationId xmlns:a16="http://schemas.microsoft.com/office/drawing/2014/main" id="{3F0317D7-A98A-4D82-B073-12F7E3A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55630"/>
            <a:ext cx="5236802" cy="30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0587-E04E-478A-8FC6-85261F0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 Data Warehouse Sistem</a:t>
            </a:r>
            <a:br>
              <a:rPr lang="en-US"/>
            </a:br>
            <a:r>
              <a:rPr lang="en-US"/>
              <a:t>(Kompleks)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1E4150-A4CE-4D9E-9C61-CCD65287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92"/>
          <a:stretch/>
        </p:blipFill>
        <p:spPr>
          <a:xfrm>
            <a:off x="1371600" y="1066800"/>
            <a:ext cx="643496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0587-E04E-478A-8FC6-85261F0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 Data Warehouse Sistem</a:t>
            </a:r>
            <a:br>
              <a:rPr lang="en-US"/>
            </a:br>
            <a:r>
              <a:rPr lang="en-US"/>
              <a:t>(Sederhana)</a:t>
            </a:r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F3933C-6EC0-49E4-A461-66D22789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667000"/>
            <a:ext cx="647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C30E-F56C-4C3D-814C-47C15A02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53618"/>
            <a:ext cx="8134350" cy="710787"/>
          </a:xfrm>
        </p:spPr>
        <p:txBody>
          <a:bodyPr>
            <a:normAutofit/>
          </a:bodyPr>
          <a:lstStyle/>
          <a:p>
            <a:r>
              <a:rPr lang="en-US"/>
              <a:t>Komponen Data Warehouse Sistem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38AA-8127-4A05-8EFB-B3FB3FF0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245310"/>
          </a:xfrm>
        </p:spPr>
        <p:txBody>
          <a:bodyPr/>
          <a:lstStyle/>
          <a:p>
            <a:r>
              <a:rPr lang="en-US"/>
              <a:t>Source system</a:t>
            </a:r>
          </a:p>
          <a:p>
            <a:pPr lvl="1"/>
            <a:r>
              <a:rPr lang="en-US"/>
              <a:t>Source sistem adalah </a:t>
            </a:r>
            <a:r>
              <a:rPr lang="en-US">
                <a:solidFill>
                  <a:srgbClr val="C00000"/>
                </a:solidFill>
              </a:rPr>
              <a:t>data dari sistem OLTP yang akan dimuat </a:t>
            </a:r>
            <a:r>
              <a:rPr lang="en-US"/>
              <a:t>ke dalam </a:t>
            </a:r>
            <a:r>
              <a:rPr lang="en-US">
                <a:solidFill>
                  <a:srgbClr val="0070C0"/>
                </a:solidFill>
              </a:rPr>
              <a:t>data warehouse</a:t>
            </a:r>
          </a:p>
          <a:p>
            <a:pPr lvl="1"/>
            <a:r>
              <a:rPr lang="en-US"/>
              <a:t>OLTP (Online Transaction Processing) adalah sistem yang bertujuan untuk </a:t>
            </a:r>
            <a:r>
              <a:rPr lang="en-US">
                <a:solidFill>
                  <a:srgbClr val="C00000"/>
                </a:solidFill>
              </a:rPr>
              <a:t>menangkap dan menyimpan </a:t>
            </a:r>
            <a:r>
              <a:rPr lang="en-US">
                <a:solidFill>
                  <a:srgbClr val="0070C0"/>
                </a:solidFill>
              </a:rPr>
              <a:t>transaksi bisnis</a:t>
            </a:r>
          </a:p>
          <a:p>
            <a:pPr lvl="1"/>
            <a:endParaRPr lang="en-US">
              <a:solidFill>
                <a:srgbClr val="0070C0"/>
              </a:solidFill>
            </a:endParaRPr>
          </a:p>
          <a:p>
            <a:pPr marL="342900" lvl="1" indent="-342900"/>
            <a:r>
              <a:rPr lang="en-US"/>
              <a:t>ETL (Extract, Transform, and Load)</a:t>
            </a:r>
          </a:p>
          <a:p>
            <a:pPr marL="800100" lvl="2" indent="-342900"/>
            <a:r>
              <a:rPr lang="en-US" sz="2400">
                <a:solidFill>
                  <a:srgbClr val="C00000"/>
                </a:solidFill>
              </a:rPr>
              <a:t>Membawa data </a:t>
            </a:r>
            <a:r>
              <a:rPr lang="en-US" sz="2400"/>
              <a:t>dari berbagai sumber ke </a:t>
            </a:r>
            <a:r>
              <a:rPr lang="en-US" sz="2400">
                <a:solidFill>
                  <a:srgbClr val="0070C0"/>
                </a:solidFill>
              </a:rPr>
              <a:t>stage area</a:t>
            </a:r>
          </a:p>
          <a:p>
            <a:pPr marL="800100" lvl="2" indent="-342900"/>
            <a:r>
              <a:rPr lang="en-US" sz="2400"/>
              <a:t>Sistem ETL kemudian </a:t>
            </a:r>
            <a:r>
              <a:rPr lang="en-US" sz="2400">
                <a:solidFill>
                  <a:srgbClr val="C00000"/>
                </a:solidFill>
              </a:rPr>
              <a:t>mengintegrasikan, mengubah, dan memuat data </a:t>
            </a:r>
            <a:r>
              <a:rPr lang="en-US" sz="2400"/>
              <a:t>ke dalam </a:t>
            </a:r>
            <a:r>
              <a:rPr lang="en-US" sz="2400">
                <a:solidFill>
                  <a:srgbClr val="0070C0"/>
                </a:solidFill>
              </a:rPr>
              <a:t>dimensional data store</a:t>
            </a:r>
            <a:r>
              <a:rPr lang="en-US" sz="2400"/>
              <a:t> (DDS)</a:t>
            </a:r>
            <a:endParaRPr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C30E-F56C-4C3D-814C-47C15A02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53618"/>
            <a:ext cx="8134350" cy="710787"/>
          </a:xfrm>
        </p:spPr>
        <p:txBody>
          <a:bodyPr>
            <a:normAutofit/>
          </a:bodyPr>
          <a:lstStyle/>
          <a:p>
            <a:r>
              <a:rPr lang="en-US"/>
              <a:t>Komponen Data Warehouse Sistem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38AA-8127-4A05-8EFB-B3FB3FF0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" y="1143000"/>
            <a:ext cx="3429000" cy="5410200"/>
          </a:xfrm>
        </p:spPr>
        <p:txBody>
          <a:bodyPr>
            <a:normAutofit/>
          </a:bodyPr>
          <a:lstStyle/>
          <a:p>
            <a:r>
              <a:rPr lang="en-US"/>
              <a:t>DDS (Dimensional Data Store)</a:t>
            </a:r>
          </a:p>
          <a:p>
            <a:pPr lvl="1"/>
            <a:r>
              <a:rPr lang="en-US"/>
              <a:t>DDS adalah database </a:t>
            </a:r>
            <a:r>
              <a:rPr lang="en-US">
                <a:solidFill>
                  <a:srgbClr val="C00000"/>
                </a:solidFill>
              </a:rPr>
              <a:t>tempat penyimpanan </a:t>
            </a:r>
            <a:r>
              <a:rPr lang="en-US"/>
              <a:t>data warehouse, </a:t>
            </a:r>
            <a:r>
              <a:rPr lang="en-US">
                <a:solidFill>
                  <a:srgbClr val="0070C0"/>
                </a:solidFill>
              </a:rPr>
              <a:t>format berbeda dengan OLTP</a:t>
            </a:r>
          </a:p>
          <a:p>
            <a:pPr lvl="1"/>
            <a:r>
              <a:rPr lang="en-US"/>
              <a:t>DDS disusun dalam </a:t>
            </a:r>
            <a:r>
              <a:rPr lang="en-US">
                <a:solidFill>
                  <a:srgbClr val="C00000"/>
                </a:solidFill>
              </a:rPr>
              <a:t>format dimensi </a:t>
            </a:r>
            <a:r>
              <a:rPr lang="en-US"/>
              <a:t>yang lebih cocok </a:t>
            </a:r>
            <a:r>
              <a:rPr lang="en-US">
                <a:solidFill>
                  <a:srgbClr val="0070C0"/>
                </a:solidFill>
              </a:rPr>
              <a:t>untuk analisis</a:t>
            </a:r>
          </a:p>
          <a:p>
            <a:pPr lvl="1"/>
            <a:r>
              <a:rPr lang="en-US"/>
              <a:t>Biasanya disebut dengan </a:t>
            </a:r>
            <a:r>
              <a:rPr lang="en-US">
                <a:solidFill>
                  <a:srgbClr val="C00000"/>
                </a:solidFill>
              </a:rPr>
              <a:t>data cube atau hypercube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18A41-106C-4F5B-A708-6804BA2E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31" y="1615208"/>
            <a:ext cx="5651768" cy="37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DB6C-0CE9-430D-9511-8EA36D7B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Retrieves Data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1AD1-AB8B-49A1-A213-33158874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509291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Pengambilan data </a:t>
            </a:r>
            <a:r>
              <a:rPr lang="en-US"/>
              <a:t>dilakukan secara </a:t>
            </a:r>
            <a:r>
              <a:rPr lang="en-US">
                <a:solidFill>
                  <a:srgbClr val="C00000"/>
                </a:solidFill>
              </a:rPr>
              <a:t>rutin dan berkala</a:t>
            </a:r>
            <a:r>
              <a:rPr lang="en-US"/>
              <a:t>, disebut dengan proses ETL</a:t>
            </a:r>
          </a:p>
          <a:p>
            <a:r>
              <a:rPr lang="en-US">
                <a:solidFill>
                  <a:srgbClr val="0070C0"/>
                </a:solidFill>
              </a:rPr>
              <a:t>ETL</a:t>
            </a:r>
            <a:r>
              <a:rPr lang="en-US"/>
              <a:t> adalah proses </a:t>
            </a:r>
            <a:r>
              <a:rPr lang="en-US">
                <a:solidFill>
                  <a:srgbClr val="C00000"/>
                </a:solidFill>
              </a:rPr>
              <a:t>mengambil data </a:t>
            </a:r>
            <a:r>
              <a:rPr lang="en-US"/>
              <a:t>dari sistem sumber, </a:t>
            </a:r>
            <a:r>
              <a:rPr lang="en-US">
                <a:solidFill>
                  <a:srgbClr val="C00000"/>
                </a:solidFill>
              </a:rPr>
              <a:t>mengubah data</a:t>
            </a:r>
            <a:r>
              <a:rPr lang="en-US"/>
              <a:t>, dan </a:t>
            </a:r>
            <a:r>
              <a:rPr lang="en-US">
                <a:solidFill>
                  <a:srgbClr val="C00000"/>
                </a:solidFill>
              </a:rPr>
              <a:t>memuatnya</a:t>
            </a:r>
            <a:r>
              <a:rPr lang="en-US"/>
              <a:t> ke sistem target</a:t>
            </a:r>
          </a:p>
          <a:p>
            <a:r>
              <a:rPr lang="en-US"/>
              <a:t>Mekanisme ETL adalah melakukan </a:t>
            </a:r>
            <a:r>
              <a:rPr lang="en-US">
                <a:solidFill>
                  <a:srgbClr val="C00000"/>
                </a:solidFill>
              </a:rPr>
              <a:t>preprocessing data (data cleaning) </a:t>
            </a:r>
            <a:r>
              <a:rPr lang="en-US"/>
              <a:t>sebelum dimasukkan ke dalam warehouse</a:t>
            </a:r>
          </a:p>
          <a:p>
            <a:r>
              <a:rPr lang="en-US"/>
              <a:t>Data preprocessing menggunakan aturan </a:t>
            </a:r>
            <a:r>
              <a:rPr lang="en-US">
                <a:solidFill>
                  <a:srgbClr val="C00000"/>
                </a:solidFill>
              </a:rPr>
              <a:t>data quality (DQ)</a:t>
            </a:r>
            <a:r>
              <a:rPr lang="en-US"/>
              <a:t>. </a:t>
            </a:r>
          </a:p>
          <a:p>
            <a:r>
              <a:rPr lang="en-US"/>
              <a:t>Jika </a:t>
            </a:r>
            <a:r>
              <a:rPr lang="en-US">
                <a:solidFill>
                  <a:srgbClr val="C00000"/>
                </a:solidFill>
              </a:rPr>
              <a:t>data sesuai aturan DQ </a:t>
            </a:r>
            <a:r>
              <a:rPr lang="en-US"/>
              <a:t>maka </a:t>
            </a:r>
            <a:r>
              <a:rPr lang="en-US">
                <a:solidFill>
                  <a:srgbClr val="0070C0"/>
                </a:solidFill>
              </a:rPr>
              <a:t>data masuk ke dalam warehouse</a:t>
            </a:r>
            <a:r>
              <a:rPr lang="en-US"/>
              <a:t>, namun </a:t>
            </a:r>
            <a:r>
              <a:rPr lang="en-US">
                <a:solidFill>
                  <a:srgbClr val="C00000"/>
                </a:solidFill>
              </a:rPr>
              <a:t>jika tidak sesuai aturan DQ</a:t>
            </a:r>
            <a:r>
              <a:rPr lang="en-US"/>
              <a:t>, maka ada tiga opsi, yaitu: </a:t>
            </a:r>
            <a:r>
              <a:rPr lang="en-US">
                <a:solidFill>
                  <a:srgbClr val="0070C0"/>
                </a:solidFill>
              </a:rPr>
              <a:t>ditolak, diperbaiki, atau diizinkan untuk dimuat ke warehouse</a:t>
            </a:r>
          </a:p>
          <a:p>
            <a:pPr marL="0" indent="0">
              <a:buNone/>
            </a:pPr>
            <a:endParaRPr lang="id-ID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1C5-AE8D-4DD5-8855-64E1AA65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Consolidates Data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C31F-2513-4E63-A227-94AF2E3A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411183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Perusahaan skala besar </a:t>
            </a:r>
            <a:r>
              <a:rPr lang="en-US"/>
              <a:t>mempunyai </a:t>
            </a:r>
            <a:r>
              <a:rPr lang="en-US">
                <a:solidFill>
                  <a:srgbClr val="C00000"/>
                </a:solidFill>
              </a:rPr>
              <a:t>banyak transaksi antar sistem</a:t>
            </a:r>
          </a:p>
          <a:p>
            <a:pPr lvl="1"/>
            <a:r>
              <a:rPr lang="en-US"/>
              <a:t>Contoh: Perbankan menggunakan beberapa aplikasi berbeda untuk services, antara lain: service untuk loan proses, service untuk teller, service untuk ATM, service untuk call center, service untuk fraud detection, dll</a:t>
            </a:r>
          </a:p>
          <a:p>
            <a:pPr marL="457200" lvl="1" indent="0">
              <a:buNone/>
            </a:pPr>
            <a:endParaRPr lang="en-US"/>
          </a:p>
          <a:p>
            <a:pPr marL="263525" lvl="1" indent="-263525"/>
            <a:r>
              <a:rPr lang="en-US"/>
              <a:t>Data warehouse </a:t>
            </a:r>
            <a:r>
              <a:rPr lang="en-US">
                <a:solidFill>
                  <a:srgbClr val="C00000"/>
                </a:solidFill>
              </a:rPr>
              <a:t>menggabungkan</a:t>
            </a:r>
            <a:r>
              <a:rPr lang="en-US"/>
              <a:t> banyak </a:t>
            </a:r>
            <a:r>
              <a:rPr lang="en-US">
                <a:solidFill>
                  <a:srgbClr val="0070C0"/>
                </a:solidFill>
              </a:rPr>
              <a:t>sistem transaksional</a:t>
            </a:r>
          </a:p>
          <a:p>
            <a:pPr marL="263525" lvl="1" indent="-263525"/>
            <a:r>
              <a:rPr lang="en-US">
                <a:solidFill>
                  <a:srgbClr val="0070C0"/>
                </a:solidFill>
              </a:rPr>
              <a:t>Penggabungan data </a:t>
            </a:r>
            <a:r>
              <a:rPr lang="en-US"/>
              <a:t>mempertimbangkan </a:t>
            </a:r>
            <a:r>
              <a:rPr lang="en-US">
                <a:solidFill>
                  <a:srgbClr val="C00000"/>
                </a:solidFill>
              </a:rPr>
              <a:t>ketersediaan data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rentang waktu </a:t>
            </a:r>
            <a:r>
              <a:rPr lang="en-US"/>
              <a:t>(periode harian, bulanan, mingguan), </a:t>
            </a:r>
            <a:r>
              <a:rPr lang="en-US">
                <a:solidFill>
                  <a:srgbClr val="C00000"/>
                </a:solidFill>
              </a:rPr>
              <a:t>konversi </a:t>
            </a:r>
            <a:r>
              <a:rPr lang="en-US"/>
              <a:t>(satuan ukuran, mata uang), dan </a:t>
            </a:r>
            <a:r>
              <a:rPr lang="en-US">
                <a:solidFill>
                  <a:srgbClr val="C00000"/>
                </a:solidFill>
              </a:rPr>
              <a:t>pencocokan</a:t>
            </a:r>
          </a:p>
        </p:txBody>
      </p:sp>
      <p:pic>
        <p:nvPicPr>
          <p:cNvPr id="1026" name="Picture 2" descr="Image result for transfer data">
            <a:extLst>
              <a:ext uri="{FF2B5EF4-FFF2-40B4-BE49-F238E27FC236}">
                <a16:creationId xmlns:a16="http://schemas.microsoft.com/office/drawing/2014/main" id="{F6F0BC7C-9D86-4995-9189-5C3BED07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33962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6ED8-5A6A-457F-A2E2-3F094F0F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Dimensional Data Store</a:t>
            </a:r>
            <a:r>
              <a:rPr lang="en-US"/>
              <a:t> vs. Normalized Data Store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DC8F-7A28-4CC6-A838-2FD011D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Data warehouse </a:t>
            </a:r>
            <a:r>
              <a:rPr lang="en-US">
                <a:solidFill>
                  <a:srgbClr val="C00000"/>
                </a:solidFill>
              </a:rPr>
              <a:t>mengambil data </a:t>
            </a:r>
            <a:r>
              <a:rPr lang="en-US"/>
              <a:t>dari source sistem dan </a:t>
            </a:r>
            <a:r>
              <a:rPr lang="en-US">
                <a:solidFill>
                  <a:srgbClr val="C00000"/>
                </a:solidFill>
              </a:rPr>
              <a:t>disimpan dalam dimensional data store</a:t>
            </a:r>
          </a:p>
          <a:p>
            <a:r>
              <a:rPr lang="en-US"/>
              <a:t>Namun dalam beberapa kasus, </a:t>
            </a:r>
            <a:r>
              <a:rPr lang="en-US">
                <a:solidFill>
                  <a:srgbClr val="C00000"/>
                </a:solidFill>
              </a:rPr>
              <a:t>disimpan ke dalam normalized data store</a:t>
            </a:r>
          </a:p>
          <a:p>
            <a:r>
              <a:rPr lang="en-US">
                <a:solidFill>
                  <a:srgbClr val="0070C0"/>
                </a:solidFill>
              </a:rPr>
              <a:t>Dimensional data store </a:t>
            </a:r>
            <a:r>
              <a:rPr lang="en-US"/>
              <a:t>menyimpan</a:t>
            </a:r>
            <a:r>
              <a:rPr lang="en-US">
                <a:solidFill>
                  <a:srgbClr val="C00000"/>
                </a:solidFill>
              </a:rPr>
              <a:t> data denormalisasi </a:t>
            </a:r>
            <a:r>
              <a:rPr lang="en-US"/>
              <a:t>(biasanya mengandung redundansi data)</a:t>
            </a:r>
          </a:p>
          <a:p>
            <a:r>
              <a:rPr lang="en-US">
                <a:solidFill>
                  <a:srgbClr val="0070C0"/>
                </a:solidFill>
              </a:rPr>
              <a:t>Normalized data store </a:t>
            </a:r>
            <a:r>
              <a:rPr lang="en-US"/>
              <a:t>menyimpan</a:t>
            </a:r>
            <a:r>
              <a:rPr lang="en-US">
                <a:solidFill>
                  <a:srgbClr val="C00000"/>
                </a:solidFill>
              </a:rPr>
              <a:t> data normalisasi </a:t>
            </a:r>
            <a:r>
              <a:rPr lang="en-US"/>
              <a:t>(redundansi data sudah dihilangkan)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10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813"/>
            <a:ext cx="7886700" cy="710787"/>
          </a:xfrm>
        </p:spPr>
        <p:txBody>
          <a:bodyPr/>
          <a:lstStyle/>
          <a:p>
            <a:r>
              <a:rPr lang="en-US" dirty="0" err="1"/>
              <a:t>Joko</a:t>
            </a:r>
            <a:r>
              <a:rPr lang="en-US" dirty="0"/>
              <a:t> </a:t>
            </a:r>
            <a:r>
              <a:rPr lang="en-US" dirty="0" err="1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SDN Pandean </a:t>
            </a:r>
            <a:r>
              <a:rPr lang="en-US" sz="2200" dirty="0" err="1">
                <a:solidFill>
                  <a:srgbClr val="C00000"/>
                </a:solidFill>
              </a:rPr>
              <a:t>Lamper</a:t>
            </a:r>
            <a:r>
              <a:rPr lang="en-US" sz="2200" dirty="0">
                <a:solidFill>
                  <a:srgbClr val="C00000"/>
                </a:solidFill>
              </a:rPr>
              <a:t> 03</a:t>
            </a:r>
            <a:r>
              <a:rPr lang="en-US" sz="2200" dirty="0"/>
              <a:t> </a:t>
            </a:r>
            <a:r>
              <a:rPr lang="en-US" sz="2200"/>
              <a:t>Semarang </a:t>
            </a:r>
            <a:r>
              <a:rPr lang="en-US" sz="1800"/>
              <a:t>(Lulus tahun 2001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SMPN 32 </a:t>
            </a:r>
            <a:r>
              <a:rPr lang="en-US" sz="2200"/>
              <a:t>Semarang </a:t>
            </a:r>
            <a:r>
              <a:rPr lang="en-US" sz="1800"/>
              <a:t>(Lulus tahun 2004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SMA </a:t>
            </a:r>
            <a:r>
              <a:rPr lang="en-US" sz="2200" dirty="0" err="1">
                <a:solidFill>
                  <a:srgbClr val="C00000"/>
                </a:solidFill>
              </a:rPr>
              <a:t>Institut</a:t>
            </a:r>
            <a:r>
              <a:rPr lang="en-US" sz="2200" dirty="0">
                <a:solidFill>
                  <a:srgbClr val="C00000"/>
                </a:solidFill>
              </a:rPr>
              <a:t> Indonesia </a:t>
            </a:r>
            <a:r>
              <a:rPr lang="en-US" sz="2200"/>
              <a:t>Semarang </a:t>
            </a:r>
            <a:r>
              <a:rPr lang="en-US" sz="1800"/>
              <a:t>(Lulus tahun 2007</a:t>
            </a:r>
            <a:r>
              <a:rPr lang="en-US" sz="1800" dirty="0"/>
              <a:t>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S1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Informatika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Semarang </a:t>
            </a:r>
            <a:r>
              <a:rPr lang="en-US" sz="2200" dirty="0"/>
              <a:t>(2010-2015)</a:t>
            </a:r>
            <a:endParaRPr lang="en-US" sz="2200" dirty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S2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Informatika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Dian </a:t>
            </a:r>
            <a:r>
              <a:rPr lang="en-US" sz="2200" dirty="0" err="1">
                <a:solidFill>
                  <a:srgbClr val="C00000"/>
                </a:solidFill>
              </a:rPr>
              <a:t>Nuswantoro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/>
              <a:t>Tim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Domestic Gas PT </a:t>
            </a:r>
            <a:r>
              <a:rPr lang="en-US" sz="2200" dirty="0" err="1">
                <a:solidFill>
                  <a:srgbClr val="C00000"/>
                </a:solidFill>
              </a:rPr>
              <a:t>Pertamina</a:t>
            </a:r>
            <a:r>
              <a:rPr lang="en-US" sz="2200" dirty="0">
                <a:solidFill>
                  <a:srgbClr val="C00000"/>
                </a:solidFill>
              </a:rPr>
              <a:t> (</a:t>
            </a:r>
            <a:r>
              <a:rPr lang="en-US" sz="2200" dirty="0" err="1">
                <a:solidFill>
                  <a:srgbClr val="C00000"/>
                </a:solidFill>
              </a:rPr>
              <a:t>Persero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Dosen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Peneliti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Fakultas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Teknologi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Informasi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dan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Komunikasi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Universitas</a:t>
            </a:r>
            <a:r>
              <a:rPr lang="en-US" sz="2200" dirty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</a:t>
            </a:r>
            <a:r>
              <a:rPr lang="en-US" sz="2200">
                <a:solidFill>
                  <a:srgbClr val="C00000"/>
                </a:solidFill>
              </a:rPr>
              <a:t>Intelligent Systems </a:t>
            </a:r>
            <a:r>
              <a:rPr lang="en-US" sz="2200" dirty="0">
                <a:solidFill>
                  <a:srgbClr val="C00000"/>
                </a:solidFill>
              </a:rPr>
              <a:t>Research Group</a:t>
            </a:r>
            <a:endParaRPr lang="en-US" sz="2200" dirty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Data Mining</a:t>
            </a:r>
            <a:r>
              <a:rPr lang="en-US" sz="2200" dirty="0"/>
              <a:t>, Intelligent System </a:t>
            </a:r>
            <a:r>
              <a:rPr lang="en-US" sz="2200" dirty="0" err="1"/>
              <a:t>dan</a:t>
            </a:r>
            <a:r>
              <a:rPr lang="en-US" sz="2200" dirty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553200" y="2583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506C-D443-4F3C-ACC6-D069F874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Skema Dimensional Data Store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ED14F-2CFB-4C2E-A006-3CF3D5C4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476" y="1066800"/>
            <a:ext cx="5733048" cy="51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81D6-6EEA-42B6-8B38-D42BB55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Skema Normalized Data Store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FB8F4B-9E71-44CA-A5F1-87313F2C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943" y="1066800"/>
            <a:ext cx="5211057" cy="55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89200"/>
            <a:ext cx="7772400" cy="1879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>
                <a:solidFill>
                  <a:schemeClr val="tx2"/>
                </a:solidFill>
              </a:rPr>
              <a:t>. Data Warehousing Today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CC0F-01E1-40B3-A3E6-EE0DFFA9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Warehousing Today</a:t>
            </a:r>
            <a:endParaRPr lang="id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187A6-24C5-4B4A-A15A-59F92D788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10944"/>
              </p:ext>
            </p:extLst>
          </p:nvPr>
        </p:nvGraphicFramePr>
        <p:xfrm>
          <a:off x="114300" y="969565"/>
          <a:ext cx="8915400" cy="4918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7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AE9-84F7-4C6A-906B-9B1C626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Cooming Soon...</a:t>
            </a:r>
            <a:endParaRPr lang="id-ID"/>
          </a:p>
        </p:txBody>
      </p:sp>
      <p:pic>
        <p:nvPicPr>
          <p:cNvPr id="1026" name="Picture 2" descr="Gambar mungkin berisi: teks">
            <a:extLst>
              <a:ext uri="{FF2B5EF4-FFF2-40B4-BE49-F238E27FC236}">
                <a16:creationId xmlns:a16="http://schemas.microsoft.com/office/drawing/2014/main" id="{7308F4EF-E371-4C7A-9D18-C2F890264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31" y="1066800"/>
            <a:ext cx="3543338" cy="56375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89200"/>
            <a:ext cx="7772400" cy="1879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en-US">
                <a:solidFill>
                  <a:schemeClr val="tx2"/>
                </a:solidFill>
              </a:rPr>
              <a:t>. Future Trends in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Data Warehousing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A4FB-41B1-494D-A2AC-A72A1B64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Unstructured Data</a:t>
            </a:r>
            <a:endParaRPr lang="id-ID"/>
          </a:p>
        </p:txBody>
      </p:sp>
      <p:pic>
        <p:nvPicPr>
          <p:cNvPr id="1026" name="Picture 2" descr="Image result for unstructured data">
            <a:extLst>
              <a:ext uri="{FF2B5EF4-FFF2-40B4-BE49-F238E27FC236}">
                <a16:creationId xmlns:a16="http://schemas.microsoft.com/office/drawing/2014/main" id="{DCDCA847-612F-428F-B20B-3AF4F247D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05600" cy="522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7DF-AC2C-47E5-ADC9-E3F7902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8217-C0B1-48E0-94CF-760E6C75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690"/>
            <a:ext cx="4476750" cy="516911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C00000"/>
                </a:solidFill>
              </a:rPr>
              <a:t>Pencarian</a:t>
            </a:r>
            <a:r>
              <a:rPr lang="en-US"/>
              <a:t> dilakukan untuk </a:t>
            </a:r>
            <a:r>
              <a:rPr lang="en-US">
                <a:solidFill>
                  <a:srgbClr val="0070C0"/>
                </a:solidFill>
              </a:rPr>
              <a:t>mendapatkan informasi </a:t>
            </a:r>
            <a:r>
              <a:rPr lang="en-US"/>
              <a:t>dari </a:t>
            </a:r>
            <a:r>
              <a:rPr lang="en-US">
                <a:solidFill>
                  <a:srgbClr val="0070C0"/>
                </a:solidFill>
              </a:rPr>
              <a:t>data tidak terstruktur</a:t>
            </a:r>
          </a:p>
          <a:p>
            <a:r>
              <a:rPr lang="en-US"/>
              <a:t>Seperti di Internet, </a:t>
            </a:r>
            <a:r>
              <a:rPr lang="en-US">
                <a:solidFill>
                  <a:srgbClr val="C00000"/>
                </a:solidFill>
              </a:rPr>
              <a:t>mesin pencari  (search enginer)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mengindeks data yang tidak terstruktur </a:t>
            </a:r>
            <a:r>
              <a:rPr lang="en-US"/>
              <a:t>yang berasal dari </a:t>
            </a:r>
            <a:r>
              <a:rPr lang="en-US">
                <a:solidFill>
                  <a:srgbClr val="0070C0"/>
                </a:solidFill>
              </a:rPr>
              <a:t>data warehouse</a:t>
            </a:r>
          </a:p>
          <a:p>
            <a:r>
              <a:rPr lang="en-US">
                <a:solidFill>
                  <a:srgbClr val="C00000"/>
                </a:solidFill>
              </a:rPr>
              <a:t>Mesin pencari </a:t>
            </a:r>
            <a:r>
              <a:rPr lang="en-US">
                <a:solidFill>
                  <a:srgbClr val="0070C0"/>
                </a:solidFill>
              </a:rPr>
              <a:t>mengkategorikan</a:t>
            </a:r>
            <a:r>
              <a:rPr lang="en-US"/>
              <a:t> data tidak terstruktur berdasarkan </a:t>
            </a:r>
            <a:r>
              <a:rPr lang="en-US">
                <a:solidFill>
                  <a:srgbClr val="0070C0"/>
                </a:solidFill>
              </a:rPr>
              <a:t>jenis dan properti dalam halaman web</a:t>
            </a:r>
            <a:endParaRPr lang="id-ID">
              <a:solidFill>
                <a:srgbClr val="0070C0"/>
              </a:solidFill>
            </a:endParaRPr>
          </a:p>
        </p:txBody>
      </p:sp>
      <p:pic>
        <p:nvPicPr>
          <p:cNvPr id="2052" name="Picture 4" descr="Image result for Search data">
            <a:extLst>
              <a:ext uri="{FF2B5EF4-FFF2-40B4-BE49-F238E27FC236}">
                <a16:creationId xmlns:a16="http://schemas.microsoft.com/office/drawing/2014/main" id="{B86A77BB-336B-474E-A239-6B8101F8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62" y="3886200"/>
            <a:ext cx="340178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arch data">
            <a:extLst>
              <a:ext uri="{FF2B5EF4-FFF2-40B4-BE49-F238E27FC236}">
                <a16:creationId xmlns:a16="http://schemas.microsoft.com/office/drawing/2014/main" id="{F528C745-D6D2-461F-A307-2B3C8C43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447800"/>
            <a:ext cx="3303398" cy="18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9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BA851-B830-4F89-9AEC-92B9D40F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8540"/>
            <a:ext cx="7772400" cy="2600920"/>
          </a:xfrm>
        </p:spPr>
        <p:txBody>
          <a:bodyPr>
            <a:noAutofit/>
          </a:bodyPr>
          <a:lstStyle/>
          <a:p>
            <a:r>
              <a:rPr lang="en-US" sz="18000" b="1">
                <a:solidFill>
                  <a:schemeClr val="tx2"/>
                </a:solidFill>
                <a:latin typeface="Palace Script MT" panose="030303020206070C0B05" pitchFamily="66" charset="0"/>
              </a:rPr>
              <a:t>Thank You</a:t>
            </a:r>
            <a:endParaRPr lang="id-ID" sz="18000" b="1">
              <a:solidFill>
                <a:schemeClr val="tx2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Hofmann</a:t>
            </a:r>
            <a:r>
              <a:rPr lang="id-ID" sz="2000" dirty="0"/>
              <a:t>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</a:t>
            </a:r>
            <a:r>
              <a:rPr lang="id-ID" sz="2000"/>
              <a:t>20</a:t>
            </a:r>
            <a:r>
              <a:rPr lang="en-US" sz="200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Kimball, R., &amp; Ross, M. (2013). </a:t>
            </a:r>
            <a:r>
              <a:rPr lang="en-US" sz="2000">
                <a:solidFill>
                  <a:srgbClr val="C00000"/>
                </a:solidFill>
              </a:rPr>
              <a:t>The Data Warehouse Toolkit</a:t>
            </a:r>
            <a:r>
              <a:rPr lang="en-US" sz="2000"/>
              <a:t>. Willey Publishing, Inc.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Larose, D. T. (2006). </a:t>
            </a:r>
            <a:r>
              <a:rPr lang="id-ID" sz="200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/>
              <a:t>. Canada: Willey Publishing, Inc. 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Malinowski, E., &amp; Zimany, E. (2011). </a:t>
            </a:r>
            <a:r>
              <a:rPr lang="en-US" sz="2000">
                <a:solidFill>
                  <a:srgbClr val="C00000"/>
                </a:solidFill>
              </a:rPr>
              <a:t>Advanced Data Warehouse Design</a:t>
            </a:r>
            <a:r>
              <a:rPr lang="en-US" sz="2000"/>
              <a:t>. Germany: Springer Berlin Heidelberg.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Noth, Matthew. </a:t>
            </a:r>
            <a:r>
              <a:rPr lang="en-US" sz="2000">
                <a:solidFill>
                  <a:srgbClr val="C00000"/>
                </a:solidFill>
              </a:rPr>
              <a:t>Data Mining for The Masses</a:t>
            </a:r>
            <a:r>
              <a:rPr lang="en-US" sz="2000"/>
              <a:t>. </a:t>
            </a:r>
            <a:r>
              <a:rPr lang="en-US" sz="2000" i="1"/>
              <a:t>Creative Commons Attribution</a:t>
            </a:r>
            <a:r>
              <a:rPr lang="en-US" sz="2000"/>
              <a:t>.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Rainardi, V. (2008). </a:t>
            </a:r>
            <a:r>
              <a:rPr lang="en-US" sz="2000">
                <a:solidFill>
                  <a:srgbClr val="C00000"/>
                </a:solidFill>
              </a:rPr>
              <a:t>Building a Data Warehouse With Examples in SQL Server</a:t>
            </a:r>
            <a:r>
              <a:rPr lang="en-US" sz="2000"/>
              <a:t>. Apress.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Shahbaz, Q. (2016). </a:t>
            </a:r>
            <a:r>
              <a:rPr lang="en-US" sz="2000">
                <a:solidFill>
                  <a:srgbClr val="C00000"/>
                </a:solidFill>
              </a:rPr>
              <a:t>Data Mapping for Data Warehouse Design</a:t>
            </a:r>
            <a:r>
              <a:rPr lang="en-US" sz="2000"/>
              <a:t>. Elsevier Inc.</a:t>
            </a:r>
            <a:endParaRPr lang="id-ID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Textbooks</a:t>
            </a:r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465226"/>
            <a:ext cx="2532235" cy="312978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409FD-D17E-4A87-A8E4-C5FC88BA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0" y="1219239"/>
            <a:ext cx="2350444" cy="3129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FD24B0-2AE7-4A5E-899E-FDF4334F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65" y="1270765"/>
            <a:ext cx="2252382" cy="312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00563-5A06-450C-8DB4-A23733E09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410" y="3465225"/>
            <a:ext cx="2145706" cy="3129783"/>
          </a:xfrm>
          <a:prstGeom prst="rect">
            <a:avLst/>
          </a:prstGeom>
        </p:spPr>
      </p:pic>
      <p:pic>
        <p:nvPicPr>
          <p:cNvPr id="1026" name="Picture 2" descr="Image result for Data Mapping for Data Warehouse Design">
            <a:extLst>
              <a:ext uri="{FF2B5EF4-FFF2-40B4-BE49-F238E27FC236}">
                <a16:creationId xmlns:a16="http://schemas.microsoft.com/office/drawing/2014/main" id="{5BFC12A9-9731-421E-8A7A-E76D7FA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59" y="1251337"/>
            <a:ext cx="2102391" cy="314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Differences Between Database, Data Warehouse and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42B1-08E8-4735-BBE7-429D61DFD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1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</a:t>
            </a:r>
            <a:r>
              <a:rPr lang="en-US" dirty="0">
                <a:solidFill>
                  <a:srgbClr val="C00000"/>
                </a:solidFill>
              </a:rPr>
              <a:t>grouping of information </a:t>
            </a:r>
            <a:r>
              <a:rPr lang="en-US" dirty="0"/>
              <a:t>within a </a:t>
            </a:r>
            <a:r>
              <a:rPr lang="en-US" dirty="0">
                <a:solidFill>
                  <a:srgbClr val="C00000"/>
                </a:solidFill>
              </a:rPr>
              <a:t>specific structure</a:t>
            </a:r>
            <a:r>
              <a:rPr lang="en-US" dirty="0"/>
              <a:t>.</a:t>
            </a:r>
          </a:p>
          <a:p>
            <a:r>
              <a:rPr lang="en-US" dirty="0"/>
              <a:t>By relating tables to one another, we </a:t>
            </a:r>
            <a:r>
              <a:rPr lang="en-US" dirty="0">
                <a:solidFill>
                  <a:srgbClr val="C00000"/>
                </a:solidFill>
              </a:rPr>
              <a:t>can reduce redundancy of data </a:t>
            </a:r>
            <a:r>
              <a:rPr lang="en-US" dirty="0"/>
              <a:t>and improve database performance, we called </a:t>
            </a:r>
            <a:r>
              <a:rPr lang="en-US" dirty="0">
                <a:solidFill>
                  <a:srgbClr val="C00000"/>
                </a:solidFill>
              </a:rPr>
              <a:t>normalization</a:t>
            </a:r>
          </a:p>
          <a:p>
            <a:r>
              <a:rPr lang="en-US" dirty="0"/>
              <a:t>Most relational databases which are </a:t>
            </a:r>
            <a:r>
              <a:rPr lang="en-US" dirty="0">
                <a:solidFill>
                  <a:srgbClr val="C00000"/>
                </a:solidFill>
              </a:rPr>
              <a:t>designed to handle a high number of reads and writes</a:t>
            </a:r>
            <a:r>
              <a:rPr lang="en-US" dirty="0"/>
              <a:t> (updates and retrievals of information) are referred to as </a:t>
            </a:r>
            <a:r>
              <a:rPr lang="en-US" dirty="0">
                <a:solidFill>
                  <a:srgbClr val="0070C0"/>
                </a:solidFill>
              </a:rPr>
              <a:t>OLTP (online transaction processing) systems</a:t>
            </a:r>
          </a:p>
        </p:txBody>
      </p:sp>
    </p:spTree>
    <p:extLst>
      <p:ext uri="{BB962C8B-B14F-4D97-AF65-F5344CB8AC3E}">
        <p14:creationId xmlns:p14="http://schemas.microsoft.com/office/powerpoint/2010/main" val="41082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962400" cy="31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3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dirty="0"/>
              <a:t>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062"/>
            <a:ext cx="7886700" cy="4351338"/>
          </a:xfrm>
        </p:spPr>
        <p:txBody>
          <a:bodyPr/>
          <a:lstStyle/>
          <a:p>
            <a:r>
              <a:rPr lang="en-US" dirty="0"/>
              <a:t>A data warehouse is a type of </a:t>
            </a:r>
            <a:r>
              <a:rPr lang="en-US" dirty="0">
                <a:solidFill>
                  <a:srgbClr val="C00000"/>
                </a:solidFill>
              </a:rPr>
              <a:t>large database </a:t>
            </a:r>
            <a:r>
              <a:rPr lang="en-US" dirty="0"/>
              <a:t>that has been </a:t>
            </a:r>
            <a:r>
              <a:rPr lang="en-US" dirty="0" err="1">
                <a:solidFill>
                  <a:srgbClr val="C00000"/>
                </a:solidFill>
              </a:rPr>
              <a:t>denormalized</a:t>
            </a:r>
            <a:r>
              <a:rPr lang="en-US" dirty="0">
                <a:solidFill>
                  <a:srgbClr val="C00000"/>
                </a:solidFill>
              </a:rPr>
              <a:t> and archived</a:t>
            </a:r>
          </a:p>
          <a:p>
            <a:r>
              <a:rPr lang="en-US" dirty="0" err="1"/>
              <a:t>Denormalization</a:t>
            </a:r>
            <a:r>
              <a:rPr lang="en-US" dirty="0"/>
              <a:t> is the </a:t>
            </a:r>
            <a:r>
              <a:rPr lang="en-US" dirty="0">
                <a:solidFill>
                  <a:srgbClr val="C00000"/>
                </a:solidFill>
              </a:rPr>
              <a:t>process of intentionally combining</a:t>
            </a:r>
            <a:r>
              <a:rPr lang="en-US" dirty="0"/>
              <a:t> some tables into a single table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reduce </a:t>
            </a:r>
            <a:r>
              <a:rPr lang="en-US" dirty="0"/>
              <a:t>the number of joins necessary to </a:t>
            </a:r>
            <a:r>
              <a:rPr lang="en-US" dirty="0">
                <a:solidFill>
                  <a:srgbClr val="C00000"/>
                </a:solidFill>
              </a:rPr>
              <a:t>query related data</a:t>
            </a:r>
            <a:r>
              <a:rPr lang="en-US" dirty="0"/>
              <a:t>, thereby </a:t>
            </a:r>
            <a:r>
              <a:rPr lang="en-US" dirty="0">
                <a:solidFill>
                  <a:srgbClr val="0070C0"/>
                </a:solidFill>
              </a:rPr>
              <a:t>speeding up the process of analyzing our data</a:t>
            </a:r>
          </a:p>
          <a:p>
            <a:r>
              <a:rPr lang="en-US" dirty="0"/>
              <a:t>Databases designed in this manner are called </a:t>
            </a:r>
            <a:r>
              <a:rPr lang="en-US" dirty="0">
                <a:solidFill>
                  <a:srgbClr val="0070C0"/>
                </a:solidFill>
              </a:rPr>
              <a:t>OLAP (online analytical processing) systems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5029200"/>
            <a:ext cx="3200400" cy="14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8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set is a </a:t>
            </a:r>
            <a:r>
              <a:rPr lang="en-US" dirty="0">
                <a:solidFill>
                  <a:srgbClr val="C00000"/>
                </a:solidFill>
              </a:rPr>
              <a:t>subset </a:t>
            </a:r>
            <a:r>
              <a:rPr lang="en-US" dirty="0"/>
              <a:t>of a </a:t>
            </a:r>
            <a:r>
              <a:rPr lang="en-US" dirty="0">
                <a:solidFill>
                  <a:srgbClr val="0070C0"/>
                </a:solidFill>
              </a:rPr>
              <a:t>database or a data warehouse</a:t>
            </a:r>
          </a:p>
          <a:p>
            <a:r>
              <a:rPr lang="en-US" dirty="0"/>
              <a:t>It is usually </a:t>
            </a:r>
            <a:r>
              <a:rPr lang="en-US" dirty="0" err="1">
                <a:solidFill>
                  <a:srgbClr val="C00000"/>
                </a:solidFill>
              </a:rPr>
              <a:t>denormalized</a:t>
            </a:r>
            <a:r>
              <a:rPr lang="en-US" dirty="0">
                <a:solidFill>
                  <a:srgbClr val="C00000"/>
                </a:solidFill>
              </a:rPr>
              <a:t> so that only one table </a:t>
            </a:r>
            <a:r>
              <a:rPr lang="en-US" dirty="0"/>
              <a:t>is used</a:t>
            </a:r>
          </a:p>
          <a:p>
            <a:r>
              <a:rPr lang="en-US" dirty="0"/>
              <a:t>Data sets may be made up of a </a:t>
            </a:r>
            <a:r>
              <a:rPr lang="en-US" dirty="0">
                <a:solidFill>
                  <a:srgbClr val="C00000"/>
                </a:solidFill>
              </a:rPr>
              <a:t>representative sample of a larger set of data</a:t>
            </a:r>
            <a:r>
              <a:rPr lang="en-US" dirty="0"/>
              <a:t>, or they may contain all observations relevant to a specific group</a:t>
            </a:r>
          </a:p>
        </p:txBody>
      </p:sp>
    </p:spTree>
    <p:extLst>
      <p:ext uri="{BB962C8B-B14F-4D97-AF65-F5344CB8AC3E}">
        <p14:creationId xmlns:p14="http://schemas.microsoft.com/office/powerpoint/2010/main" val="1256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7FDE-2839-458E-AE2C-5DA552F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Rangkuman Perbedaan Database dan Data Warehouse/Datasets</a:t>
            </a:r>
            <a:endParaRPr lang="id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CCD9C8-6F48-4B60-ADAA-70429AEB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619003"/>
              </p:ext>
            </p:extLst>
          </p:nvPr>
        </p:nvGraphicFramePr>
        <p:xfrm>
          <a:off x="152400" y="1219200"/>
          <a:ext cx="89154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26178417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77294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840987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Aspek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Database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Data Warehouse/Datasets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86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Tipe User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Operator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Manager, high-ranking executive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1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Data Organization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Kebutuhan operasional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Kebutuhan analisis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95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Data Redudancy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Rendah (normalized)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Tinggi (unnormalized)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01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Data Modeling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sz="2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</a:t>
                      </a:r>
                      <a:r>
                        <a:rPr lang="en-US" sz="2200"/>
                        <a:t> Model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Multidimensional Model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64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Pemakaian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Dapat diprediksi, berulang-ulang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Penanganan kejadian tertentu, tidak terstruktur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Konten Data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Data terkini dan terperinci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Data historis yang dirangkum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82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Frekuensi Akses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Tinggi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Dari sedang ke rendah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08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/>
                        <a:t>Jenis Akses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Create, Read, Update, Delete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Read and append only</a:t>
                      </a:r>
                      <a:endParaRPr lang="id-ID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27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R Group Researc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R Group Research" id="{107476C2-0ABF-4928-8D7A-310BB796BABC}" vid="{E6E1A032-6873-4912-8C3C-070152319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Group Research</Template>
  <TotalTime>8153</TotalTime>
  <Words>1162</Words>
  <Application>Microsoft Office PowerPoint</Application>
  <PresentationFormat>On-screen Show (4:3)</PresentationFormat>
  <Paragraphs>127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Palace Script MT</vt:lpstr>
      <vt:lpstr>Wingdings</vt:lpstr>
      <vt:lpstr>ISR Group Research</vt:lpstr>
      <vt:lpstr>PowerPoint Presentation</vt:lpstr>
      <vt:lpstr>Joko Suntoro</vt:lpstr>
      <vt:lpstr>Textbooks</vt:lpstr>
      <vt:lpstr>1. Differences Between Database, Data Warehouse and Datasets</vt:lpstr>
      <vt:lpstr>Database</vt:lpstr>
      <vt:lpstr>Database</vt:lpstr>
      <vt:lpstr>Data Warehouse</vt:lpstr>
      <vt:lpstr>Datasets</vt:lpstr>
      <vt:lpstr>Rangkuman Perbedaan Database dan Data Warehouse/Datasets</vt:lpstr>
      <vt:lpstr>Organisasi Data</vt:lpstr>
      <vt:lpstr>2. What Is a Data Warehouse?</vt:lpstr>
      <vt:lpstr>Definisi Data Warehouse</vt:lpstr>
      <vt:lpstr>Diagram Data Warehouse Sistem (Kompleks)</vt:lpstr>
      <vt:lpstr>Diagram Data Warehouse Sistem (Sederhana)</vt:lpstr>
      <vt:lpstr>Komponen Data Warehouse Sistem</vt:lpstr>
      <vt:lpstr>Komponen Data Warehouse Sistem</vt:lpstr>
      <vt:lpstr>Retrieves Data</vt:lpstr>
      <vt:lpstr>Consolidates Data</vt:lpstr>
      <vt:lpstr>Dimensional Data Store vs. Normalized Data Store</vt:lpstr>
      <vt:lpstr>Skema Dimensional Data Store</vt:lpstr>
      <vt:lpstr>Skema Normalized Data Store</vt:lpstr>
      <vt:lpstr>3. Data Warehousing Today</vt:lpstr>
      <vt:lpstr>Data Warehousing Today</vt:lpstr>
      <vt:lpstr>Cooming Soon...</vt:lpstr>
      <vt:lpstr>4. Future Trends in  Data Warehousing</vt:lpstr>
      <vt:lpstr>Unstructured Data</vt:lpstr>
      <vt:lpstr>Search</vt:lpstr>
      <vt:lpstr>Thank You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562</cp:revision>
  <dcterms:created xsi:type="dcterms:W3CDTF">2015-09-13T05:01:52Z</dcterms:created>
  <dcterms:modified xsi:type="dcterms:W3CDTF">2019-03-18T10:04:59Z</dcterms:modified>
</cp:coreProperties>
</file>