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72" r:id="rId3"/>
    <p:sldId id="278" r:id="rId4"/>
    <p:sldId id="277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0" r:id="rId16"/>
    <p:sldId id="289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+GbSv6bPVpeZJ7X/WGEwA==" hashData="QEgZrglKxNpTllGoYtOivebNXJ/rl+BzNVZwZaKCHWZrGPces7nMWqFR4rFLU22Qu0RB2qKmDA2qHcDhG8oJo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5D7373"/>
    <a:srgbClr val="FEC630"/>
    <a:srgbClr val="52C9BD"/>
    <a:srgbClr val="4682B4"/>
    <a:srgbClr val="52CBBE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42257-D3CF-4DCB-B6C8-998DA0E1D4C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F563AC9C-5761-4C64-8F51-DE76459950C3}">
      <dgm:prSet phldrT="[Text]" custT="1"/>
      <dgm:spPr/>
      <dgm:t>
        <a:bodyPr/>
        <a:lstStyle/>
        <a:p>
          <a:r>
            <a:rPr lang="en-US" sz="3000"/>
            <a:t>Data Flow Architecture</a:t>
          </a:r>
          <a:endParaRPr lang="id-ID" sz="3000"/>
        </a:p>
      </dgm:t>
    </dgm:pt>
    <dgm:pt modelId="{EFA2181D-8B14-4388-BBF2-6C559634417B}" type="parTrans" cxnId="{7444C6AD-1122-423C-9A84-854C19BE6FC3}">
      <dgm:prSet/>
      <dgm:spPr/>
      <dgm:t>
        <a:bodyPr/>
        <a:lstStyle/>
        <a:p>
          <a:endParaRPr lang="id-ID"/>
        </a:p>
      </dgm:t>
    </dgm:pt>
    <dgm:pt modelId="{A84E6219-D67A-41F9-BFEC-B64E8F78E288}" type="sibTrans" cxnId="{7444C6AD-1122-423C-9A84-854C19BE6FC3}">
      <dgm:prSet/>
      <dgm:spPr/>
      <dgm:t>
        <a:bodyPr/>
        <a:lstStyle/>
        <a:p>
          <a:endParaRPr lang="id-ID"/>
        </a:p>
      </dgm:t>
    </dgm:pt>
    <dgm:pt modelId="{37F3BAB7-BB75-45B6-8652-42304D354645}">
      <dgm:prSet phldrT="[Text]" custT="1"/>
      <dgm:spPr/>
      <dgm:t>
        <a:bodyPr/>
        <a:lstStyle/>
        <a:p>
          <a:r>
            <a:rPr lang="en-US" sz="2600"/>
            <a:t>Tentang bagaimana data diatur dalam data warehouse</a:t>
          </a:r>
          <a:endParaRPr lang="id-ID" sz="2600"/>
        </a:p>
      </dgm:t>
    </dgm:pt>
    <dgm:pt modelId="{C51CD0BB-E0DC-4666-8824-57B465892375}" type="parTrans" cxnId="{B66DB0C5-5AAD-433E-B29C-1585F4CCCDFB}">
      <dgm:prSet/>
      <dgm:spPr/>
      <dgm:t>
        <a:bodyPr/>
        <a:lstStyle/>
        <a:p>
          <a:endParaRPr lang="id-ID"/>
        </a:p>
      </dgm:t>
    </dgm:pt>
    <dgm:pt modelId="{D9B3CE61-1706-49CC-AF37-91C633D94927}" type="sibTrans" cxnId="{B66DB0C5-5AAD-433E-B29C-1585F4CCCDFB}">
      <dgm:prSet/>
      <dgm:spPr/>
      <dgm:t>
        <a:bodyPr/>
        <a:lstStyle/>
        <a:p>
          <a:endParaRPr lang="id-ID"/>
        </a:p>
      </dgm:t>
    </dgm:pt>
    <dgm:pt modelId="{594BC9D0-6F96-420C-896A-0FE2C3DC8E28}">
      <dgm:prSet phldrT="[Text]" custT="1"/>
      <dgm:spPr/>
      <dgm:t>
        <a:bodyPr/>
        <a:lstStyle/>
        <a:p>
          <a:r>
            <a:rPr lang="en-US" sz="3000"/>
            <a:t>System Architecture</a:t>
          </a:r>
          <a:endParaRPr lang="id-ID" sz="3000"/>
        </a:p>
      </dgm:t>
    </dgm:pt>
    <dgm:pt modelId="{C0560D1D-DD96-4584-8040-C73F1FC2F195}" type="parTrans" cxnId="{1DA3AFF5-3551-4210-955F-14D29F2D6618}">
      <dgm:prSet/>
      <dgm:spPr/>
      <dgm:t>
        <a:bodyPr/>
        <a:lstStyle/>
        <a:p>
          <a:endParaRPr lang="id-ID"/>
        </a:p>
      </dgm:t>
    </dgm:pt>
    <dgm:pt modelId="{8704E1E2-BF21-4BDE-BAB1-49230E017A3D}" type="sibTrans" cxnId="{1DA3AFF5-3551-4210-955F-14D29F2D6618}">
      <dgm:prSet/>
      <dgm:spPr/>
      <dgm:t>
        <a:bodyPr/>
        <a:lstStyle/>
        <a:p>
          <a:endParaRPr lang="id-ID"/>
        </a:p>
      </dgm:t>
    </dgm:pt>
    <dgm:pt modelId="{D8516F1C-F679-44BB-B091-4CADBC5DDDDC}">
      <dgm:prSet phldrT="[Text]" custT="1"/>
      <dgm:spPr/>
      <dgm:t>
        <a:bodyPr/>
        <a:lstStyle/>
        <a:p>
          <a:r>
            <a:rPr lang="en-US" sz="2600"/>
            <a:t>Konfigurasi fisik dari server, jaringan, perangkat lunak, penyimpanan, dan client</a:t>
          </a:r>
          <a:endParaRPr lang="id-ID" sz="2600"/>
        </a:p>
      </dgm:t>
    </dgm:pt>
    <dgm:pt modelId="{1DE7D0AC-9497-4A22-ADE8-346CB293A9EC}" type="parTrans" cxnId="{7B03A211-F6ED-411F-A1B2-05BB744EF450}">
      <dgm:prSet/>
      <dgm:spPr/>
      <dgm:t>
        <a:bodyPr/>
        <a:lstStyle/>
        <a:p>
          <a:endParaRPr lang="id-ID"/>
        </a:p>
      </dgm:t>
    </dgm:pt>
    <dgm:pt modelId="{EC8A3334-DA9D-42E3-85BA-CCF629C0853F}" type="sibTrans" cxnId="{7B03A211-F6ED-411F-A1B2-05BB744EF450}">
      <dgm:prSet/>
      <dgm:spPr/>
      <dgm:t>
        <a:bodyPr/>
        <a:lstStyle/>
        <a:p>
          <a:endParaRPr lang="id-ID"/>
        </a:p>
      </dgm:t>
    </dgm:pt>
    <dgm:pt modelId="{5099FBC9-C799-4689-B39F-478CE0EF9705}">
      <dgm:prSet phldrT="[Text]" custT="1"/>
      <dgm:spPr/>
      <dgm:t>
        <a:bodyPr/>
        <a:lstStyle/>
        <a:p>
          <a:r>
            <a:rPr lang="en-US" sz="2600"/>
            <a:t>Bagaimana data mengalir dari source sistem ke pengguna melalui penyimpanan data</a:t>
          </a:r>
          <a:endParaRPr lang="id-ID" sz="2600"/>
        </a:p>
      </dgm:t>
    </dgm:pt>
    <dgm:pt modelId="{C438EE04-9759-4E8B-BF63-6620D75297B8}" type="parTrans" cxnId="{B782312F-49F7-45B3-A567-F25EC0A10CC1}">
      <dgm:prSet/>
      <dgm:spPr/>
      <dgm:t>
        <a:bodyPr/>
        <a:lstStyle/>
        <a:p>
          <a:endParaRPr lang="id-ID"/>
        </a:p>
      </dgm:t>
    </dgm:pt>
    <dgm:pt modelId="{CA4F03B6-8B23-440A-960F-67AFD253DEA1}" type="sibTrans" cxnId="{B782312F-49F7-45B3-A567-F25EC0A10CC1}">
      <dgm:prSet/>
      <dgm:spPr/>
      <dgm:t>
        <a:bodyPr/>
        <a:lstStyle/>
        <a:p>
          <a:endParaRPr lang="id-ID"/>
        </a:p>
      </dgm:t>
    </dgm:pt>
    <dgm:pt modelId="{14E6C1C7-86FB-49E9-BAD7-4BE6C079B65C}" type="pres">
      <dgm:prSet presAssocID="{15942257-D3CF-4DCB-B6C8-998DA0E1D4CB}" presName="linear" presStyleCnt="0">
        <dgm:presLayoutVars>
          <dgm:animLvl val="lvl"/>
          <dgm:resizeHandles val="exact"/>
        </dgm:presLayoutVars>
      </dgm:prSet>
      <dgm:spPr/>
    </dgm:pt>
    <dgm:pt modelId="{FCE381D7-FE52-416E-8041-A92CA87C00BC}" type="pres">
      <dgm:prSet presAssocID="{F563AC9C-5761-4C64-8F51-DE76459950C3}" presName="parentText" presStyleLbl="node1" presStyleIdx="0" presStyleCnt="2" custLinFactNeighborY="-20583">
        <dgm:presLayoutVars>
          <dgm:chMax val="0"/>
          <dgm:bulletEnabled val="1"/>
        </dgm:presLayoutVars>
      </dgm:prSet>
      <dgm:spPr/>
    </dgm:pt>
    <dgm:pt modelId="{7320F162-B0A2-4046-B5D4-01AC7EA2C501}" type="pres">
      <dgm:prSet presAssocID="{F563AC9C-5761-4C64-8F51-DE76459950C3}" presName="childText" presStyleLbl="revTx" presStyleIdx="0" presStyleCnt="2">
        <dgm:presLayoutVars>
          <dgm:bulletEnabled val="1"/>
        </dgm:presLayoutVars>
      </dgm:prSet>
      <dgm:spPr/>
    </dgm:pt>
    <dgm:pt modelId="{28B85327-7041-4118-8684-7667AF408E10}" type="pres">
      <dgm:prSet presAssocID="{594BC9D0-6F96-420C-896A-0FE2C3DC8E2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F36988-4660-4AD0-8F52-7BEB2351D0CE}" type="pres">
      <dgm:prSet presAssocID="{594BC9D0-6F96-420C-896A-0FE2C3DC8E2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03A211-F6ED-411F-A1B2-05BB744EF450}" srcId="{594BC9D0-6F96-420C-896A-0FE2C3DC8E28}" destId="{D8516F1C-F679-44BB-B091-4CADBC5DDDDC}" srcOrd="0" destOrd="0" parTransId="{1DE7D0AC-9497-4A22-ADE8-346CB293A9EC}" sibTransId="{EC8A3334-DA9D-42E3-85BA-CCF629C0853F}"/>
    <dgm:cxn modelId="{71803324-D86F-4E6C-9D7B-A4CA566DB5B7}" type="presOf" srcId="{15942257-D3CF-4DCB-B6C8-998DA0E1D4CB}" destId="{14E6C1C7-86FB-49E9-BAD7-4BE6C079B65C}" srcOrd="0" destOrd="0" presId="urn:microsoft.com/office/officeart/2005/8/layout/vList2"/>
    <dgm:cxn modelId="{B782312F-49F7-45B3-A567-F25EC0A10CC1}" srcId="{F563AC9C-5761-4C64-8F51-DE76459950C3}" destId="{5099FBC9-C799-4689-B39F-478CE0EF9705}" srcOrd="1" destOrd="0" parTransId="{C438EE04-9759-4E8B-BF63-6620D75297B8}" sibTransId="{CA4F03B6-8B23-440A-960F-67AFD253DEA1}"/>
    <dgm:cxn modelId="{80233032-81BA-41CE-95F2-199BDB74B6EE}" type="presOf" srcId="{5099FBC9-C799-4689-B39F-478CE0EF9705}" destId="{7320F162-B0A2-4046-B5D4-01AC7EA2C501}" srcOrd="0" destOrd="1" presId="urn:microsoft.com/office/officeart/2005/8/layout/vList2"/>
    <dgm:cxn modelId="{AC9E2761-9E98-477A-845A-98B71B2A3015}" type="presOf" srcId="{37F3BAB7-BB75-45B6-8652-42304D354645}" destId="{7320F162-B0A2-4046-B5D4-01AC7EA2C501}" srcOrd="0" destOrd="0" presId="urn:microsoft.com/office/officeart/2005/8/layout/vList2"/>
    <dgm:cxn modelId="{E9EB7A6A-DA8B-4425-A201-2B049932C3F1}" type="presOf" srcId="{D8516F1C-F679-44BB-B091-4CADBC5DDDDC}" destId="{67F36988-4660-4AD0-8F52-7BEB2351D0CE}" srcOrd="0" destOrd="0" presId="urn:microsoft.com/office/officeart/2005/8/layout/vList2"/>
    <dgm:cxn modelId="{7444C6AD-1122-423C-9A84-854C19BE6FC3}" srcId="{15942257-D3CF-4DCB-B6C8-998DA0E1D4CB}" destId="{F563AC9C-5761-4C64-8F51-DE76459950C3}" srcOrd="0" destOrd="0" parTransId="{EFA2181D-8B14-4388-BBF2-6C559634417B}" sibTransId="{A84E6219-D67A-41F9-BFEC-B64E8F78E288}"/>
    <dgm:cxn modelId="{262815B8-EA13-4364-990D-235A424585BB}" type="presOf" srcId="{F563AC9C-5761-4C64-8F51-DE76459950C3}" destId="{FCE381D7-FE52-416E-8041-A92CA87C00BC}" srcOrd="0" destOrd="0" presId="urn:microsoft.com/office/officeart/2005/8/layout/vList2"/>
    <dgm:cxn modelId="{B66DB0C5-5AAD-433E-B29C-1585F4CCCDFB}" srcId="{F563AC9C-5761-4C64-8F51-DE76459950C3}" destId="{37F3BAB7-BB75-45B6-8652-42304D354645}" srcOrd="0" destOrd="0" parTransId="{C51CD0BB-E0DC-4666-8824-57B465892375}" sibTransId="{D9B3CE61-1706-49CC-AF37-91C633D94927}"/>
    <dgm:cxn modelId="{1DA3AFF5-3551-4210-955F-14D29F2D6618}" srcId="{15942257-D3CF-4DCB-B6C8-998DA0E1D4CB}" destId="{594BC9D0-6F96-420C-896A-0FE2C3DC8E28}" srcOrd="1" destOrd="0" parTransId="{C0560D1D-DD96-4584-8040-C73F1FC2F195}" sibTransId="{8704E1E2-BF21-4BDE-BAB1-49230E017A3D}"/>
    <dgm:cxn modelId="{81A6A3FA-D762-4568-B787-8AB910930801}" type="presOf" srcId="{594BC9D0-6F96-420C-896A-0FE2C3DC8E28}" destId="{28B85327-7041-4118-8684-7667AF408E10}" srcOrd="0" destOrd="0" presId="urn:microsoft.com/office/officeart/2005/8/layout/vList2"/>
    <dgm:cxn modelId="{69B23B44-ED90-4590-8DD2-C9EB1FC95D6E}" type="presParOf" srcId="{14E6C1C7-86FB-49E9-BAD7-4BE6C079B65C}" destId="{FCE381D7-FE52-416E-8041-A92CA87C00BC}" srcOrd="0" destOrd="0" presId="urn:microsoft.com/office/officeart/2005/8/layout/vList2"/>
    <dgm:cxn modelId="{AFAC3B72-931A-4063-AEDB-B893639D1E98}" type="presParOf" srcId="{14E6C1C7-86FB-49E9-BAD7-4BE6C079B65C}" destId="{7320F162-B0A2-4046-B5D4-01AC7EA2C501}" srcOrd="1" destOrd="0" presId="urn:microsoft.com/office/officeart/2005/8/layout/vList2"/>
    <dgm:cxn modelId="{E7106A2F-C564-481D-8C0C-C696BD8AA4D7}" type="presParOf" srcId="{14E6C1C7-86FB-49E9-BAD7-4BE6C079B65C}" destId="{28B85327-7041-4118-8684-7667AF408E10}" srcOrd="2" destOrd="0" presId="urn:microsoft.com/office/officeart/2005/8/layout/vList2"/>
    <dgm:cxn modelId="{430B593C-4017-48AD-82D0-747B45D9CC18}" type="presParOf" srcId="{14E6C1C7-86FB-49E9-BAD7-4BE6C079B65C}" destId="{67F36988-4660-4AD0-8F52-7BEB2351D0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6BB903-37F1-47F4-90E5-19A06DE5835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94FBC61C-BB7D-48E2-A84B-98EC7A3ECF02}">
      <dgm:prSet phldrT="[Text]"/>
      <dgm:spPr/>
      <dgm:t>
        <a:bodyPr/>
        <a:lstStyle/>
        <a:p>
          <a:r>
            <a:rPr lang="en-US"/>
            <a:t>1. Arsitektur Dasar</a:t>
          </a:r>
          <a:endParaRPr lang="id-ID"/>
        </a:p>
      </dgm:t>
    </dgm:pt>
    <dgm:pt modelId="{2D2CE1A2-BE46-490C-A4A9-E62DE7F5877C}" type="parTrans" cxnId="{CD6B5043-2CE4-4EEA-A1B2-4AA8254AD16E}">
      <dgm:prSet/>
      <dgm:spPr/>
      <dgm:t>
        <a:bodyPr/>
        <a:lstStyle/>
        <a:p>
          <a:endParaRPr lang="id-ID"/>
        </a:p>
      </dgm:t>
    </dgm:pt>
    <dgm:pt modelId="{7AB3A200-9BB1-4651-BDCC-D5098FAD1B41}" type="sibTrans" cxnId="{CD6B5043-2CE4-4EEA-A1B2-4AA8254AD16E}">
      <dgm:prSet/>
      <dgm:spPr/>
      <dgm:t>
        <a:bodyPr/>
        <a:lstStyle/>
        <a:p>
          <a:endParaRPr lang="id-ID"/>
        </a:p>
      </dgm:t>
    </dgm:pt>
    <dgm:pt modelId="{A3B61EE8-0806-46F0-83FE-5C1A5B1A748C}">
      <dgm:prSet phldrT="[Text]"/>
      <dgm:spPr/>
      <dgm:t>
        <a:bodyPr/>
        <a:lstStyle/>
        <a:p>
          <a:r>
            <a:rPr lang="en-US"/>
            <a:t>2. Arsitektur Staging Area</a:t>
          </a:r>
          <a:endParaRPr lang="id-ID"/>
        </a:p>
      </dgm:t>
    </dgm:pt>
    <dgm:pt modelId="{00E8AB1E-E709-48DE-B167-2B5E6C3DF66C}" type="parTrans" cxnId="{3DA86F38-C65B-4DFB-8450-FE07FA3748E1}">
      <dgm:prSet/>
      <dgm:spPr/>
      <dgm:t>
        <a:bodyPr/>
        <a:lstStyle/>
        <a:p>
          <a:endParaRPr lang="id-ID"/>
        </a:p>
      </dgm:t>
    </dgm:pt>
    <dgm:pt modelId="{9032E09A-4BED-4BB5-BDEC-9A2BD6257994}" type="sibTrans" cxnId="{3DA86F38-C65B-4DFB-8450-FE07FA3748E1}">
      <dgm:prSet/>
      <dgm:spPr/>
      <dgm:t>
        <a:bodyPr/>
        <a:lstStyle/>
        <a:p>
          <a:endParaRPr lang="id-ID"/>
        </a:p>
      </dgm:t>
    </dgm:pt>
    <dgm:pt modelId="{FCEE4059-4A44-4A4A-AD04-8F1F6B1D7DDF}">
      <dgm:prSet phldrT="[Text]"/>
      <dgm:spPr/>
      <dgm:t>
        <a:bodyPr/>
        <a:lstStyle/>
        <a:p>
          <a:r>
            <a:rPr lang="en-US"/>
            <a:t>3. Arsitektur Staging Area + Data Mart</a:t>
          </a:r>
          <a:endParaRPr lang="id-ID"/>
        </a:p>
      </dgm:t>
    </dgm:pt>
    <dgm:pt modelId="{C5AF18AF-5AF8-4A81-8C1B-5A8EA23AEA20}" type="parTrans" cxnId="{977A1B9C-655A-4CBE-8514-42AC3AB3E790}">
      <dgm:prSet/>
      <dgm:spPr/>
      <dgm:t>
        <a:bodyPr/>
        <a:lstStyle/>
        <a:p>
          <a:endParaRPr lang="id-ID"/>
        </a:p>
      </dgm:t>
    </dgm:pt>
    <dgm:pt modelId="{99E75D77-7696-479C-B63D-030000857581}" type="sibTrans" cxnId="{977A1B9C-655A-4CBE-8514-42AC3AB3E790}">
      <dgm:prSet/>
      <dgm:spPr/>
      <dgm:t>
        <a:bodyPr/>
        <a:lstStyle/>
        <a:p>
          <a:endParaRPr lang="id-ID"/>
        </a:p>
      </dgm:t>
    </dgm:pt>
    <dgm:pt modelId="{5B9680CB-7526-474A-AF19-1A8E619FCA86}" type="pres">
      <dgm:prSet presAssocID="{1F6BB903-37F1-47F4-90E5-19A06DE58350}" presName="Name0" presStyleCnt="0">
        <dgm:presLayoutVars>
          <dgm:chMax val="7"/>
          <dgm:chPref val="7"/>
          <dgm:dir/>
        </dgm:presLayoutVars>
      </dgm:prSet>
      <dgm:spPr/>
    </dgm:pt>
    <dgm:pt modelId="{FF889D65-CB3E-469B-9402-DB099F19EF56}" type="pres">
      <dgm:prSet presAssocID="{1F6BB903-37F1-47F4-90E5-19A06DE58350}" presName="Name1" presStyleCnt="0"/>
      <dgm:spPr/>
    </dgm:pt>
    <dgm:pt modelId="{6482D4A5-2D8A-423C-8BA6-28E4DC0416F3}" type="pres">
      <dgm:prSet presAssocID="{1F6BB903-37F1-47F4-90E5-19A06DE58350}" presName="cycle" presStyleCnt="0"/>
      <dgm:spPr/>
    </dgm:pt>
    <dgm:pt modelId="{9088FB84-DECC-4506-B90A-970BE11DDB68}" type="pres">
      <dgm:prSet presAssocID="{1F6BB903-37F1-47F4-90E5-19A06DE58350}" presName="srcNode" presStyleLbl="node1" presStyleIdx="0" presStyleCnt="3"/>
      <dgm:spPr/>
    </dgm:pt>
    <dgm:pt modelId="{AF405AD3-5661-4E05-A080-6F0065E04EC4}" type="pres">
      <dgm:prSet presAssocID="{1F6BB903-37F1-47F4-90E5-19A06DE58350}" presName="conn" presStyleLbl="parChTrans1D2" presStyleIdx="0" presStyleCnt="1"/>
      <dgm:spPr/>
    </dgm:pt>
    <dgm:pt modelId="{6529400E-9D04-4839-AF06-64E1B20CDA47}" type="pres">
      <dgm:prSet presAssocID="{1F6BB903-37F1-47F4-90E5-19A06DE58350}" presName="extraNode" presStyleLbl="node1" presStyleIdx="0" presStyleCnt="3"/>
      <dgm:spPr/>
    </dgm:pt>
    <dgm:pt modelId="{1A934AFD-EAC6-46A6-AC17-8573E734C845}" type="pres">
      <dgm:prSet presAssocID="{1F6BB903-37F1-47F4-90E5-19A06DE58350}" presName="dstNode" presStyleLbl="node1" presStyleIdx="0" presStyleCnt="3"/>
      <dgm:spPr/>
    </dgm:pt>
    <dgm:pt modelId="{AA2FB40D-E1AA-4865-AB46-BDA0E4354A6C}" type="pres">
      <dgm:prSet presAssocID="{94FBC61C-BB7D-48E2-A84B-98EC7A3ECF02}" presName="text_1" presStyleLbl="node1" presStyleIdx="0" presStyleCnt="3">
        <dgm:presLayoutVars>
          <dgm:bulletEnabled val="1"/>
        </dgm:presLayoutVars>
      </dgm:prSet>
      <dgm:spPr/>
    </dgm:pt>
    <dgm:pt modelId="{9E228236-D41B-4F31-90B9-3EDD3ABED57F}" type="pres">
      <dgm:prSet presAssocID="{94FBC61C-BB7D-48E2-A84B-98EC7A3ECF02}" presName="accent_1" presStyleCnt="0"/>
      <dgm:spPr/>
    </dgm:pt>
    <dgm:pt modelId="{2EB4BFE3-B843-48A4-AC2D-AE5485A78C8B}" type="pres">
      <dgm:prSet presAssocID="{94FBC61C-BB7D-48E2-A84B-98EC7A3ECF02}" presName="accentRepeatNode" presStyleLbl="solidFgAcc1" presStyleIdx="0" presStyleCnt="3"/>
      <dgm:spPr/>
    </dgm:pt>
    <dgm:pt modelId="{8DE3D023-F560-420B-A8A3-BFBE739EBBE1}" type="pres">
      <dgm:prSet presAssocID="{A3B61EE8-0806-46F0-83FE-5C1A5B1A748C}" presName="text_2" presStyleLbl="node1" presStyleIdx="1" presStyleCnt="3">
        <dgm:presLayoutVars>
          <dgm:bulletEnabled val="1"/>
        </dgm:presLayoutVars>
      </dgm:prSet>
      <dgm:spPr/>
    </dgm:pt>
    <dgm:pt modelId="{008B4BB0-0B21-4502-8842-D530BA099C1C}" type="pres">
      <dgm:prSet presAssocID="{A3B61EE8-0806-46F0-83FE-5C1A5B1A748C}" presName="accent_2" presStyleCnt="0"/>
      <dgm:spPr/>
    </dgm:pt>
    <dgm:pt modelId="{2B5E4FFC-51DC-4023-AF97-D54BB7C15A9A}" type="pres">
      <dgm:prSet presAssocID="{A3B61EE8-0806-46F0-83FE-5C1A5B1A748C}" presName="accentRepeatNode" presStyleLbl="solidFgAcc1" presStyleIdx="1" presStyleCnt="3"/>
      <dgm:spPr/>
    </dgm:pt>
    <dgm:pt modelId="{97ACF762-5C93-451E-9031-CA27F1524D0E}" type="pres">
      <dgm:prSet presAssocID="{FCEE4059-4A44-4A4A-AD04-8F1F6B1D7DDF}" presName="text_3" presStyleLbl="node1" presStyleIdx="2" presStyleCnt="3">
        <dgm:presLayoutVars>
          <dgm:bulletEnabled val="1"/>
        </dgm:presLayoutVars>
      </dgm:prSet>
      <dgm:spPr/>
    </dgm:pt>
    <dgm:pt modelId="{4F49D7E8-B5A2-46E8-AC1B-DE58EC3438AD}" type="pres">
      <dgm:prSet presAssocID="{FCEE4059-4A44-4A4A-AD04-8F1F6B1D7DDF}" presName="accent_3" presStyleCnt="0"/>
      <dgm:spPr/>
    </dgm:pt>
    <dgm:pt modelId="{2BDB4A9D-4DF9-4876-B87D-EB4E72A685BF}" type="pres">
      <dgm:prSet presAssocID="{FCEE4059-4A44-4A4A-AD04-8F1F6B1D7DDF}" presName="accentRepeatNode" presStyleLbl="solidFgAcc1" presStyleIdx="2" presStyleCnt="3"/>
      <dgm:spPr/>
    </dgm:pt>
  </dgm:ptLst>
  <dgm:cxnLst>
    <dgm:cxn modelId="{3DA86F38-C65B-4DFB-8450-FE07FA3748E1}" srcId="{1F6BB903-37F1-47F4-90E5-19A06DE58350}" destId="{A3B61EE8-0806-46F0-83FE-5C1A5B1A748C}" srcOrd="1" destOrd="0" parTransId="{00E8AB1E-E709-48DE-B167-2B5E6C3DF66C}" sibTransId="{9032E09A-4BED-4BB5-BDEC-9A2BD6257994}"/>
    <dgm:cxn modelId="{CD6B5043-2CE4-4EEA-A1B2-4AA8254AD16E}" srcId="{1F6BB903-37F1-47F4-90E5-19A06DE58350}" destId="{94FBC61C-BB7D-48E2-A84B-98EC7A3ECF02}" srcOrd="0" destOrd="0" parTransId="{2D2CE1A2-BE46-490C-A4A9-E62DE7F5877C}" sibTransId="{7AB3A200-9BB1-4651-BDCC-D5098FAD1B41}"/>
    <dgm:cxn modelId="{62E51F65-93B2-4BC2-9A3C-CD691BC079FA}" type="presOf" srcId="{A3B61EE8-0806-46F0-83FE-5C1A5B1A748C}" destId="{8DE3D023-F560-420B-A8A3-BFBE739EBBE1}" srcOrd="0" destOrd="0" presId="urn:microsoft.com/office/officeart/2008/layout/VerticalCurvedList"/>
    <dgm:cxn modelId="{4750F968-AEAB-4E0A-98C7-72E5D1EF614A}" type="presOf" srcId="{FCEE4059-4A44-4A4A-AD04-8F1F6B1D7DDF}" destId="{97ACF762-5C93-451E-9031-CA27F1524D0E}" srcOrd="0" destOrd="0" presId="urn:microsoft.com/office/officeart/2008/layout/VerticalCurvedList"/>
    <dgm:cxn modelId="{9CD4E179-66E2-4968-93DE-70ABDA39DF12}" type="presOf" srcId="{7AB3A200-9BB1-4651-BDCC-D5098FAD1B41}" destId="{AF405AD3-5661-4E05-A080-6F0065E04EC4}" srcOrd="0" destOrd="0" presId="urn:microsoft.com/office/officeart/2008/layout/VerticalCurvedList"/>
    <dgm:cxn modelId="{977A1B9C-655A-4CBE-8514-42AC3AB3E790}" srcId="{1F6BB903-37F1-47F4-90E5-19A06DE58350}" destId="{FCEE4059-4A44-4A4A-AD04-8F1F6B1D7DDF}" srcOrd="2" destOrd="0" parTransId="{C5AF18AF-5AF8-4A81-8C1B-5A8EA23AEA20}" sibTransId="{99E75D77-7696-479C-B63D-030000857581}"/>
    <dgm:cxn modelId="{E80F48EE-DCAF-426B-A0FC-DE6A4A970FDF}" type="presOf" srcId="{94FBC61C-BB7D-48E2-A84B-98EC7A3ECF02}" destId="{AA2FB40D-E1AA-4865-AB46-BDA0E4354A6C}" srcOrd="0" destOrd="0" presId="urn:microsoft.com/office/officeart/2008/layout/VerticalCurvedList"/>
    <dgm:cxn modelId="{1BC6D7FB-AA54-4A8E-9C18-6C7ECD9F5A7B}" type="presOf" srcId="{1F6BB903-37F1-47F4-90E5-19A06DE58350}" destId="{5B9680CB-7526-474A-AF19-1A8E619FCA86}" srcOrd="0" destOrd="0" presId="urn:microsoft.com/office/officeart/2008/layout/VerticalCurvedList"/>
    <dgm:cxn modelId="{8D841DCF-B78A-4697-8629-DE7A29DCB946}" type="presParOf" srcId="{5B9680CB-7526-474A-AF19-1A8E619FCA86}" destId="{FF889D65-CB3E-469B-9402-DB099F19EF56}" srcOrd="0" destOrd="0" presId="urn:microsoft.com/office/officeart/2008/layout/VerticalCurvedList"/>
    <dgm:cxn modelId="{D79850A7-A867-4C61-9421-CED31A2D86CB}" type="presParOf" srcId="{FF889D65-CB3E-469B-9402-DB099F19EF56}" destId="{6482D4A5-2D8A-423C-8BA6-28E4DC0416F3}" srcOrd="0" destOrd="0" presId="urn:microsoft.com/office/officeart/2008/layout/VerticalCurvedList"/>
    <dgm:cxn modelId="{ADD74E7E-DDE6-4F25-A375-2A084925EB5B}" type="presParOf" srcId="{6482D4A5-2D8A-423C-8BA6-28E4DC0416F3}" destId="{9088FB84-DECC-4506-B90A-970BE11DDB68}" srcOrd="0" destOrd="0" presId="urn:microsoft.com/office/officeart/2008/layout/VerticalCurvedList"/>
    <dgm:cxn modelId="{6CA9DD90-C836-4A99-A87D-8761DB504C53}" type="presParOf" srcId="{6482D4A5-2D8A-423C-8BA6-28E4DC0416F3}" destId="{AF405AD3-5661-4E05-A080-6F0065E04EC4}" srcOrd="1" destOrd="0" presId="urn:microsoft.com/office/officeart/2008/layout/VerticalCurvedList"/>
    <dgm:cxn modelId="{E8D5554A-399F-41A0-9463-B44C84CDD384}" type="presParOf" srcId="{6482D4A5-2D8A-423C-8BA6-28E4DC0416F3}" destId="{6529400E-9D04-4839-AF06-64E1B20CDA47}" srcOrd="2" destOrd="0" presId="urn:microsoft.com/office/officeart/2008/layout/VerticalCurvedList"/>
    <dgm:cxn modelId="{0D503231-34DB-453C-800E-841EF7ECC409}" type="presParOf" srcId="{6482D4A5-2D8A-423C-8BA6-28E4DC0416F3}" destId="{1A934AFD-EAC6-46A6-AC17-8573E734C845}" srcOrd="3" destOrd="0" presId="urn:microsoft.com/office/officeart/2008/layout/VerticalCurvedList"/>
    <dgm:cxn modelId="{D9A379C7-8D0D-4952-A7B3-290F41ADE14C}" type="presParOf" srcId="{FF889D65-CB3E-469B-9402-DB099F19EF56}" destId="{AA2FB40D-E1AA-4865-AB46-BDA0E4354A6C}" srcOrd="1" destOrd="0" presId="urn:microsoft.com/office/officeart/2008/layout/VerticalCurvedList"/>
    <dgm:cxn modelId="{89068580-8D1B-44EE-BCDA-C5EC56B28BA2}" type="presParOf" srcId="{FF889D65-CB3E-469B-9402-DB099F19EF56}" destId="{9E228236-D41B-4F31-90B9-3EDD3ABED57F}" srcOrd="2" destOrd="0" presId="urn:microsoft.com/office/officeart/2008/layout/VerticalCurvedList"/>
    <dgm:cxn modelId="{485DF92F-EA44-4CC3-9DF5-767AA9F98791}" type="presParOf" srcId="{9E228236-D41B-4F31-90B9-3EDD3ABED57F}" destId="{2EB4BFE3-B843-48A4-AC2D-AE5485A78C8B}" srcOrd="0" destOrd="0" presId="urn:microsoft.com/office/officeart/2008/layout/VerticalCurvedList"/>
    <dgm:cxn modelId="{B8A615D7-9714-475A-98CF-DB65C7988BA8}" type="presParOf" srcId="{FF889D65-CB3E-469B-9402-DB099F19EF56}" destId="{8DE3D023-F560-420B-A8A3-BFBE739EBBE1}" srcOrd="3" destOrd="0" presId="urn:microsoft.com/office/officeart/2008/layout/VerticalCurvedList"/>
    <dgm:cxn modelId="{2274ED1E-2E3A-44BE-843A-1CA1EFC0C02C}" type="presParOf" srcId="{FF889D65-CB3E-469B-9402-DB099F19EF56}" destId="{008B4BB0-0B21-4502-8842-D530BA099C1C}" srcOrd="4" destOrd="0" presId="urn:microsoft.com/office/officeart/2008/layout/VerticalCurvedList"/>
    <dgm:cxn modelId="{CE6F708E-4E7E-4C36-B562-CBC8576596B1}" type="presParOf" srcId="{008B4BB0-0B21-4502-8842-D530BA099C1C}" destId="{2B5E4FFC-51DC-4023-AF97-D54BB7C15A9A}" srcOrd="0" destOrd="0" presId="urn:microsoft.com/office/officeart/2008/layout/VerticalCurvedList"/>
    <dgm:cxn modelId="{51E538F1-44D7-48B1-8576-72F736F57BAA}" type="presParOf" srcId="{FF889D65-CB3E-469B-9402-DB099F19EF56}" destId="{97ACF762-5C93-451E-9031-CA27F1524D0E}" srcOrd="5" destOrd="0" presId="urn:microsoft.com/office/officeart/2008/layout/VerticalCurvedList"/>
    <dgm:cxn modelId="{A6E8E1BC-B024-40D6-8E63-383341F7B940}" type="presParOf" srcId="{FF889D65-CB3E-469B-9402-DB099F19EF56}" destId="{4F49D7E8-B5A2-46E8-AC1B-DE58EC3438AD}" srcOrd="6" destOrd="0" presId="urn:microsoft.com/office/officeart/2008/layout/VerticalCurvedList"/>
    <dgm:cxn modelId="{1CA88084-0D8A-4227-8765-23757D0238C6}" type="presParOf" srcId="{4F49D7E8-B5A2-46E8-AC1B-DE58EC3438AD}" destId="{2BDB4A9D-4DF9-4876-B87D-EB4E72A685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381D7-FE52-416E-8041-A92CA87C00BC}">
      <dsp:nvSpPr>
        <dsp:cNvPr id="0" name=""/>
        <dsp:cNvSpPr/>
      </dsp:nvSpPr>
      <dsp:spPr>
        <a:xfrm>
          <a:off x="0" y="0"/>
          <a:ext cx="7452553" cy="973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Flow Architecture</a:t>
          </a:r>
          <a:endParaRPr lang="id-ID" sz="3000" kern="1200"/>
        </a:p>
      </dsp:txBody>
      <dsp:txXfrm>
        <a:off x="47519" y="47519"/>
        <a:ext cx="7357515" cy="878402"/>
      </dsp:txXfrm>
    </dsp:sp>
    <dsp:sp modelId="{7320F162-B0A2-4046-B5D4-01AC7EA2C501}">
      <dsp:nvSpPr>
        <dsp:cNvPr id="0" name=""/>
        <dsp:cNvSpPr/>
      </dsp:nvSpPr>
      <dsp:spPr>
        <a:xfrm>
          <a:off x="0" y="978007"/>
          <a:ext cx="7452553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19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Tentang bagaimana data diatur dalam data warehouse</a:t>
          </a:r>
          <a:endParaRPr lang="id-ID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Bagaimana data mengalir dari source sistem ke pengguna melalui penyimpanan data</a:t>
          </a:r>
          <a:endParaRPr lang="id-ID" sz="2600" kern="1200"/>
        </a:p>
      </dsp:txBody>
      <dsp:txXfrm>
        <a:off x="0" y="978007"/>
        <a:ext cx="7452553" cy="1614600"/>
      </dsp:txXfrm>
    </dsp:sp>
    <dsp:sp modelId="{28B85327-7041-4118-8684-7667AF408E10}">
      <dsp:nvSpPr>
        <dsp:cNvPr id="0" name=""/>
        <dsp:cNvSpPr/>
      </dsp:nvSpPr>
      <dsp:spPr>
        <a:xfrm>
          <a:off x="0" y="2592608"/>
          <a:ext cx="7452553" cy="973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System Architecture</a:t>
          </a:r>
          <a:endParaRPr lang="id-ID" sz="3000" kern="1200"/>
        </a:p>
      </dsp:txBody>
      <dsp:txXfrm>
        <a:off x="47519" y="2640127"/>
        <a:ext cx="7357515" cy="878402"/>
      </dsp:txXfrm>
    </dsp:sp>
    <dsp:sp modelId="{67F36988-4660-4AD0-8F52-7BEB2351D0CE}">
      <dsp:nvSpPr>
        <dsp:cNvPr id="0" name=""/>
        <dsp:cNvSpPr/>
      </dsp:nvSpPr>
      <dsp:spPr>
        <a:xfrm>
          <a:off x="0" y="3566048"/>
          <a:ext cx="7452553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619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Konfigurasi fisik dari server, jaringan, perangkat lunak, penyimpanan, dan client</a:t>
          </a:r>
          <a:endParaRPr lang="id-ID" sz="2600" kern="1200"/>
        </a:p>
      </dsp:txBody>
      <dsp:txXfrm>
        <a:off x="0" y="3566048"/>
        <a:ext cx="7452553" cy="86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5AD3-5661-4E05-A080-6F0065E04EC4}">
      <dsp:nvSpPr>
        <dsp:cNvPr id="0" name=""/>
        <dsp:cNvSpPr/>
      </dsp:nvSpPr>
      <dsp:spPr>
        <a:xfrm>
          <a:off x="-5389245" y="-825332"/>
          <a:ext cx="6417711" cy="6417711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FB40D-E1AA-4865-AB46-BDA0E4354A6C}">
      <dsp:nvSpPr>
        <dsp:cNvPr id="0" name=""/>
        <dsp:cNvSpPr/>
      </dsp:nvSpPr>
      <dsp:spPr>
        <a:xfrm>
          <a:off x="661666" y="476704"/>
          <a:ext cx="6111063" cy="953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67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Arsitektur Dasar</a:t>
          </a:r>
          <a:endParaRPr lang="id-ID" sz="2800" kern="1200"/>
        </a:p>
      </dsp:txBody>
      <dsp:txXfrm>
        <a:off x="661666" y="476704"/>
        <a:ext cx="6111063" cy="953409"/>
      </dsp:txXfrm>
    </dsp:sp>
    <dsp:sp modelId="{2EB4BFE3-B843-48A4-AC2D-AE5485A78C8B}">
      <dsp:nvSpPr>
        <dsp:cNvPr id="0" name=""/>
        <dsp:cNvSpPr/>
      </dsp:nvSpPr>
      <dsp:spPr>
        <a:xfrm>
          <a:off x="65785" y="357528"/>
          <a:ext cx="1191761" cy="11917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3D023-F560-420B-A8A3-BFBE739EBBE1}">
      <dsp:nvSpPr>
        <dsp:cNvPr id="0" name=""/>
        <dsp:cNvSpPr/>
      </dsp:nvSpPr>
      <dsp:spPr>
        <a:xfrm>
          <a:off x="1008230" y="1906818"/>
          <a:ext cx="5764499" cy="953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67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Arsitektur Staging Area</a:t>
          </a:r>
          <a:endParaRPr lang="id-ID" sz="2800" kern="1200"/>
        </a:p>
      </dsp:txBody>
      <dsp:txXfrm>
        <a:off x="1008230" y="1906818"/>
        <a:ext cx="5764499" cy="953409"/>
      </dsp:txXfrm>
    </dsp:sp>
    <dsp:sp modelId="{2B5E4FFC-51DC-4023-AF97-D54BB7C15A9A}">
      <dsp:nvSpPr>
        <dsp:cNvPr id="0" name=""/>
        <dsp:cNvSpPr/>
      </dsp:nvSpPr>
      <dsp:spPr>
        <a:xfrm>
          <a:off x="412349" y="1787642"/>
          <a:ext cx="1191761" cy="11917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CF762-5C93-451E-9031-CA27F1524D0E}">
      <dsp:nvSpPr>
        <dsp:cNvPr id="0" name=""/>
        <dsp:cNvSpPr/>
      </dsp:nvSpPr>
      <dsp:spPr>
        <a:xfrm>
          <a:off x="661666" y="3336932"/>
          <a:ext cx="6111063" cy="953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676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Arsitektur Staging Area + Data Mart</a:t>
          </a:r>
          <a:endParaRPr lang="id-ID" sz="2800" kern="1200"/>
        </a:p>
      </dsp:txBody>
      <dsp:txXfrm>
        <a:off x="661666" y="3336932"/>
        <a:ext cx="6111063" cy="953409"/>
      </dsp:txXfrm>
    </dsp:sp>
    <dsp:sp modelId="{2BDB4A9D-4DF9-4876-B87D-EB4E72A685BF}">
      <dsp:nvSpPr>
        <dsp:cNvPr id="0" name=""/>
        <dsp:cNvSpPr/>
      </dsp:nvSpPr>
      <dsp:spPr>
        <a:xfrm>
          <a:off x="65785" y="3217756"/>
          <a:ext cx="1191761" cy="11917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9D71-F37C-4D62-B163-3F4F52FF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0DC5-9B99-4700-A959-08A621A8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3717-3C31-472A-9E25-C4AB4D2F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5CAD-1521-4E3C-9B14-7FA93767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9E0E-39A0-43E4-AA62-57F9BA90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0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EC44-2BE8-416D-ADD2-BC13D3C0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9CDCE-37AF-4A43-9CCB-44489BFB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3214-7EFD-4964-8AF3-8E6D332C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B848-1CB6-4811-B814-D49D72CA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CAFC-D18E-45E1-BC20-1535754A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4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0BF4-AEA6-4F73-B8F1-825AA661A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8AF91-B90E-40B6-B7D8-D4905A21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3AC6-A3F2-4F3C-BE26-3E8AF393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1268-1B70-4FF7-A409-610F766E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DCC6-62CB-415B-8B84-DC866635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8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82EE-EF9F-4F32-9B6A-7F7FB51F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CD28-D896-4097-A6FB-2E276B01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C992-7223-4688-BB57-FBAB8956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45DE-244D-4C14-B88F-DC9293C7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6A07-E86C-408F-9C58-52CF4CB3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3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EC6C-D32B-417B-94F7-A558D66B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ACE4-88D3-4E22-A1D6-C4B4FDE4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BEC9-3B73-44F1-AE72-95A26CB0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11FF-FBA6-452E-AB9C-8992C08D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7AEF-743E-4B78-9A0C-ABC8A18F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7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6A98-DCC3-463C-AE6A-B1B1F7CA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EB2C-2AAB-4159-854B-7BBA0482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AA9F-4CA0-48A9-833D-9A8F64B9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6261-F97E-4DCB-9109-EC7B4752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4918-B0E0-4095-8A01-C28D23F6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5E8C7-5DB4-4913-BB3B-DF361ADA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8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6244-2368-4EBF-96AC-65E2AABB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EC0C-A895-4850-8AB0-0CB0DE1B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DADB-C75D-4280-A7CD-F61A29425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1EF51-2CD1-4966-AD83-523B4544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8EFDD-2DFB-4DB6-A030-886E16448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075C9-C2EB-4192-8511-6F023CB7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FB8D4-1026-4FA6-98DB-CC3633C9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D43C8-579C-4CC3-8EAB-F0560EBB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0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88DE-34BA-45A0-B640-BF8AEF31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F5133-E0E5-43F6-A42D-31D9ADEA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87374-32A8-4CBE-A343-F9E544A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8CB26-29D3-45F7-AF18-4953E26A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8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4EA00-657A-4A29-8D33-388A9062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53070-E5E7-4BF8-A62E-1C4570B6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8605D-6263-49EA-A7E8-1916657B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2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432E-AA6E-47BB-994F-BE4A0F7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DBBE-475B-4A35-8AF2-DC41300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E1A24-DE55-4EF0-A563-2FF81CD35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3E9E-FC78-4807-9B24-A2D74390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5D78-8EFB-4DE7-B555-1F6C191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E9B6-C228-4A03-9732-77CB2912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56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437C-47F0-49AC-91A7-A5CDC1DB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57B27-D3E0-4E3A-820B-65574DB32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D1F26-AE78-40EE-874C-18B696F58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8F18-1A21-44DF-AB02-D37FC376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C9B1-395A-415F-B52D-B27C3BC1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E26B-A05F-4CE1-9CD7-2F857B7E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4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ACED-A108-458A-8DC2-F9688DC8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2595-D1CD-4434-9ED8-90552637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4FE-BD80-4104-BA34-35D323D53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13.04.2019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E784-67B3-4692-876D-BD97A57F9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15C5-B776-4CBC-9BCF-17AA18B05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50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01934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836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4DDD56-8F54-4CE1-AB4B-9D0F72453BF6}"/>
              </a:ext>
            </a:extLst>
          </p:cNvPr>
          <p:cNvGrpSpPr/>
          <p:nvPr/>
        </p:nvGrpSpPr>
        <p:grpSpPr>
          <a:xfrm>
            <a:off x="4034818" y="1829260"/>
            <a:ext cx="8296822" cy="3193232"/>
            <a:chOff x="4281457" y="829991"/>
            <a:chExt cx="8296822" cy="319323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EABAA30-3058-4931-B993-664E3D34AC65}"/>
                </a:ext>
              </a:extLst>
            </p:cNvPr>
            <p:cNvSpPr txBox="1"/>
            <p:nvPr/>
          </p:nvSpPr>
          <p:spPr>
            <a:xfrm>
              <a:off x="4281457" y="829991"/>
              <a:ext cx="829682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>
                  <a:solidFill>
                    <a:srgbClr val="FF5969"/>
                  </a:solidFill>
                  <a:latin typeface="+mj-lt"/>
                </a:rPr>
                <a:t>DATA WAREHOUSE</a:t>
              </a:r>
              <a:endParaRPr lang="en-US" sz="5500" b="1" dirty="0">
                <a:solidFill>
                  <a:srgbClr val="FF5969"/>
                </a:solidFill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1EC298-B308-4113-A652-550FD47772C4}"/>
                </a:ext>
              </a:extLst>
            </p:cNvPr>
            <p:cNvSpPr txBox="1"/>
            <p:nvPr/>
          </p:nvSpPr>
          <p:spPr>
            <a:xfrm>
              <a:off x="4701926" y="2946005"/>
              <a:ext cx="72789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>
                  <a:solidFill>
                    <a:srgbClr val="0070C0"/>
                  </a:solidFill>
                  <a:latin typeface="+mj-lt"/>
                </a:rPr>
                <a:t>Data Warehouse Architecture</a:t>
              </a:r>
              <a:endParaRPr lang="en-US" sz="3000" b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5204CF-A2BE-4CDD-B6E3-AFB56D92128F}"/>
                </a:ext>
              </a:extLst>
            </p:cNvPr>
            <p:cNvSpPr txBox="1"/>
            <p:nvPr/>
          </p:nvSpPr>
          <p:spPr>
            <a:xfrm>
              <a:off x="4607206" y="3500003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5D7373"/>
                  </a:solidFill>
                  <a:latin typeface="+mj-lt"/>
                </a:rPr>
                <a:t>Dosen Pengampu: Joko Suntoro, M.Kom.</a:t>
              </a:r>
              <a:endParaRPr lang="en-US" sz="2800" b="1" dirty="0">
                <a:solidFill>
                  <a:srgbClr val="5D737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EC27C6-BD04-45BF-BD5B-F3C638837760}"/>
              </a:ext>
            </a:extLst>
          </p:cNvPr>
          <p:cNvGrpSpPr/>
          <p:nvPr/>
        </p:nvGrpSpPr>
        <p:grpSpPr>
          <a:xfrm>
            <a:off x="1481901" y="34320"/>
            <a:ext cx="7649230" cy="6858000"/>
            <a:chOff x="1481901" y="34320"/>
            <a:chExt cx="764923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CCD596-06BE-487A-8393-A81CD19E9EC8}"/>
                </a:ext>
              </a:extLst>
            </p:cNvPr>
            <p:cNvSpPr/>
            <p:nvPr/>
          </p:nvSpPr>
          <p:spPr>
            <a:xfrm>
              <a:off x="1481901" y="3432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CFB9F-F6B5-482E-A9B0-8A6FF93CC914}"/>
                </a:ext>
              </a:extLst>
            </p:cNvPr>
            <p:cNvSpPr txBox="1"/>
            <p:nvPr/>
          </p:nvSpPr>
          <p:spPr>
            <a:xfrm>
              <a:off x="1562262" y="374061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Arsitektur Dasar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DD4651-A73A-46A5-A7AB-88D6A7112798}"/>
                </a:ext>
              </a:extLst>
            </p:cNvPr>
            <p:cNvCxnSpPr>
              <a:cxnSpLocks/>
            </p:cNvCxnSpPr>
            <p:nvPr/>
          </p:nvCxnSpPr>
          <p:spPr>
            <a:xfrm>
              <a:off x="1577570" y="959885"/>
              <a:ext cx="7406773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C60A8A27-37A0-4D75-8FB3-B7CDA36BBB86}"/>
                </a:ext>
              </a:extLst>
            </p:cNvPr>
            <p:cNvSpPr txBox="1">
              <a:spLocks/>
            </p:cNvSpPr>
            <p:nvPr/>
          </p:nvSpPr>
          <p:spPr>
            <a:xfrm>
              <a:off x="1588727" y="1175001"/>
              <a:ext cx="7352074" cy="472311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r>
                <a:rPr lang="en-US" sz="3000"/>
                <a:t>Warehouse</a:t>
              </a:r>
            </a:p>
            <a:p>
              <a:pPr lvl="1"/>
              <a:r>
                <a:rPr lang="en-US" sz="2600">
                  <a:solidFill>
                    <a:srgbClr val="C00000"/>
                  </a:solidFill>
                </a:rPr>
                <a:t>Gudang data </a:t>
              </a:r>
              <a:r>
                <a:rPr lang="en-US" sz="2600"/>
                <a:t>yang dikumpulkan dari berbagai data source</a:t>
              </a:r>
            </a:p>
            <a:p>
              <a:pPr lvl="1"/>
              <a:r>
                <a:rPr lang="en-US" sz="2600"/>
                <a:t>Warehouse memuat </a:t>
              </a:r>
              <a:r>
                <a:rPr lang="en-US" sz="2600">
                  <a:solidFill>
                    <a:srgbClr val="C00000"/>
                  </a:solidFill>
                </a:rPr>
                <a:t>metadata, summary, dan raw data</a:t>
              </a:r>
            </a:p>
            <a:p>
              <a:pPr lvl="1"/>
              <a:r>
                <a:rPr lang="en-US" sz="2600">
                  <a:solidFill>
                    <a:srgbClr val="0070C0"/>
                  </a:solidFill>
                </a:rPr>
                <a:t>Metadata</a:t>
              </a:r>
              <a:r>
                <a:rPr lang="en-US" sz="2600"/>
                <a:t> adalah data yang </a:t>
              </a:r>
              <a:r>
                <a:rPr lang="en-US" sz="2600">
                  <a:solidFill>
                    <a:srgbClr val="C00000"/>
                  </a:solidFill>
                </a:rPr>
                <a:t>memuat struktur dari data</a:t>
              </a:r>
            </a:p>
            <a:p>
              <a:pPr lvl="1"/>
              <a:r>
                <a:rPr lang="en-US" sz="2600">
                  <a:solidFill>
                    <a:srgbClr val="0070C0"/>
                  </a:solidFill>
                </a:rPr>
                <a:t>Summary data </a:t>
              </a:r>
              <a:r>
                <a:rPr lang="en-US" sz="2600"/>
                <a:t>adalah data dari </a:t>
              </a:r>
              <a:r>
                <a:rPr lang="en-US" sz="2600">
                  <a:solidFill>
                    <a:srgbClr val="C00000"/>
                  </a:solidFill>
                </a:rPr>
                <a:t>data source yang dikumpulkan ke dalam bentuk tabel</a:t>
              </a:r>
            </a:p>
            <a:p>
              <a:pPr lvl="1"/>
              <a:r>
                <a:rPr lang="en-US" sz="2600">
                  <a:solidFill>
                    <a:srgbClr val="0070C0"/>
                  </a:solidFill>
                </a:rPr>
                <a:t>Raw data </a:t>
              </a:r>
              <a:r>
                <a:rPr lang="en-US" sz="2600"/>
                <a:t>adalah data mentah dari </a:t>
              </a:r>
              <a:r>
                <a:rPr lang="en-US" sz="2600">
                  <a:solidFill>
                    <a:srgbClr val="C00000"/>
                  </a:solidFill>
                </a:rPr>
                <a:t>data source yang belum mengalami perubahan</a:t>
              </a:r>
            </a:p>
            <a:p>
              <a:pPr marL="0" lvl="1" indent="0">
                <a:buFont typeface="Arial" panose="020B0604020202020204" pitchFamily="34" charset="0"/>
                <a:buNone/>
              </a:pPr>
              <a:endParaRPr lang="en-US" sz="2800">
                <a:solidFill>
                  <a:srgbClr val="0070C0"/>
                </a:solidFill>
              </a:endParaRPr>
            </a:p>
            <a:p>
              <a:pPr lvl="1"/>
              <a:endParaRPr lang="id-ID" sz="2800"/>
            </a:p>
          </p:txBody>
        </p:sp>
      </p:grpSp>
    </p:spTree>
    <p:extLst>
      <p:ext uri="{BB962C8B-B14F-4D97-AF65-F5344CB8AC3E}">
        <p14:creationId xmlns:p14="http://schemas.microsoft.com/office/powerpoint/2010/main" val="5746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EC27C6-BD04-45BF-BD5B-F3C638837760}"/>
              </a:ext>
            </a:extLst>
          </p:cNvPr>
          <p:cNvGrpSpPr/>
          <p:nvPr/>
        </p:nvGrpSpPr>
        <p:grpSpPr>
          <a:xfrm>
            <a:off x="1481901" y="34320"/>
            <a:ext cx="7649230" cy="6858000"/>
            <a:chOff x="1481901" y="34320"/>
            <a:chExt cx="764923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CCD596-06BE-487A-8393-A81CD19E9EC8}"/>
                </a:ext>
              </a:extLst>
            </p:cNvPr>
            <p:cNvSpPr/>
            <p:nvPr/>
          </p:nvSpPr>
          <p:spPr>
            <a:xfrm>
              <a:off x="1481901" y="3432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CFB9F-F6B5-482E-A9B0-8A6FF93CC914}"/>
                </a:ext>
              </a:extLst>
            </p:cNvPr>
            <p:cNvSpPr txBox="1"/>
            <p:nvPr/>
          </p:nvSpPr>
          <p:spPr>
            <a:xfrm>
              <a:off x="1562262" y="374061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Arsitektur Dasar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DD4651-A73A-46A5-A7AB-88D6A7112798}"/>
                </a:ext>
              </a:extLst>
            </p:cNvPr>
            <p:cNvCxnSpPr>
              <a:cxnSpLocks/>
            </p:cNvCxnSpPr>
            <p:nvPr/>
          </p:nvCxnSpPr>
          <p:spPr>
            <a:xfrm>
              <a:off x="1577570" y="959885"/>
              <a:ext cx="7406773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C60A8A27-37A0-4D75-8FB3-B7CDA36BBB86}"/>
                </a:ext>
              </a:extLst>
            </p:cNvPr>
            <p:cNvSpPr txBox="1">
              <a:spLocks/>
            </p:cNvSpPr>
            <p:nvPr/>
          </p:nvSpPr>
          <p:spPr>
            <a:xfrm>
              <a:off x="1632269" y="1175001"/>
              <a:ext cx="7352074" cy="4723114"/>
            </a:xfrm>
            <a:prstGeom prst="rect">
              <a:avLst/>
            </a:prstGeom>
          </p:spPr>
          <p:txBody>
            <a:bodyPr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000"/>
                <a:t>Users</a:t>
              </a:r>
            </a:p>
            <a:p>
              <a:pPr lvl="1"/>
              <a:r>
                <a:rPr lang="en-US" sz="2600"/>
                <a:t>Arsitetur dasar </a:t>
              </a:r>
              <a:r>
                <a:rPr lang="en-US" sz="2600">
                  <a:solidFill>
                    <a:srgbClr val="C00000"/>
                  </a:solidFill>
                </a:rPr>
                <a:t>menghubungkan langsung </a:t>
              </a:r>
              <a:r>
                <a:rPr lang="en-US" sz="2600"/>
                <a:t>antara </a:t>
              </a:r>
              <a:r>
                <a:rPr lang="en-US" sz="2600">
                  <a:solidFill>
                    <a:srgbClr val="0070C0"/>
                  </a:solidFill>
                </a:rPr>
                <a:t>pengguna ke data warehouse</a:t>
              </a:r>
            </a:p>
            <a:p>
              <a:pPr lvl="1"/>
              <a:r>
                <a:rPr lang="en-US" sz="2600"/>
                <a:t>User dikelompokan menjadi tiga, yaitu </a:t>
              </a:r>
              <a:r>
                <a:rPr lang="en-US" sz="2600">
                  <a:solidFill>
                    <a:srgbClr val="C00000"/>
                  </a:solidFill>
                </a:rPr>
                <a:t>analysis, mining, dan reporting</a:t>
              </a:r>
            </a:p>
            <a:p>
              <a:pPr lvl="1"/>
              <a:r>
                <a:rPr lang="en-US" sz="2600">
                  <a:solidFill>
                    <a:srgbClr val="0070C0"/>
                  </a:solidFill>
                </a:rPr>
                <a:t>Analysis</a:t>
              </a:r>
              <a:r>
                <a:rPr lang="en-US" sz="2600"/>
                <a:t> berhubungan dengan </a:t>
              </a:r>
              <a:r>
                <a:rPr lang="en-US" sz="2600">
                  <a:solidFill>
                    <a:srgbClr val="C00000"/>
                  </a:solidFill>
                </a:rPr>
                <a:t>analisis data </a:t>
              </a:r>
              <a:r>
                <a:rPr lang="en-US" sz="2600"/>
                <a:t>dengan </a:t>
              </a:r>
              <a:r>
                <a:rPr lang="en-US" sz="2600">
                  <a:solidFill>
                    <a:srgbClr val="C00000"/>
                  </a:solidFill>
                </a:rPr>
                <a:t>memanfaatkan data warehouse dan OLAP</a:t>
              </a:r>
            </a:p>
            <a:p>
              <a:pPr lvl="1"/>
              <a:r>
                <a:rPr lang="en-US" sz="2600">
                  <a:solidFill>
                    <a:srgbClr val="0070C0"/>
                  </a:solidFill>
                </a:rPr>
                <a:t>Mining</a:t>
              </a:r>
              <a:r>
                <a:rPr lang="en-US" sz="2600"/>
                <a:t> berhubungan dengan </a:t>
              </a:r>
              <a:r>
                <a:rPr lang="en-US" sz="2600">
                  <a:solidFill>
                    <a:srgbClr val="C00000"/>
                  </a:solidFill>
                </a:rPr>
                <a:t>data mining</a:t>
              </a:r>
              <a:r>
                <a:rPr lang="en-US" sz="2600"/>
                <a:t>, </a:t>
              </a:r>
              <a:r>
                <a:rPr lang="en-US" sz="2600">
                  <a:solidFill>
                    <a:srgbClr val="C00000"/>
                  </a:solidFill>
                </a:rPr>
                <a:t>ekstraksi data menjadi pola/pengetahuan</a:t>
              </a:r>
            </a:p>
            <a:p>
              <a:pPr lvl="1"/>
              <a:r>
                <a:rPr lang="en-US" sz="2600">
                  <a:solidFill>
                    <a:srgbClr val="0070C0"/>
                  </a:solidFill>
                </a:rPr>
                <a:t>Reporting</a:t>
              </a:r>
              <a:r>
                <a:rPr lang="en-US" sz="2600"/>
                <a:t> berhubungan dengan </a:t>
              </a:r>
              <a:r>
                <a:rPr lang="en-US" sz="2600">
                  <a:solidFill>
                    <a:srgbClr val="C00000"/>
                  </a:solidFill>
                </a:rPr>
                <a:t>teknik pelaporan </a:t>
              </a:r>
              <a:r>
                <a:rPr lang="en-US" sz="2600"/>
                <a:t>secara digital</a:t>
              </a:r>
            </a:p>
            <a:p>
              <a:pPr marL="0" lvl="1" indent="0">
                <a:buFont typeface="Arial" panose="020B0604020202020204" pitchFamily="34" charset="0"/>
                <a:buNone/>
              </a:pPr>
              <a:endParaRPr lang="en-US" sz="2800">
                <a:solidFill>
                  <a:srgbClr val="0070C0"/>
                </a:solidFill>
              </a:endParaRPr>
            </a:p>
            <a:p>
              <a:pPr lvl="1"/>
              <a:endParaRPr lang="id-ID" sz="2800"/>
            </a:p>
          </p:txBody>
        </p:sp>
      </p:grpSp>
    </p:spTree>
    <p:extLst>
      <p:ext uri="{BB962C8B-B14F-4D97-AF65-F5344CB8AC3E}">
        <p14:creationId xmlns:p14="http://schemas.microsoft.com/office/powerpoint/2010/main" val="168501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355524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BAFC4B-E28D-4B85-831B-3E24367C78FC}"/>
              </a:ext>
            </a:extLst>
          </p:cNvPr>
          <p:cNvGrpSpPr/>
          <p:nvPr/>
        </p:nvGrpSpPr>
        <p:grpSpPr>
          <a:xfrm>
            <a:off x="785217" y="34320"/>
            <a:ext cx="7649230" cy="6858000"/>
            <a:chOff x="1481901" y="34320"/>
            <a:chExt cx="7649230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8AA91E-197C-41F3-A5BE-263A792B1639}"/>
                </a:ext>
              </a:extLst>
            </p:cNvPr>
            <p:cNvSpPr/>
            <p:nvPr/>
          </p:nvSpPr>
          <p:spPr>
            <a:xfrm>
              <a:off x="1481901" y="3432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67786-22BB-4DEC-945E-CB77E271EE25}"/>
                </a:ext>
              </a:extLst>
            </p:cNvPr>
            <p:cNvSpPr txBox="1"/>
            <p:nvPr/>
          </p:nvSpPr>
          <p:spPr>
            <a:xfrm>
              <a:off x="1562262" y="374061"/>
              <a:ext cx="6988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Arsitektur Staging Area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634C23-E711-4927-8686-FF23680A889F}"/>
                </a:ext>
              </a:extLst>
            </p:cNvPr>
            <p:cNvCxnSpPr>
              <a:cxnSpLocks/>
            </p:cNvCxnSpPr>
            <p:nvPr/>
          </p:nvCxnSpPr>
          <p:spPr>
            <a:xfrm>
              <a:off x="1577570" y="959885"/>
              <a:ext cx="7406773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5CC30006-8290-4025-9C26-BA77CE2183E5}"/>
                </a:ext>
              </a:extLst>
            </p:cNvPr>
            <p:cNvSpPr txBox="1">
              <a:spLocks/>
            </p:cNvSpPr>
            <p:nvPr/>
          </p:nvSpPr>
          <p:spPr>
            <a:xfrm>
              <a:off x="1632269" y="1175001"/>
              <a:ext cx="7352074" cy="472311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Font typeface="Arial" panose="020B0604020202020204" pitchFamily="34" charset="0"/>
                <a:buNone/>
              </a:pPr>
              <a:endParaRPr lang="en-US" sz="2800">
                <a:solidFill>
                  <a:srgbClr val="0070C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55" name="Content Placeholder 3">
            <a:extLst>
              <a:ext uri="{FF2B5EF4-FFF2-40B4-BE49-F238E27FC236}">
                <a16:creationId xmlns:a16="http://schemas.microsoft.com/office/drawing/2014/main" id="{F911BA45-24C9-42B4-BF66-75065B91B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8" r="16756"/>
          <a:stretch/>
        </p:blipFill>
        <p:spPr>
          <a:xfrm>
            <a:off x="1326008" y="1337561"/>
            <a:ext cx="6245913" cy="47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23494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355524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E06985-31C5-4EDC-B4D8-8185DAEFBC7E}"/>
              </a:ext>
            </a:extLst>
          </p:cNvPr>
          <p:cNvGrpSpPr/>
          <p:nvPr/>
        </p:nvGrpSpPr>
        <p:grpSpPr>
          <a:xfrm>
            <a:off x="785217" y="34320"/>
            <a:ext cx="7649230" cy="6858000"/>
            <a:chOff x="785217" y="34320"/>
            <a:chExt cx="7649230" cy="68580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2BAFC4B-E28D-4B85-831B-3E24367C78FC}"/>
                </a:ext>
              </a:extLst>
            </p:cNvPr>
            <p:cNvGrpSpPr/>
            <p:nvPr/>
          </p:nvGrpSpPr>
          <p:grpSpPr>
            <a:xfrm>
              <a:off x="785217" y="34320"/>
              <a:ext cx="7649230" cy="6858000"/>
              <a:chOff x="1481901" y="34320"/>
              <a:chExt cx="7649230" cy="6858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58AA91E-197C-41F3-A5BE-263A792B1639}"/>
                  </a:ext>
                </a:extLst>
              </p:cNvPr>
              <p:cNvSpPr/>
              <p:nvPr/>
            </p:nvSpPr>
            <p:spPr>
              <a:xfrm>
                <a:off x="1481901" y="34320"/>
                <a:ext cx="7649230" cy="685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667786-22BB-4DEC-945E-CB77E271EE25}"/>
                  </a:ext>
                </a:extLst>
              </p:cNvPr>
              <p:cNvSpPr txBox="1"/>
              <p:nvPr/>
            </p:nvSpPr>
            <p:spPr>
              <a:xfrm>
                <a:off x="1562262" y="374061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Arsitektur Staging Area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B634C23-E711-4927-8686-FF23680A8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570" y="959885"/>
                <a:ext cx="7406773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CC30006-8290-4025-9C26-BA77CE2183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2269" y="1175001"/>
                <a:ext cx="7352074" cy="47231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Arial" panose="020B0604020202020204" pitchFamily="34" charset="0"/>
                  <a:buNone/>
                </a:pPr>
                <a:endParaRPr lang="en-US" sz="2800">
                  <a:solidFill>
                    <a:srgbClr val="0070C0"/>
                  </a:solidFill>
                </a:endParaRPr>
              </a:p>
              <a:p>
                <a:pPr lvl="1"/>
                <a:endParaRPr lang="id-ID" sz="2800"/>
              </a:p>
            </p:txBody>
          </p:sp>
        </p:grp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4628E1A4-DF33-43FD-BFE2-046E9F82693E}"/>
                </a:ext>
              </a:extLst>
            </p:cNvPr>
            <p:cNvSpPr txBox="1">
              <a:spLocks/>
            </p:cNvSpPr>
            <p:nvPr/>
          </p:nvSpPr>
          <p:spPr>
            <a:xfrm>
              <a:off x="935585" y="1231690"/>
              <a:ext cx="7383856" cy="488153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r>
                <a:rPr lang="en-US" sz="3000"/>
                <a:t>Staging Area</a:t>
              </a:r>
            </a:p>
            <a:p>
              <a:pPr lvl="1"/>
              <a:r>
                <a:rPr lang="en-US" sz="2600">
                  <a:solidFill>
                    <a:srgbClr val="C00000"/>
                  </a:solidFill>
                </a:rPr>
                <a:t>Lokasi penampung sementara </a:t>
              </a:r>
              <a:r>
                <a:rPr lang="en-US" sz="2600"/>
                <a:t>untuk </a:t>
              </a:r>
              <a:r>
                <a:rPr lang="en-US" sz="2600">
                  <a:solidFill>
                    <a:srgbClr val="0070C0"/>
                  </a:solidFill>
                </a:rPr>
                <a:t>data-data operasiona</a:t>
              </a:r>
              <a:r>
                <a:rPr lang="en-US" sz="2600"/>
                <a:t>l </a:t>
              </a:r>
              <a:r>
                <a:rPr lang="en-US" sz="2600">
                  <a:solidFill>
                    <a:srgbClr val="0070C0"/>
                  </a:solidFill>
                </a:rPr>
                <a:t>yang berasal dari data sources</a:t>
              </a:r>
              <a:r>
                <a:rPr lang="en-US" sz="2600"/>
                <a:t>, sebelum diteruskan ke warehouse</a:t>
              </a:r>
            </a:p>
            <a:p>
              <a:pPr lvl="1"/>
              <a:r>
                <a:rPr lang="en-US" sz="2600"/>
                <a:t>Tujuan adalah </a:t>
              </a:r>
              <a:r>
                <a:rPr lang="en-US" sz="2600">
                  <a:solidFill>
                    <a:srgbClr val="C00000"/>
                  </a:solidFill>
                </a:rPr>
                <a:t>memastikan data-data yang masuk ke warehouse</a:t>
              </a:r>
              <a:r>
                <a:rPr lang="en-US" sz="2600"/>
                <a:t> adalah </a:t>
              </a:r>
              <a:r>
                <a:rPr lang="en-US" sz="2600">
                  <a:solidFill>
                    <a:srgbClr val="C00000"/>
                  </a:solidFill>
                </a:rPr>
                <a:t>data yang benar-benar dibutuhkan oleh user </a:t>
              </a:r>
              <a:r>
                <a:rPr lang="en-US" sz="2600"/>
                <a:t>(data preprocessing)</a:t>
              </a:r>
              <a:endParaRPr lang="en-US" sz="2600">
                <a:solidFill>
                  <a:srgbClr val="C00000"/>
                </a:solidFill>
              </a:endParaRPr>
            </a:p>
            <a:p>
              <a:pPr lvl="1"/>
              <a:r>
                <a:rPr lang="en-US" sz="2600"/>
                <a:t>Bisa berbentuk </a:t>
              </a:r>
              <a:r>
                <a:rPr lang="en-US" sz="2600">
                  <a:solidFill>
                    <a:srgbClr val="C00000"/>
                  </a:solidFill>
                </a:rPr>
                <a:t>programmatically (terporgram) </a:t>
              </a:r>
              <a:r>
                <a:rPr lang="en-US" sz="2600"/>
                <a:t>dalam bentuk </a:t>
              </a:r>
              <a:r>
                <a:rPr lang="en-US" sz="2600">
                  <a:solidFill>
                    <a:srgbClr val="0070C0"/>
                  </a:solidFill>
                </a:rPr>
                <a:t>sumber kode </a:t>
              </a:r>
              <a:r>
                <a:rPr lang="en-US" sz="2600"/>
                <a:t>atau </a:t>
              </a:r>
              <a:r>
                <a:rPr lang="en-US" sz="2600">
                  <a:solidFill>
                    <a:srgbClr val="C00000"/>
                  </a:solidFill>
                </a:rPr>
                <a:t>dapat juga disediakan langsung di dalam warehouse</a:t>
              </a:r>
            </a:p>
            <a:p>
              <a:pPr lvl="1"/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</p:spTree>
    <p:extLst>
      <p:ext uri="{BB962C8B-B14F-4D97-AF65-F5344CB8AC3E}">
        <p14:creationId xmlns:p14="http://schemas.microsoft.com/office/powerpoint/2010/main" val="24110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355524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2925670" y="107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DA83F0-ABDF-48A1-AA50-20A16BD752C0}"/>
              </a:ext>
            </a:extLst>
          </p:cNvPr>
          <p:cNvGrpSpPr/>
          <p:nvPr/>
        </p:nvGrpSpPr>
        <p:grpSpPr>
          <a:xfrm>
            <a:off x="447590" y="34320"/>
            <a:ext cx="7649230" cy="6858000"/>
            <a:chOff x="1481901" y="34320"/>
            <a:chExt cx="764923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39415B-CE25-4273-A404-B74E17D252B7}"/>
                </a:ext>
              </a:extLst>
            </p:cNvPr>
            <p:cNvSpPr/>
            <p:nvPr/>
          </p:nvSpPr>
          <p:spPr>
            <a:xfrm>
              <a:off x="1481901" y="3432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1B3CF50-4633-468A-BD2C-305B67043B1E}"/>
                </a:ext>
              </a:extLst>
            </p:cNvPr>
            <p:cNvSpPr txBox="1"/>
            <p:nvPr/>
          </p:nvSpPr>
          <p:spPr>
            <a:xfrm>
              <a:off x="1562262" y="317789"/>
              <a:ext cx="7406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>
                  <a:solidFill>
                    <a:srgbClr val="0070C0"/>
                  </a:solidFill>
                  <a:latin typeface="+mj-lt"/>
                </a:rPr>
                <a:t>Arsitektur Staging Area + Data Mart</a:t>
              </a:r>
              <a:endParaRPr lang="id-ID"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70E4D28-539C-41B7-AF44-9B377D58AA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7570" y="959885"/>
              <a:ext cx="7406773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C03B383C-2CF8-4D34-82B6-7BFABBAE75C7}"/>
                </a:ext>
              </a:extLst>
            </p:cNvPr>
            <p:cNvSpPr txBox="1">
              <a:spLocks/>
            </p:cNvSpPr>
            <p:nvPr/>
          </p:nvSpPr>
          <p:spPr>
            <a:xfrm>
              <a:off x="1632269" y="1175001"/>
              <a:ext cx="7352074" cy="472311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Font typeface="Arial" panose="020B0604020202020204" pitchFamily="34" charset="0"/>
                <a:buNone/>
              </a:pPr>
              <a:endParaRPr lang="en-US" sz="2800">
                <a:solidFill>
                  <a:srgbClr val="0070C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59" name="Picture 2" descr="https://docs.oracle.com/cd/B13789_01/server.101/b10736/dwhsg064.gif">
            <a:extLst>
              <a:ext uri="{FF2B5EF4-FFF2-40B4-BE49-F238E27FC236}">
                <a16:creationId xmlns:a16="http://schemas.microsoft.com/office/drawing/2014/main" id="{80052B3F-C4D4-4709-8A69-954734429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6" r="6261"/>
          <a:stretch/>
        </p:blipFill>
        <p:spPr bwMode="auto">
          <a:xfrm>
            <a:off x="585859" y="1357532"/>
            <a:ext cx="735330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6160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2355524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2925670" y="107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E46E20-A18E-40C5-AB9A-6DEE0D12E5A8}"/>
              </a:ext>
            </a:extLst>
          </p:cNvPr>
          <p:cNvGrpSpPr/>
          <p:nvPr/>
        </p:nvGrpSpPr>
        <p:grpSpPr>
          <a:xfrm>
            <a:off x="306367" y="-49920"/>
            <a:ext cx="7649230" cy="6858000"/>
            <a:chOff x="785217" y="34320"/>
            <a:chExt cx="7649230" cy="6858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6B3DCC-09FB-404B-8885-BD3B0B5E3D43}"/>
                </a:ext>
              </a:extLst>
            </p:cNvPr>
            <p:cNvGrpSpPr/>
            <p:nvPr/>
          </p:nvGrpSpPr>
          <p:grpSpPr>
            <a:xfrm>
              <a:off x="785217" y="34320"/>
              <a:ext cx="7649230" cy="6858000"/>
              <a:chOff x="1481901" y="34320"/>
              <a:chExt cx="7649230" cy="6858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BCF9068-5C98-46B6-89F2-B08A35B24618}"/>
                  </a:ext>
                </a:extLst>
              </p:cNvPr>
              <p:cNvSpPr/>
              <p:nvPr/>
            </p:nvSpPr>
            <p:spPr>
              <a:xfrm>
                <a:off x="1481901" y="34320"/>
                <a:ext cx="7649230" cy="685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83D078-1A25-48CA-8172-B4C1BE4DAE30}"/>
                  </a:ext>
                </a:extLst>
              </p:cNvPr>
              <p:cNvSpPr txBox="1"/>
              <p:nvPr/>
            </p:nvSpPr>
            <p:spPr>
              <a:xfrm>
                <a:off x="1617579" y="251999"/>
                <a:ext cx="7398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Arsitektur Staging Area + Data Mart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F1B8FD6-51B6-4780-8F39-3ECB91E61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570" y="959885"/>
                <a:ext cx="7406773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FBC13C87-9F58-48CF-9BB1-03E96A56E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2269" y="1175001"/>
                <a:ext cx="7352074" cy="47231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Arial" panose="020B0604020202020204" pitchFamily="34" charset="0"/>
                  <a:buNone/>
                </a:pPr>
                <a:endParaRPr lang="en-US" sz="2800">
                  <a:solidFill>
                    <a:srgbClr val="0070C0"/>
                  </a:solidFill>
                </a:endParaRPr>
              </a:p>
              <a:p>
                <a:pPr lvl="1"/>
                <a:endParaRPr lang="id-ID" sz="2800"/>
              </a:p>
            </p:txBody>
          </p:sp>
        </p:grp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F39EB99-EBF2-473C-A86B-7A4E8DD3B816}"/>
                </a:ext>
              </a:extLst>
            </p:cNvPr>
            <p:cNvSpPr txBox="1">
              <a:spLocks/>
            </p:cNvSpPr>
            <p:nvPr/>
          </p:nvSpPr>
          <p:spPr>
            <a:xfrm>
              <a:off x="935585" y="1231690"/>
              <a:ext cx="7383856" cy="4881539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3600"/>
                <a:t> </a:t>
              </a:r>
              <a:r>
                <a:rPr lang="en-US" sz="3000"/>
                <a:t>Data Mart</a:t>
              </a:r>
            </a:p>
            <a:p>
              <a:pPr lvl="1"/>
              <a:r>
                <a:rPr lang="en-US" sz="2600"/>
                <a:t>Data mart adalah </a:t>
              </a:r>
              <a:r>
                <a:rPr lang="en-US" sz="2600">
                  <a:solidFill>
                    <a:srgbClr val="C00000"/>
                  </a:solidFill>
                </a:rPr>
                <a:t>sub bagian dari data warehouse</a:t>
              </a:r>
            </a:p>
            <a:p>
              <a:pPr lvl="1"/>
              <a:r>
                <a:rPr lang="en-US" sz="2600"/>
                <a:t>Contoh data warehouse dari PT Pertamina (Persero), terdiri dari </a:t>
              </a:r>
              <a:r>
                <a:rPr lang="en-US" sz="2600">
                  <a:solidFill>
                    <a:srgbClr val="0070C0"/>
                  </a:solidFill>
                </a:rPr>
                <a:t>data mart fungsi keuangan, data mart fungsi pengadaan, data mart fungsi BBM, data mart fungsi Domgas, data mart fungsi Pelumas</a:t>
              </a:r>
            </a:p>
            <a:p>
              <a:pPr lvl="1"/>
              <a:endParaRPr lang="en-US" sz="2800">
                <a:solidFill>
                  <a:srgbClr val="C00000"/>
                </a:solidFill>
              </a:endParaRPr>
            </a:p>
            <a:p>
              <a:pPr lvl="1"/>
              <a:endParaRPr lang="id-ID" sz="2800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611A6275-5837-44AC-98E7-3A20AB4A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53" y="4196495"/>
            <a:ext cx="36890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01934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836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2ACCFA-5B6B-4A15-BB85-E911EB8CA92D}"/>
              </a:ext>
            </a:extLst>
          </p:cNvPr>
          <p:cNvGrpSpPr/>
          <p:nvPr/>
        </p:nvGrpSpPr>
        <p:grpSpPr>
          <a:xfrm>
            <a:off x="3734619" y="411008"/>
            <a:ext cx="7004060" cy="646331"/>
            <a:chOff x="3511663" y="244165"/>
            <a:chExt cx="7004060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E4E95F-A385-4C25-A722-377B37602D4E}"/>
                </a:ext>
              </a:extLst>
            </p:cNvPr>
            <p:cNvSpPr txBox="1"/>
            <p:nvPr/>
          </p:nvSpPr>
          <p:spPr>
            <a:xfrm>
              <a:off x="3511663" y="244165"/>
              <a:ext cx="3708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rgbClr val="0070C0"/>
                  </a:solidFill>
                  <a:latin typeface="+mj-lt"/>
                </a:rPr>
                <a:t>Referensi</a:t>
              </a:r>
              <a:endParaRPr lang="id-ID" sz="36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98B2A0-3940-46EF-9512-014BE7F41A35}"/>
                </a:ext>
              </a:extLst>
            </p:cNvPr>
            <p:cNvCxnSpPr>
              <a:cxnSpLocks/>
            </p:cNvCxnSpPr>
            <p:nvPr/>
          </p:nvCxnSpPr>
          <p:spPr>
            <a:xfrm>
              <a:off x="3526971" y="829989"/>
              <a:ext cx="698875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E5E594C7-ADC6-45BF-97A3-CC9B765413AE}"/>
              </a:ext>
            </a:extLst>
          </p:cNvPr>
          <p:cNvSpPr txBox="1">
            <a:spLocks/>
          </p:cNvSpPr>
          <p:nvPr/>
        </p:nvSpPr>
        <p:spPr>
          <a:xfrm>
            <a:off x="3749927" y="1280997"/>
            <a:ext cx="8229600" cy="556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id-ID" sz="2000"/>
              <a:t>Bache, K., &amp; Lichman, M. (2013). </a:t>
            </a:r>
            <a:r>
              <a:rPr lang="id-ID" sz="2000">
                <a:solidFill>
                  <a:srgbClr val="C00000"/>
                </a:solidFill>
              </a:rPr>
              <a:t>UCI Machine Learning Repository</a:t>
            </a:r>
            <a:r>
              <a:rPr lang="id-ID" sz="2000"/>
              <a:t>. Retrieved from http://www.ics.uci.edu/~mlearn/MLRepository.html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id-ID" sz="2000"/>
              <a:t>Hofmann, M., &amp; Klinkenberg, R. (2013). </a:t>
            </a:r>
            <a:r>
              <a:rPr lang="id-ID" sz="200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/>
              <a:t>. CRC Press Taylor &amp; Francis Group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de-DE" sz="2000"/>
              <a:t>Ian H. Witten, Frank Eibe, Mark A. Hall</a:t>
            </a:r>
            <a:r>
              <a:rPr lang="en-US" sz="2000"/>
              <a:t>.</a:t>
            </a:r>
            <a:r>
              <a:rPr lang="id-ID" sz="2000"/>
              <a:t> </a:t>
            </a:r>
            <a:r>
              <a:rPr lang="en-US" sz="2000">
                <a:solidFill>
                  <a:srgbClr val="C00000"/>
                </a:solidFill>
              </a:rPr>
              <a:t>Data mining: </a:t>
            </a:r>
            <a:r>
              <a:rPr lang="id-ID" sz="2000">
                <a:solidFill>
                  <a:srgbClr val="C00000"/>
                </a:solidFill>
              </a:rPr>
              <a:t>P</a:t>
            </a:r>
            <a:r>
              <a:rPr lang="en-US" sz="2000">
                <a:solidFill>
                  <a:srgbClr val="C00000"/>
                </a:solidFill>
              </a:rPr>
              <a:t>ractical </a:t>
            </a:r>
            <a:r>
              <a:rPr lang="id-ID" sz="2000">
                <a:solidFill>
                  <a:srgbClr val="C00000"/>
                </a:solidFill>
              </a:rPr>
              <a:t>M</a:t>
            </a:r>
            <a:r>
              <a:rPr lang="en-US" sz="2000">
                <a:solidFill>
                  <a:srgbClr val="C00000"/>
                </a:solidFill>
              </a:rPr>
              <a:t>achine </a:t>
            </a:r>
            <a:r>
              <a:rPr lang="id-ID" sz="2000">
                <a:solidFill>
                  <a:srgbClr val="C00000"/>
                </a:solidFill>
              </a:rPr>
              <a:t>L</a:t>
            </a:r>
            <a:r>
              <a:rPr lang="en-US" sz="2000">
                <a:solidFill>
                  <a:srgbClr val="C00000"/>
                </a:solidFill>
              </a:rPr>
              <a:t>earning </a:t>
            </a:r>
            <a:r>
              <a:rPr lang="id-ID" sz="2000">
                <a:solidFill>
                  <a:srgbClr val="C00000"/>
                </a:solidFill>
              </a:rPr>
              <a:t>T</a:t>
            </a:r>
            <a:r>
              <a:rPr lang="en-US" sz="2000">
                <a:solidFill>
                  <a:srgbClr val="C00000"/>
                </a:solidFill>
              </a:rPr>
              <a:t>ools and </a:t>
            </a:r>
            <a:r>
              <a:rPr lang="id-ID" sz="2000">
                <a:solidFill>
                  <a:srgbClr val="C00000"/>
                </a:solidFill>
              </a:rPr>
              <a:t>T</a:t>
            </a:r>
            <a:r>
              <a:rPr lang="en-US" sz="2000">
                <a:solidFill>
                  <a:srgbClr val="C00000"/>
                </a:solidFill>
              </a:rPr>
              <a:t>echniques</a:t>
            </a:r>
            <a:r>
              <a:rPr lang="id-ID" sz="20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>3rd </a:t>
            </a:r>
            <a:r>
              <a:rPr lang="id-ID" sz="2000">
                <a:solidFill>
                  <a:srgbClr val="C00000"/>
                </a:solidFill>
              </a:rPr>
              <a:t>E</a:t>
            </a:r>
            <a:r>
              <a:rPr lang="en-US" sz="2000">
                <a:solidFill>
                  <a:srgbClr val="C00000"/>
                </a:solidFill>
              </a:rPr>
              <a:t>d</a:t>
            </a:r>
            <a:r>
              <a:rPr lang="id-ID" sz="2000">
                <a:solidFill>
                  <a:srgbClr val="C00000"/>
                </a:solidFill>
              </a:rPr>
              <a:t>ition</a:t>
            </a:r>
            <a:r>
              <a:rPr lang="en-US" sz="2000">
                <a:solidFill>
                  <a:srgbClr val="C00000"/>
                </a:solidFill>
              </a:rPr>
              <a:t>.</a:t>
            </a:r>
            <a:r>
              <a:rPr lang="id-ID" sz="2000"/>
              <a:t> </a:t>
            </a:r>
            <a:r>
              <a:rPr lang="id-ID" sz="2000" i="1"/>
              <a:t>Elsevier</a:t>
            </a:r>
            <a:r>
              <a:rPr lang="en-US" sz="2000" i="1"/>
              <a:t>.</a:t>
            </a:r>
            <a:r>
              <a:rPr lang="id-ID" sz="2000"/>
              <a:t> 2011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Jiawei Han</a:t>
            </a:r>
            <a:r>
              <a:rPr lang="id-ID" sz="2000"/>
              <a:t> and Micheline Kamber</a:t>
            </a:r>
            <a:r>
              <a:rPr lang="en-US" sz="2000"/>
              <a:t>.</a:t>
            </a:r>
            <a:r>
              <a:rPr lang="id-ID" sz="2000"/>
              <a:t> </a:t>
            </a:r>
            <a:r>
              <a:rPr lang="en-US" sz="2000">
                <a:solidFill>
                  <a:srgbClr val="C00000"/>
                </a:solidFill>
              </a:rPr>
              <a:t>Data Mining:</a:t>
            </a:r>
            <a:r>
              <a:rPr lang="id-ID" sz="20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>Concepts and Techniques</a:t>
            </a:r>
            <a:r>
              <a:rPr lang="id-ID" sz="20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>Third Edition.</a:t>
            </a:r>
            <a:r>
              <a:rPr lang="id-ID" sz="2000"/>
              <a:t> </a:t>
            </a:r>
            <a:r>
              <a:rPr lang="id-ID" sz="2000" i="1"/>
              <a:t>Elsevier</a:t>
            </a:r>
            <a:r>
              <a:rPr lang="en-US" sz="2000" i="1"/>
              <a:t>.</a:t>
            </a:r>
            <a:r>
              <a:rPr lang="id-ID" sz="2000"/>
              <a:t> 20</a:t>
            </a:r>
            <a:r>
              <a:rPr lang="en-US" sz="200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Kimball, R., &amp; Ross, M. (2013). </a:t>
            </a:r>
            <a:r>
              <a:rPr lang="en-US" sz="2000">
                <a:solidFill>
                  <a:srgbClr val="C00000"/>
                </a:solidFill>
              </a:rPr>
              <a:t>The Data Warehouse Toolkit</a:t>
            </a:r>
            <a:r>
              <a:rPr lang="en-US" sz="2000"/>
              <a:t>. Willey Publishing, Inc.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Lantz, Brett. </a:t>
            </a:r>
            <a:r>
              <a:rPr lang="en-US" sz="2000">
                <a:solidFill>
                  <a:srgbClr val="C00000"/>
                </a:solidFill>
              </a:rPr>
              <a:t>Machine Learning with R</a:t>
            </a:r>
            <a:r>
              <a:rPr lang="en-US" sz="2000"/>
              <a:t>.  </a:t>
            </a:r>
            <a:r>
              <a:rPr lang="en-US" sz="2000" i="1"/>
              <a:t>Packt Publishing</a:t>
            </a:r>
            <a:r>
              <a:rPr lang="en-US" sz="200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/>
              <a:t>Larose, D. T. (2006). </a:t>
            </a:r>
            <a:r>
              <a:rPr lang="id-ID" sz="200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/>
              <a:t>. Canada: Willey Publishing, Inc. </a:t>
            </a: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Malinowski, E., &amp; Zimany, E. (2011). </a:t>
            </a:r>
            <a:r>
              <a:rPr lang="en-US" sz="2000">
                <a:solidFill>
                  <a:srgbClr val="C00000"/>
                </a:solidFill>
              </a:rPr>
              <a:t>Advanced Data Warehouse Design</a:t>
            </a:r>
            <a:r>
              <a:rPr lang="en-US" sz="2000"/>
              <a:t>. Germany: Springer Berlin Heidelberg.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Noth, Matthew. </a:t>
            </a:r>
            <a:r>
              <a:rPr lang="en-US" sz="2000">
                <a:solidFill>
                  <a:srgbClr val="C00000"/>
                </a:solidFill>
              </a:rPr>
              <a:t>Data Mining for The Masses</a:t>
            </a:r>
            <a:r>
              <a:rPr lang="en-US" sz="2000"/>
              <a:t>. </a:t>
            </a:r>
            <a:r>
              <a:rPr lang="en-US" sz="2000" i="1"/>
              <a:t>Creative Commons Attribution</a:t>
            </a:r>
            <a:r>
              <a:rPr lang="en-US" sz="2000"/>
              <a:t>. 2012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Rainardi, V. (2008). </a:t>
            </a:r>
            <a:r>
              <a:rPr lang="en-US" sz="2000">
                <a:solidFill>
                  <a:srgbClr val="C00000"/>
                </a:solidFill>
              </a:rPr>
              <a:t>Building a Data Warehouse With Examples in SQL Server</a:t>
            </a:r>
            <a:r>
              <a:rPr lang="en-US" sz="2000"/>
              <a:t>. Apress.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Shahbaz, Q. (2016). </a:t>
            </a:r>
            <a:r>
              <a:rPr lang="en-US" sz="2000">
                <a:solidFill>
                  <a:srgbClr val="C00000"/>
                </a:solidFill>
              </a:rPr>
              <a:t>Data Mapping for Data Warehouse Design</a:t>
            </a:r>
            <a:r>
              <a:rPr lang="en-US" sz="2000"/>
              <a:t>. Elsevier Inc.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1102228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9019349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836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2ACCFA-5B6B-4A15-BB85-E911EB8CA92D}"/>
              </a:ext>
            </a:extLst>
          </p:cNvPr>
          <p:cNvGrpSpPr/>
          <p:nvPr/>
        </p:nvGrpSpPr>
        <p:grpSpPr>
          <a:xfrm>
            <a:off x="3734619" y="411008"/>
            <a:ext cx="7004060" cy="646331"/>
            <a:chOff x="3511663" y="244165"/>
            <a:chExt cx="7004060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E4E95F-A385-4C25-A722-377B37602D4E}"/>
                </a:ext>
              </a:extLst>
            </p:cNvPr>
            <p:cNvSpPr txBox="1"/>
            <p:nvPr/>
          </p:nvSpPr>
          <p:spPr>
            <a:xfrm>
              <a:off x="3511663" y="244165"/>
              <a:ext cx="3708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rgbClr val="0070C0"/>
                  </a:solidFill>
                  <a:latin typeface="+mj-lt"/>
                </a:rPr>
                <a:t>Textbooks</a:t>
              </a:r>
              <a:endParaRPr lang="id-ID" sz="36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98B2A0-3940-46EF-9512-014BE7F41A35}"/>
                </a:ext>
              </a:extLst>
            </p:cNvPr>
            <p:cNvCxnSpPr>
              <a:cxnSpLocks/>
            </p:cNvCxnSpPr>
            <p:nvPr/>
          </p:nvCxnSpPr>
          <p:spPr>
            <a:xfrm>
              <a:off x="3526971" y="829989"/>
              <a:ext cx="6988752" cy="0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52BA5C-289D-429C-8D9F-D9DE6591FF8B}"/>
              </a:ext>
            </a:extLst>
          </p:cNvPr>
          <p:cNvGrpSpPr/>
          <p:nvPr/>
        </p:nvGrpSpPr>
        <p:grpSpPr>
          <a:xfrm>
            <a:off x="3749927" y="1166762"/>
            <a:ext cx="8000871" cy="5299151"/>
            <a:chOff x="313750" y="1219239"/>
            <a:chExt cx="8516500" cy="5375770"/>
          </a:xfrm>
        </p:grpSpPr>
        <p:pic>
          <p:nvPicPr>
            <p:cNvPr id="40" name="Picture 2" descr="C:\Users\joko\Pictures\RUMPI DOSA\DM-Han.jpg">
              <a:extLst>
                <a:ext uri="{FF2B5EF4-FFF2-40B4-BE49-F238E27FC236}">
                  <a16:creationId xmlns:a16="http://schemas.microsoft.com/office/drawing/2014/main" id="{6CDAE302-70B2-4F93-BA65-2CD231220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3465226"/>
              <a:ext cx="2532235" cy="3129783"/>
            </a:xfrm>
            <a:prstGeom prst="rect">
              <a:avLst/>
            </a:prstGeom>
            <a:noFill/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FBCE9B5-9200-4B23-9DEF-DCFD4DE4A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750" y="1219239"/>
              <a:ext cx="2350444" cy="312978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BA913D8-3412-4247-AFA4-F9A28C6F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5965" y="1270765"/>
              <a:ext cx="2252382" cy="312978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02A5524-3101-4350-9A07-FC939A47B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3410" y="3465225"/>
              <a:ext cx="2145706" cy="3129783"/>
            </a:xfrm>
            <a:prstGeom prst="rect">
              <a:avLst/>
            </a:prstGeom>
          </p:spPr>
        </p:pic>
        <p:pic>
          <p:nvPicPr>
            <p:cNvPr id="55" name="Picture 2" descr="Image result for Data Mapping for Data Warehouse Design">
              <a:extLst>
                <a:ext uri="{FF2B5EF4-FFF2-40B4-BE49-F238E27FC236}">
                  <a16:creationId xmlns:a16="http://schemas.microsoft.com/office/drawing/2014/main" id="{295E7A94-AE70-4BB4-ACBC-BBFC00933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7859" y="1251337"/>
              <a:ext cx="2102391" cy="314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70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9598361" y="-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6C6C7DA-56E0-42D0-910B-88DCA177B920}"/>
              </a:ext>
            </a:extLst>
          </p:cNvPr>
          <p:cNvSpPr/>
          <p:nvPr/>
        </p:nvSpPr>
        <p:spPr>
          <a:xfrm>
            <a:off x="3077031" y="6240"/>
            <a:ext cx="764923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B022671-D157-424E-ADDE-B6BC679F6FE8}"/>
              </a:ext>
            </a:extLst>
          </p:cNvPr>
          <p:cNvGrpSpPr/>
          <p:nvPr/>
        </p:nvGrpSpPr>
        <p:grpSpPr>
          <a:xfrm>
            <a:off x="3359619" y="343711"/>
            <a:ext cx="7309444" cy="5644329"/>
            <a:chOff x="4003691" y="132345"/>
            <a:chExt cx="7215446" cy="564432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EF829AD-4635-4505-896E-7C7808301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938" y="3113685"/>
              <a:ext cx="991143" cy="1138635"/>
            </a:xfrm>
            <a:prstGeom prst="ellipse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DB7D3ED-1142-424C-BD47-0917DD11D945}"/>
                </a:ext>
              </a:extLst>
            </p:cNvPr>
            <p:cNvSpPr txBox="1"/>
            <p:nvPr/>
          </p:nvSpPr>
          <p:spPr>
            <a:xfrm>
              <a:off x="8537212" y="3382194"/>
              <a:ext cx="2681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Dosen Teknik Informatika</a:t>
              </a:r>
            </a:p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Universitas Semarang</a:t>
              </a:r>
              <a:endParaRPr lang="id-ID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F2F1477-69C9-4F0D-82A6-C5CA27AA3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612" y="3181720"/>
              <a:ext cx="991143" cy="991143"/>
            </a:xfrm>
            <a:prstGeom prst="ellipse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1B3F17E-1FF3-4748-B803-7E642493D0BE}"/>
                </a:ext>
              </a:extLst>
            </p:cNvPr>
            <p:cNvSpPr txBox="1"/>
            <p:nvPr/>
          </p:nvSpPr>
          <p:spPr>
            <a:xfrm>
              <a:off x="5038641" y="3285764"/>
              <a:ext cx="26819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50000"/>
                    </a:schemeClr>
                  </a:solidFill>
                </a:rPr>
                <a:t>Peneliti Intelligent Systems Research Group</a:t>
              </a:r>
            </a:p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(Romi Satria Wahono, Ph.D.)</a:t>
              </a:r>
              <a:endParaRPr lang="id-ID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0DB097D-9A33-49D4-9A16-541577FCD27C}"/>
                </a:ext>
              </a:extLst>
            </p:cNvPr>
            <p:cNvGrpSpPr/>
            <p:nvPr/>
          </p:nvGrpSpPr>
          <p:grpSpPr>
            <a:xfrm>
              <a:off x="5491372" y="132345"/>
              <a:ext cx="4045435" cy="2567953"/>
              <a:chOff x="5506680" y="360945"/>
              <a:chExt cx="4045435" cy="2567953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ABF1F08-1F26-43CC-939B-7D6590769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669" y="360945"/>
                <a:ext cx="2031457" cy="2031457"/>
              </a:xfrm>
              <a:prstGeom prst="ellipse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536F484-F170-437F-B691-0E252D5BA701}"/>
                  </a:ext>
                </a:extLst>
              </p:cNvPr>
              <p:cNvSpPr txBox="1"/>
              <p:nvPr/>
            </p:nvSpPr>
            <p:spPr>
              <a:xfrm>
                <a:off x="5506680" y="2374900"/>
                <a:ext cx="40454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>
                    <a:solidFill>
                      <a:srgbClr val="03A1A4"/>
                    </a:solidFill>
                    <a:latin typeface="+mj-lt"/>
                  </a:rPr>
                  <a:t>Joko Suntoro, M.Kom.</a:t>
                </a:r>
                <a:endParaRPr lang="en-US" sz="3000" b="1" dirty="0">
                  <a:solidFill>
                    <a:srgbClr val="03A1A4"/>
                  </a:solidFill>
                  <a:latin typeface="+mj-lt"/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AC7C89C-5E04-4365-A58C-9AF70D9C90DD}"/>
                </a:ext>
              </a:extLst>
            </p:cNvPr>
            <p:cNvSpPr/>
            <p:nvPr/>
          </p:nvSpPr>
          <p:spPr>
            <a:xfrm>
              <a:off x="7558435" y="3009899"/>
              <a:ext cx="3483725" cy="1300203"/>
            </a:xfrm>
            <a:prstGeom prst="rect">
              <a:avLst/>
            </a:prstGeom>
            <a:noFill/>
            <a:ln>
              <a:solidFill>
                <a:srgbClr val="DAA5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F5B4C38-3694-4957-95F1-DF08519227C4}"/>
                </a:ext>
              </a:extLst>
            </p:cNvPr>
            <p:cNvSpPr/>
            <p:nvPr/>
          </p:nvSpPr>
          <p:spPr>
            <a:xfrm>
              <a:off x="4003691" y="3004187"/>
              <a:ext cx="3483724" cy="130020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E48732-1CF1-46C8-A4A4-2AACE75932EA}"/>
                </a:ext>
              </a:extLst>
            </p:cNvPr>
            <p:cNvSpPr/>
            <p:nvPr/>
          </p:nvSpPr>
          <p:spPr>
            <a:xfrm>
              <a:off x="4030364" y="4476470"/>
              <a:ext cx="7011795" cy="1300204"/>
            </a:xfrm>
            <a:prstGeom prst="rect">
              <a:avLst/>
            </a:prstGeom>
            <a:noFill/>
            <a:ln>
              <a:solidFill>
                <a:srgbClr val="FF5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DCE165-0351-42F4-BC12-298804367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427" y="4646021"/>
              <a:ext cx="589277" cy="58927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F7D0E62-4DA4-4F68-8593-188AD8C3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07" y="4646021"/>
              <a:ext cx="589277" cy="589277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F6BE185-DD8B-468C-B7E8-FCFA321B4501}"/>
                </a:ext>
              </a:extLst>
            </p:cNvPr>
            <p:cNvSpPr txBox="1"/>
            <p:nvPr/>
          </p:nvSpPr>
          <p:spPr>
            <a:xfrm>
              <a:off x="4325706" y="5361464"/>
              <a:ext cx="1444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085-641-970-170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3DF7143-8706-4F9A-A8D8-58E6C2B15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880" y="4618803"/>
              <a:ext cx="589277" cy="58927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85ED711D-1D65-4B54-B6CC-C1626474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307" y="4592485"/>
              <a:ext cx="589276" cy="589276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0A111-FA81-4739-AE7D-C6AAC800E701}"/>
                </a:ext>
              </a:extLst>
            </p:cNvPr>
            <p:cNvSpPr txBox="1"/>
            <p:nvPr/>
          </p:nvSpPr>
          <p:spPr>
            <a:xfrm>
              <a:off x="9529319" y="5359413"/>
              <a:ext cx="1390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0822-4236-9670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C28A3CE-7B07-4F16-9A4E-1644FFCE2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897" y="4608279"/>
              <a:ext cx="589277" cy="589277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1C9349A-9A6F-45A5-8DF8-B5AF1EFD3A09}"/>
                </a:ext>
              </a:extLst>
            </p:cNvPr>
            <p:cNvSpPr txBox="1"/>
            <p:nvPr/>
          </p:nvSpPr>
          <p:spPr>
            <a:xfrm>
              <a:off x="6621203" y="5355251"/>
              <a:ext cx="1959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</a:rPr>
                <a:t>jokosuntoro@usm.ac.id</a:t>
              </a:r>
              <a:endParaRPr lang="id-ID" sz="14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80323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A36CD6-91DA-4939-9C78-0B62649F1223}"/>
              </a:ext>
            </a:extLst>
          </p:cNvPr>
          <p:cNvGrpSpPr/>
          <p:nvPr/>
        </p:nvGrpSpPr>
        <p:grpSpPr>
          <a:xfrm>
            <a:off x="2492993" y="6240"/>
            <a:ext cx="7667208" cy="6858000"/>
            <a:chOff x="2492993" y="6240"/>
            <a:chExt cx="766720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ACDC8-E1D4-446E-80AB-CF80155BFBBB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4FBD0C-4C4F-41BC-BA9C-4C8D563D7183}"/>
                </a:ext>
              </a:extLst>
            </p:cNvPr>
            <p:cNvGrpSpPr/>
            <p:nvPr/>
          </p:nvGrpSpPr>
          <p:grpSpPr>
            <a:xfrm>
              <a:off x="2492993" y="285474"/>
              <a:ext cx="7649229" cy="646331"/>
              <a:chOff x="3413324" y="183658"/>
              <a:chExt cx="7649229" cy="64633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F9CCCBD-89F1-4DE2-B669-0DAEA49D10DC}"/>
                  </a:ext>
                </a:extLst>
              </p:cNvPr>
              <p:cNvSpPr txBox="1"/>
              <p:nvPr/>
            </p:nvSpPr>
            <p:spPr>
              <a:xfrm>
                <a:off x="3413324" y="183658"/>
                <a:ext cx="7649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solidFill>
                      <a:srgbClr val="0070C0"/>
                    </a:solidFill>
                    <a:latin typeface="+mj-lt"/>
                  </a:rPr>
                  <a:t>Pembagian Aristektur Data Warehouse</a:t>
                </a:r>
                <a:endParaRPr lang="id-ID" sz="36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B16543B-2E6E-4849-866C-D65AB624D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Content Placeholder 3">
              <a:extLst>
                <a:ext uri="{FF2B5EF4-FFF2-40B4-BE49-F238E27FC236}">
                  <a16:creationId xmlns:a16="http://schemas.microsoft.com/office/drawing/2014/main" id="{90972ECB-40A6-48F7-BB90-61CB7555321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0663160"/>
                </p:ext>
              </p:extLst>
            </p:nvPr>
          </p:nvGraphicFramePr>
          <p:xfrm>
            <a:off x="2591332" y="1057827"/>
            <a:ext cx="7452553" cy="44317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452743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0169608" y="-1680"/>
            <a:ext cx="12482920" cy="6858000"/>
            <a:chOff x="-2234020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1B10CE6-12DF-4A8E-B591-A3EFD5528E1F}"/>
              </a:ext>
            </a:extLst>
          </p:cNvPr>
          <p:cNvGrpSpPr/>
          <p:nvPr/>
        </p:nvGrpSpPr>
        <p:grpSpPr>
          <a:xfrm>
            <a:off x="2510971" y="6240"/>
            <a:ext cx="7700971" cy="6858000"/>
            <a:chOff x="2510971" y="6240"/>
            <a:chExt cx="770097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ACDC8-E1D4-446E-80AB-CF80155BFBBB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393559-A671-4F4D-91F2-36BE7243E54F}"/>
                </a:ext>
              </a:extLst>
            </p:cNvPr>
            <p:cNvGrpSpPr/>
            <p:nvPr/>
          </p:nvGrpSpPr>
          <p:grpSpPr>
            <a:xfrm>
              <a:off x="2615457" y="432610"/>
              <a:ext cx="7004060" cy="707886"/>
              <a:chOff x="3511663" y="244165"/>
              <a:chExt cx="7004060" cy="70788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CB33F0-19D7-4F4F-8733-E6E7035D0FA5}"/>
                  </a:ext>
                </a:extLst>
              </p:cNvPr>
              <p:cNvSpPr txBox="1"/>
              <p:nvPr/>
            </p:nvSpPr>
            <p:spPr>
              <a:xfrm>
                <a:off x="3511663" y="244165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Data Flow Architecture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8BD9B28-E146-4D1A-A5D4-5D815C948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1178F205-EB3E-4FF7-9E4A-7FFE09DC3B8B}"/>
                </a:ext>
              </a:extLst>
            </p:cNvPr>
            <p:cNvSpPr txBox="1">
              <a:spLocks/>
            </p:cNvSpPr>
            <p:nvPr/>
          </p:nvSpPr>
          <p:spPr>
            <a:xfrm>
              <a:off x="2562712" y="1140496"/>
              <a:ext cx="7649230" cy="494051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>
                  <a:solidFill>
                    <a:srgbClr val="0070C0"/>
                  </a:solidFill>
                </a:rPr>
                <a:t>Data flow architecture </a:t>
              </a:r>
              <a:r>
                <a:rPr lang="en-US" sz="2600"/>
                <a:t>adalah </a:t>
              </a:r>
              <a:r>
                <a:rPr lang="en-US" sz="2600">
                  <a:solidFill>
                    <a:srgbClr val="C00000"/>
                  </a:solidFill>
                </a:rPr>
                <a:t>konfigurasi data store </a:t>
              </a:r>
              <a:r>
                <a:rPr lang="en-US" sz="2600"/>
                <a:t>dan </a:t>
              </a:r>
              <a:r>
                <a:rPr lang="en-US" sz="2600">
                  <a:solidFill>
                    <a:srgbClr val="C00000"/>
                  </a:solidFill>
                </a:rPr>
                <a:t>pengaturan bagaimana data mengalir</a:t>
              </a:r>
            </a:p>
            <a:p>
              <a:r>
                <a:rPr lang="en-US" sz="2600"/>
                <a:t>Aliran data </a:t>
              </a:r>
              <a:r>
                <a:rPr lang="en-US" sz="2600">
                  <a:solidFill>
                    <a:srgbClr val="C00000"/>
                  </a:solidFill>
                </a:rPr>
                <a:t>dikontrol, dicatat, dan dipantau</a:t>
              </a:r>
              <a:r>
                <a:rPr lang="en-US" sz="2600"/>
                <a:t>, </a:t>
              </a:r>
              <a:r>
                <a:rPr lang="en-US" sz="2600">
                  <a:solidFill>
                    <a:srgbClr val="0070C0"/>
                  </a:solidFill>
                </a:rPr>
                <a:t>untuk memastikan kualitas data </a:t>
              </a:r>
              <a:r>
                <a:rPr lang="en-US" sz="2600"/>
                <a:t>di penyimpanan data</a:t>
              </a:r>
            </a:p>
            <a:p>
              <a:r>
                <a:rPr lang="en-US" sz="2600">
                  <a:solidFill>
                    <a:srgbClr val="0070C0"/>
                  </a:solidFill>
                </a:rPr>
                <a:t>Data store </a:t>
              </a:r>
              <a:r>
                <a:rPr lang="en-US" sz="2600"/>
                <a:t>adalah </a:t>
              </a:r>
              <a:r>
                <a:rPr lang="en-US" sz="2600">
                  <a:solidFill>
                    <a:srgbClr val="C00000"/>
                  </a:solidFill>
                </a:rPr>
                <a:t>komponen terpenting </a:t>
              </a:r>
              <a:r>
                <a:rPr lang="en-US" sz="2600"/>
                <a:t>dalam data flow architecture</a:t>
              </a:r>
            </a:p>
            <a:p>
              <a:r>
                <a:rPr lang="en-US" sz="2600">
                  <a:solidFill>
                    <a:srgbClr val="0070C0"/>
                  </a:solidFill>
                </a:rPr>
                <a:t>Data store </a:t>
              </a:r>
              <a:r>
                <a:rPr lang="en-US" sz="2600"/>
                <a:t>adalah </a:t>
              </a:r>
              <a:r>
                <a:rPr lang="en-US" sz="2600">
                  <a:solidFill>
                    <a:srgbClr val="C00000"/>
                  </a:solidFill>
                </a:rPr>
                <a:t>satu atau lebih database</a:t>
              </a:r>
              <a:r>
                <a:rPr lang="en-US" sz="2600"/>
                <a:t>, disusun dalam </a:t>
              </a:r>
              <a:r>
                <a:rPr lang="en-US" sz="2600">
                  <a:solidFill>
                    <a:srgbClr val="C00000"/>
                  </a:solidFill>
                </a:rPr>
                <a:t>format tertentu </a:t>
              </a:r>
              <a:r>
                <a:rPr lang="en-US" sz="2600"/>
                <a:t>dan terlibat dalam proses data warehouse</a:t>
              </a:r>
              <a:endParaRPr lang="id-ID" sz="2600"/>
            </a:p>
          </p:txBody>
        </p:sp>
      </p:grpSp>
    </p:spTree>
    <p:extLst>
      <p:ext uri="{BB962C8B-B14F-4D97-AF65-F5344CB8AC3E}">
        <p14:creationId xmlns:p14="http://schemas.microsoft.com/office/powerpoint/2010/main" val="391974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0767409" y="-312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7B875E-0CB8-4CE2-841B-861927A48C55}"/>
              </a:ext>
            </a:extLst>
          </p:cNvPr>
          <p:cNvGrpSpPr/>
          <p:nvPr/>
        </p:nvGrpSpPr>
        <p:grpSpPr>
          <a:xfrm>
            <a:off x="1946358" y="34320"/>
            <a:ext cx="7649230" cy="6858000"/>
            <a:chOff x="2510971" y="6240"/>
            <a:chExt cx="764923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42A9C7-2036-4135-8357-2A0700861C67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288EFE-87B2-4A84-B7BB-A89A367D5C21}"/>
                </a:ext>
              </a:extLst>
            </p:cNvPr>
            <p:cNvGrpSpPr/>
            <p:nvPr/>
          </p:nvGrpSpPr>
          <p:grpSpPr>
            <a:xfrm>
              <a:off x="2591332" y="345981"/>
              <a:ext cx="7004060" cy="707886"/>
              <a:chOff x="3511663" y="244165"/>
              <a:chExt cx="7004060" cy="70788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6E8F44-40BF-410D-9190-888D393B1D0A}"/>
                  </a:ext>
                </a:extLst>
              </p:cNvPr>
              <p:cNvSpPr txBox="1"/>
              <p:nvPr/>
            </p:nvSpPr>
            <p:spPr>
              <a:xfrm>
                <a:off x="3511663" y="244165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Jenis Aristektur Data Warehouse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F5A56A6-3CC5-425B-BC9C-A9189BC6D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9" name="Content Placeholder 5">
            <a:extLst>
              <a:ext uri="{FF2B5EF4-FFF2-40B4-BE49-F238E27FC236}">
                <a16:creationId xmlns:a16="http://schemas.microsoft.com/office/drawing/2014/main" id="{C59C853D-AAED-469D-9877-A86D2F5BAA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810955"/>
              </p:ext>
            </p:extLst>
          </p:nvPr>
        </p:nvGraphicFramePr>
        <p:xfrm>
          <a:off x="2176955" y="1343467"/>
          <a:ext cx="6838515" cy="476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89193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46EFBD-D323-43AD-B612-993B0BC777C9}"/>
              </a:ext>
            </a:extLst>
          </p:cNvPr>
          <p:cNvGrpSpPr/>
          <p:nvPr/>
        </p:nvGrpSpPr>
        <p:grpSpPr>
          <a:xfrm>
            <a:off x="1481901" y="34320"/>
            <a:ext cx="7649230" cy="6858000"/>
            <a:chOff x="2510971" y="6240"/>
            <a:chExt cx="764923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CCD596-06BE-487A-8393-A81CD19E9EC8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0E18A22-9A26-44A7-AFD9-65DCCE04B4AA}"/>
                </a:ext>
              </a:extLst>
            </p:cNvPr>
            <p:cNvGrpSpPr/>
            <p:nvPr/>
          </p:nvGrpSpPr>
          <p:grpSpPr>
            <a:xfrm>
              <a:off x="2591332" y="345981"/>
              <a:ext cx="7004060" cy="707886"/>
              <a:chOff x="3511663" y="244165"/>
              <a:chExt cx="7004060" cy="70788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CCFB9F-F6B5-482E-A9B0-8A6FF93CC914}"/>
                  </a:ext>
                </a:extLst>
              </p:cNvPr>
              <p:cNvSpPr txBox="1"/>
              <p:nvPr/>
            </p:nvSpPr>
            <p:spPr>
              <a:xfrm>
                <a:off x="3511663" y="244165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Arsitektur Dasar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2DD4651-A73A-46A5-A7AB-88D6A7112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0" name="Content Placeholder 3">
            <a:extLst>
              <a:ext uri="{FF2B5EF4-FFF2-40B4-BE49-F238E27FC236}">
                <a16:creationId xmlns:a16="http://schemas.microsoft.com/office/drawing/2014/main" id="{BD8CBB84-5150-43E3-885D-49C19D6C9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5" r="17544"/>
          <a:stretch/>
        </p:blipFill>
        <p:spPr>
          <a:xfrm>
            <a:off x="2084782" y="1418568"/>
            <a:ext cx="6126366" cy="44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7341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46EFBD-D323-43AD-B612-993B0BC777C9}"/>
              </a:ext>
            </a:extLst>
          </p:cNvPr>
          <p:cNvGrpSpPr/>
          <p:nvPr/>
        </p:nvGrpSpPr>
        <p:grpSpPr>
          <a:xfrm>
            <a:off x="1481901" y="34320"/>
            <a:ext cx="7649230" cy="6858000"/>
            <a:chOff x="2510971" y="6240"/>
            <a:chExt cx="764923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CCD596-06BE-487A-8393-A81CD19E9EC8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0E18A22-9A26-44A7-AFD9-65DCCE04B4AA}"/>
                </a:ext>
              </a:extLst>
            </p:cNvPr>
            <p:cNvGrpSpPr/>
            <p:nvPr/>
          </p:nvGrpSpPr>
          <p:grpSpPr>
            <a:xfrm>
              <a:off x="2591332" y="345981"/>
              <a:ext cx="7004060" cy="707886"/>
              <a:chOff x="3511663" y="244165"/>
              <a:chExt cx="7004060" cy="70788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CCFB9F-F6B5-482E-A9B0-8A6FF93CC914}"/>
                  </a:ext>
                </a:extLst>
              </p:cNvPr>
              <p:cNvSpPr txBox="1"/>
              <p:nvPr/>
            </p:nvSpPr>
            <p:spPr>
              <a:xfrm>
                <a:off x="3511663" y="244165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Arsitektur Dasar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2DD4651-A73A-46A5-A7AB-88D6A7112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9A5371-1104-49A9-9610-E4402F046B86}"/>
              </a:ext>
            </a:extLst>
          </p:cNvPr>
          <p:cNvSpPr txBox="1">
            <a:spLocks/>
          </p:cNvSpPr>
          <p:nvPr/>
        </p:nvSpPr>
        <p:spPr>
          <a:xfrm>
            <a:off x="1701108" y="1166306"/>
            <a:ext cx="698875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600"/>
              <a:t> </a:t>
            </a:r>
            <a:r>
              <a:rPr lang="en-US"/>
              <a:t>Data Source</a:t>
            </a:r>
          </a:p>
          <a:p>
            <a:pPr lvl="1"/>
            <a:r>
              <a:rPr lang="en-US" sz="2600">
                <a:solidFill>
                  <a:srgbClr val="C00000"/>
                </a:solidFill>
              </a:rPr>
              <a:t>Sumber data </a:t>
            </a:r>
            <a:r>
              <a:rPr lang="en-US" sz="2600"/>
              <a:t>tempat di mana data warehouse berasal</a:t>
            </a:r>
          </a:p>
          <a:p>
            <a:pPr lvl="1"/>
            <a:r>
              <a:rPr lang="en-US" sz="2600"/>
              <a:t>Sumber data bisa berupa </a:t>
            </a:r>
            <a:r>
              <a:rPr lang="en-US" sz="2600">
                <a:solidFill>
                  <a:srgbClr val="0070C0"/>
                </a:solidFill>
              </a:rPr>
              <a:t>database, aplikasi, repository, ataupun file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sz="2800">
              <a:solidFill>
                <a:srgbClr val="0070C0"/>
              </a:solidFill>
            </a:endParaRPr>
          </a:p>
          <a:p>
            <a:pPr lvl="1"/>
            <a:endParaRPr lang="id-ID" sz="2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5F4AA-F528-47D4-8820-63DCB8490406}"/>
              </a:ext>
            </a:extLst>
          </p:cNvPr>
          <p:cNvGrpSpPr/>
          <p:nvPr/>
        </p:nvGrpSpPr>
        <p:grpSpPr>
          <a:xfrm>
            <a:off x="4108974" y="3624514"/>
            <a:ext cx="4442040" cy="2602443"/>
            <a:chOff x="3810000" y="3429000"/>
            <a:chExt cx="4442040" cy="2602443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E98FF3D-D42E-4BCA-A547-8AAB028B7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3016" y="3429000"/>
              <a:ext cx="2059024" cy="253810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E0A73DB-3495-423F-A8C4-E83A93667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0" y="3911736"/>
              <a:ext cx="2119707" cy="2119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24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8A3636-9A42-48D1-A657-18ECFA11ED7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2340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46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8084688" y="3167387"/>
              <a:ext cx="368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About 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E2AF35-9834-4BCB-86E4-B7E25DA08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EE4ECA-1A26-4317-9BE7-BDA434979101}"/>
              </a:ext>
            </a:extLst>
          </p:cNvPr>
          <p:cNvGrpSpPr/>
          <p:nvPr/>
        </p:nvGrpSpPr>
        <p:grpSpPr>
          <a:xfrm>
            <a:off x="-769780" y="6240"/>
            <a:ext cx="12482920" cy="6858000"/>
            <a:chOff x="-2234020" y="0"/>
            <a:chExt cx="1248292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3A4531-1E83-44D5-97F5-88C5DD361215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6F1D94-9C0A-4E5B-A379-AF20BEECFF2F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436D9B-5D68-4D5B-A65E-DBCB8C8505DD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Definisi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AA5629A-4502-4331-91EA-19FD5094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D86422-7989-4807-88FD-08C6315023C9}"/>
              </a:ext>
            </a:extLst>
          </p:cNvPr>
          <p:cNvGrpSpPr/>
          <p:nvPr/>
        </p:nvGrpSpPr>
        <p:grpSpPr>
          <a:xfrm>
            <a:off x="-1277466" y="15600"/>
            <a:ext cx="12482920" cy="6858000"/>
            <a:chOff x="-2215896" y="0"/>
            <a:chExt cx="1248292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BC4DFB-480C-4227-AD59-F1E7F22158C1}"/>
                </a:ext>
              </a:extLst>
            </p:cNvPr>
            <p:cNvSpPr/>
            <p:nvPr/>
          </p:nvSpPr>
          <p:spPr>
            <a:xfrm>
              <a:off x="-2215896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9D6553-BBDD-4785-9FEF-459C15139AA5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9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39222E-0519-4CFD-8315-E44FED3AA07A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Jenis DWA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6FC27D9-EECC-4A0B-8AFC-4162AB4D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085CDE-1218-4B1B-A3DB-EB58BFCE56BF}"/>
              </a:ext>
            </a:extLst>
          </p:cNvPr>
          <p:cNvGrpSpPr/>
          <p:nvPr/>
        </p:nvGrpSpPr>
        <p:grpSpPr>
          <a:xfrm>
            <a:off x="-1797105" y="37440"/>
            <a:ext cx="12482920" cy="6858000"/>
            <a:chOff x="-2234020" y="0"/>
            <a:chExt cx="12482920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D641E8-560D-479A-8EAB-463142C86CF1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FF57E4-6467-4D4E-80D2-252686B66B0C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F0B194-3985-440D-B886-6C744F8CDB2C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Arsitektur Dasar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07438C2-F70E-484F-B76C-C3D6545E3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F4FD58A-060A-409C-8806-BDC78CCB0719}"/>
              </a:ext>
            </a:extLst>
          </p:cNvPr>
          <p:cNvGrpSpPr/>
          <p:nvPr/>
        </p:nvGrpSpPr>
        <p:grpSpPr>
          <a:xfrm>
            <a:off x="-11370290" y="-6240"/>
            <a:ext cx="12482920" cy="6858000"/>
            <a:chOff x="-2234020" y="0"/>
            <a:chExt cx="1248292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1817A40-3F84-4721-9276-AD57C3116350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B4BA8C2-BB8B-424C-BC9A-9A1D1E23C001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9E4017-0BD2-4C24-965B-11EA659C1988}"/>
                </a:ext>
              </a:extLst>
            </p:cNvPr>
            <p:cNvSpPr txBox="1"/>
            <p:nvPr/>
          </p:nvSpPr>
          <p:spPr>
            <a:xfrm rot="16200000">
              <a:off x="7803693" y="3167386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B7B4E3DB-F47D-4FC7-BACC-A61137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A471F2-9DE2-462D-92EF-F9806141AECB}"/>
              </a:ext>
            </a:extLst>
          </p:cNvPr>
          <p:cNvGrpSpPr/>
          <p:nvPr/>
        </p:nvGrpSpPr>
        <p:grpSpPr>
          <a:xfrm>
            <a:off x="-11973171" y="-12480"/>
            <a:ext cx="12482920" cy="6858000"/>
            <a:chOff x="-2234020" y="0"/>
            <a:chExt cx="1248292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91E1E77-D6DF-4F9E-A86A-CD93497D76AA}"/>
                </a:ext>
              </a:extLst>
            </p:cNvPr>
            <p:cNvSpPr/>
            <p:nvPr/>
          </p:nvSpPr>
          <p:spPr>
            <a:xfrm>
              <a:off x="-22340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332A4B-84AE-4B3B-89AE-F92D01B4B15D}"/>
                </a:ext>
              </a:extLst>
            </p:cNvPr>
            <p:cNvSpPr/>
            <p:nvPr/>
          </p:nvSpPr>
          <p:spPr>
            <a:xfrm>
              <a:off x="8858250" y="1123948"/>
              <a:ext cx="1390650" cy="461010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9B93DE-877E-4826-B370-65AD6B63DDF7}"/>
                </a:ext>
              </a:extLst>
            </p:cNvPr>
            <p:cNvSpPr txBox="1"/>
            <p:nvPr/>
          </p:nvSpPr>
          <p:spPr>
            <a:xfrm rot="16200000">
              <a:off x="7803693" y="3167385"/>
              <a:ext cx="4146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 panose="020B0602020104020603" pitchFamily="34" charset="0"/>
                </a:rPr>
                <a:t>Staging Area + Data Mart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507E078-CEB0-44BD-8D39-80C8C8AA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8250" y="3038536"/>
              <a:ext cx="780922" cy="78092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46EFBD-D323-43AD-B612-993B0BC777C9}"/>
              </a:ext>
            </a:extLst>
          </p:cNvPr>
          <p:cNvGrpSpPr/>
          <p:nvPr/>
        </p:nvGrpSpPr>
        <p:grpSpPr>
          <a:xfrm>
            <a:off x="1481901" y="34320"/>
            <a:ext cx="7649230" cy="6858000"/>
            <a:chOff x="2510971" y="6240"/>
            <a:chExt cx="764923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CCD596-06BE-487A-8393-A81CD19E9EC8}"/>
                </a:ext>
              </a:extLst>
            </p:cNvPr>
            <p:cNvSpPr/>
            <p:nvPr/>
          </p:nvSpPr>
          <p:spPr>
            <a:xfrm>
              <a:off x="2510971" y="6240"/>
              <a:ext cx="764923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0E18A22-9A26-44A7-AFD9-65DCCE04B4AA}"/>
                </a:ext>
              </a:extLst>
            </p:cNvPr>
            <p:cNvGrpSpPr/>
            <p:nvPr/>
          </p:nvGrpSpPr>
          <p:grpSpPr>
            <a:xfrm>
              <a:off x="2591332" y="345981"/>
              <a:ext cx="7004060" cy="707886"/>
              <a:chOff x="3511663" y="244165"/>
              <a:chExt cx="7004060" cy="70788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CCFB9F-F6B5-482E-A9B0-8A6FF93CC914}"/>
                  </a:ext>
                </a:extLst>
              </p:cNvPr>
              <p:cNvSpPr txBox="1"/>
              <p:nvPr/>
            </p:nvSpPr>
            <p:spPr>
              <a:xfrm>
                <a:off x="3511663" y="244165"/>
                <a:ext cx="6988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>
                    <a:solidFill>
                      <a:srgbClr val="0070C0"/>
                    </a:solidFill>
                    <a:latin typeface="+mj-lt"/>
                  </a:rPr>
                  <a:t>Arsitektur Dasar</a:t>
                </a:r>
                <a:endParaRPr lang="id-ID" sz="4000" b="1">
                  <a:solidFill>
                    <a:srgbClr val="0070C0"/>
                  </a:solidFill>
                  <a:latin typeface="+mj-lt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2DD4651-A73A-46A5-A7AB-88D6A7112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971" y="829989"/>
                <a:ext cx="6988752" cy="0"/>
              </a:xfrm>
              <a:prstGeom prst="line">
                <a:avLst/>
              </a:prstGeom>
              <a:ln w="95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60A8A27-37A0-4D75-8FB3-B7CDA36BBB86}"/>
              </a:ext>
            </a:extLst>
          </p:cNvPr>
          <p:cNvSpPr txBox="1">
            <a:spLocks/>
          </p:cNvSpPr>
          <p:nvPr/>
        </p:nvSpPr>
        <p:spPr>
          <a:xfrm>
            <a:off x="1512843" y="1184203"/>
            <a:ext cx="6988752" cy="4723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600"/>
              <a:t> </a:t>
            </a:r>
            <a:r>
              <a:rPr lang="en-US" sz="3000"/>
              <a:t>Warehouse</a:t>
            </a:r>
          </a:p>
          <a:p>
            <a:pPr lvl="1"/>
            <a:r>
              <a:rPr lang="en-US" sz="2600">
                <a:solidFill>
                  <a:srgbClr val="C00000"/>
                </a:solidFill>
              </a:rPr>
              <a:t>Gudang data </a:t>
            </a:r>
            <a:r>
              <a:rPr lang="en-US" sz="2600"/>
              <a:t>yang dikumpulkan dari berbagai data source</a:t>
            </a:r>
          </a:p>
          <a:p>
            <a:pPr lvl="1"/>
            <a:r>
              <a:rPr lang="en-US" sz="2600"/>
              <a:t>Warehouse memuat </a:t>
            </a:r>
            <a:r>
              <a:rPr lang="en-US" sz="2600">
                <a:solidFill>
                  <a:srgbClr val="C00000"/>
                </a:solidFill>
              </a:rPr>
              <a:t>metadata, summary, dan raw data</a:t>
            </a:r>
          </a:p>
          <a:p>
            <a:pPr lvl="1"/>
            <a:r>
              <a:rPr lang="en-US" sz="2600">
                <a:solidFill>
                  <a:srgbClr val="0070C0"/>
                </a:solidFill>
              </a:rPr>
              <a:t>Metadata</a:t>
            </a:r>
            <a:r>
              <a:rPr lang="en-US" sz="2600"/>
              <a:t> adalah data yang </a:t>
            </a:r>
            <a:r>
              <a:rPr lang="en-US" sz="2600">
                <a:solidFill>
                  <a:srgbClr val="C00000"/>
                </a:solidFill>
              </a:rPr>
              <a:t>memuat struktur dari data</a:t>
            </a:r>
          </a:p>
          <a:p>
            <a:pPr lvl="1"/>
            <a:r>
              <a:rPr lang="en-US" sz="2600">
                <a:solidFill>
                  <a:srgbClr val="0070C0"/>
                </a:solidFill>
              </a:rPr>
              <a:t>Summary data </a:t>
            </a:r>
            <a:r>
              <a:rPr lang="en-US" sz="2600"/>
              <a:t>adalah data dari </a:t>
            </a:r>
            <a:r>
              <a:rPr lang="en-US" sz="2600">
                <a:solidFill>
                  <a:srgbClr val="C00000"/>
                </a:solidFill>
              </a:rPr>
              <a:t>data source yang dikumpulkan ke dalam bentuk tabel</a:t>
            </a:r>
          </a:p>
          <a:p>
            <a:pPr lvl="1"/>
            <a:r>
              <a:rPr lang="en-US" sz="2600">
                <a:solidFill>
                  <a:srgbClr val="0070C0"/>
                </a:solidFill>
              </a:rPr>
              <a:t>Raw data </a:t>
            </a:r>
            <a:r>
              <a:rPr lang="en-US" sz="2600"/>
              <a:t>adalah data mentah dari </a:t>
            </a:r>
            <a:r>
              <a:rPr lang="en-US" sz="2600">
                <a:solidFill>
                  <a:srgbClr val="C00000"/>
                </a:solidFill>
              </a:rPr>
              <a:t>data source yang belum mengalami perubahan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sz="2800">
              <a:solidFill>
                <a:srgbClr val="0070C0"/>
              </a:solidFill>
            </a:endParaRPr>
          </a:p>
          <a:p>
            <a:pPr lvl="1"/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305099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975</Words>
  <Application>Microsoft Office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Joko Suntoro</cp:lastModifiedBy>
  <cp:revision>77</cp:revision>
  <dcterms:created xsi:type="dcterms:W3CDTF">2017-01-05T13:17:27Z</dcterms:created>
  <dcterms:modified xsi:type="dcterms:W3CDTF">2019-04-13T01:18:37Z</dcterms:modified>
</cp:coreProperties>
</file>