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68" r:id="rId2"/>
    <p:sldId id="291" r:id="rId3"/>
    <p:sldId id="292" r:id="rId4"/>
    <p:sldId id="293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296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xINKLmnjJWvi5eyhYgK2Q==" hashData="6nhBmXhe1R2hyMud55Bpumd7D5owbbtmcC/aV8Yjq3u29AsdpW/mrRTXRKzmHYYupmdD634x9/C2saMejgjV1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00A0A8"/>
    <a:srgbClr val="5D7373"/>
    <a:srgbClr val="FEC630"/>
    <a:srgbClr val="52C9BD"/>
    <a:srgbClr val="4682B4"/>
    <a:srgbClr val="52CBBE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8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319B8-01C3-4935-8453-0C4A79331A58}" type="datetimeFigureOut">
              <a:rPr lang="id-ID" smtClean="0"/>
              <a:t>13/04/2019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0FF1C-E75B-48BA-97A5-5BB845E366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52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9D71-F37C-4D62-B163-3F4F52FF5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B0DC5-9B99-4700-A959-08A621A84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3717-3C31-472A-9E25-C4AB4D2F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E781-97D9-405D-AB36-00FCC2F49E4A}" type="datetime1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5CAD-1521-4E3C-9B14-7FA93767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9E0E-39A0-43E4-AA62-57F9BA90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0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EC44-2BE8-416D-ADD2-BC13D3C0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9CDCE-37AF-4A43-9CCB-44489BFB3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3214-7EFD-4964-8AF3-8E6D332C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A71D-45F3-4937-AD83-EAABB586F1AA}" type="datetime1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B848-1CB6-4811-B814-D49D72CA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CAFC-D18E-45E1-BC20-1535754A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4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C0BF4-AEA6-4F73-B8F1-825AA661A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8AF91-B90E-40B6-B7D8-D4905A21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3AC6-A3F2-4F3C-BE26-3E8AF393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ACC7-F4FC-4568-B732-7C29C11836D0}" type="datetime1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1268-1B70-4FF7-A409-610F766E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DCC6-62CB-415B-8B84-DC866635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85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82EE-EF9F-4F32-9B6A-7F7FB51F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CD28-D896-4097-A6FB-2E276B01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C992-7223-4688-BB57-FBAB8956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68E6-8B17-4C6B-A880-09E258CBF4AD}" type="datetime1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45DE-244D-4C14-B88F-DC9293C7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6A07-E86C-408F-9C58-52CF4CB3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3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EC6C-D32B-417B-94F7-A558D66B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ACE4-88D3-4E22-A1D6-C4B4FDE4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BEC9-3B73-44F1-AE72-95A26CB0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D920-B32D-423F-A901-11207D4667A1}" type="datetime1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311FF-FBA6-452E-AB9C-8992C08D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7AEF-743E-4B78-9A0C-ABC8A18F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70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6A98-DCC3-463C-AE6A-B1B1F7CA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EB2C-2AAB-4159-854B-7BBA0482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FAA9F-4CA0-48A9-833D-9A8F64B9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6261-F97E-4DCB-9109-EC7B4752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8B7-5833-4EC9-93D0-AEEC26EDFA81}" type="datetime1">
              <a:rPr lang="de-DE" smtClean="0"/>
              <a:t>13.04.2019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4918-B0E0-4095-8A01-C28D23F6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5E8C7-5DB4-4913-BB3B-DF361ADA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89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6244-2368-4EBF-96AC-65E2AABB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EC0C-A895-4850-8AB0-0CB0DE1B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7DADB-C75D-4280-A7CD-F61A29425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1EF51-2CD1-4966-AD83-523B4544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8EFDD-2DFB-4DB6-A030-886E16448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075C9-C2EB-4192-8511-6F023CB7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1DB5-A882-4748-939C-2CC82C74C83B}" type="datetime1">
              <a:rPr lang="de-DE" smtClean="0"/>
              <a:t>13.04.2019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FB8D4-1026-4FA6-98DB-CC3633C9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D43C8-579C-4CC3-8EAB-F0560EBB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90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88DE-34BA-45A0-B640-BF8AEF31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F5133-E0E5-43F6-A42D-31D9ADEA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F23E-C7A3-4127-8E7E-51249749398C}" type="datetime1">
              <a:rPr lang="de-DE" smtClean="0"/>
              <a:t>13.04.2019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87374-32A8-4CBE-A343-F9E544A4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8CB26-29D3-45F7-AF18-4953E26A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8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4EA00-657A-4A29-8D33-388A9062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ACEF-E78B-432A-B107-D474570115DE}" type="datetime1">
              <a:rPr lang="de-DE" smtClean="0"/>
              <a:t>13.04.2019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53070-E5E7-4BF8-A62E-1C4570B6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8605D-6263-49EA-A7E8-1916657B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42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432E-AA6E-47BB-994F-BE4A0F73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DBBE-475B-4A35-8AF2-DC413008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E1A24-DE55-4EF0-A563-2FF81CD35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93E9E-FC78-4807-9B24-A2D74390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3ED3-0D2F-4DB8-8CFC-0F050201DC0A}" type="datetime1">
              <a:rPr lang="de-DE" smtClean="0"/>
              <a:t>13.04.2019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5D78-8EFB-4DE7-B555-1F6C191D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6E9B6-C228-4A03-9732-77CB2912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56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437C-47F0-49AC-91A7-A5CDC1DB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57B27-D3E0-4E3A-820B-65574DB32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D1F26-AE78-40EE-874C-18B696F58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8F18-1A21-44DF-AB02-D37FC376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77CE-B2BD-40D8-B88C-B77EE1FDCC36}" type="datetime1">
              <a:rPr lang="de-DE" smtClean="0"/>
              <a:t>13.04.2019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6C9B1-395A-415F-B52D-B27C3BC1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4E26B-A05F-4CE1-9CD7-2F857B7E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47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ACED-A108-458A-8DC2-F9688DC8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12595-D1CD-4434-9ED8-90552637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B4FE-BD80-4104-BA34-35D323D53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B73E-5DD1-4C23-B29F-67B617FBB214}" type="datetime1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E784-67B3-4692-876D-BD97A57F9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15C5-B776-4CBC-9BCF-17AA18B05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50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9019349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9597091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94DDD56-8F54-4CE1-AB4B-9D0F72453BF6}"/>
              </a:ext>
            </a:extLst>
          </p:cNvPr>
          <p:cNvGrpSpPr/>
          <p:nvPr/>
        </p:nvGrpSpPr>
        <p:grpSpPr>
          <a:xfrm>
            <a:off x="4034818" y="1829260"/>
            <a:ext cx="8296822" cy="3193232"/>
            <a:chOff x="4281457" y="829991"/>
            <a:chExt cx="8296822" cy="319323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EABAA30-3058-4931-B993-664E3D34AC65}"/>
                </a:ext>
              </a:extLst>
            </p:cNvPr>
            <p:cNvSpPr txBox="1"/>
            <p:nvPr/>
          </p:nvSpPr>
          <p:spPr>
            <a:xfrm>
              <a:off x="4281457" y="829991"/>
              <a:ext cx="829682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>
                  <a:solidFill>
                    <a:srgbClr val="FF5969"/>
                  </a:solidFill>
                  <a:latin typeface="+mj-lt"/>
                </a:rPr>
                <a:t>DATA WAREHOUSE</a:t>
              </a:r>
              <a:endParaRPr lang="en-US" sz="5500" b="1" dirty="0">
                <a:solidFill>
                  <a:srgbClr val="FF5969"/>
                </a:solidFill>
                <a:latin typeface="+mj-lt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31EC298-B308-4113-A652-550FD47772C4}"/>
                </a:ext>
              </a:extLst>
            </p:cNvPr>
            <p:cNvSpPr txBox="1"/>
            <p:nvPr/>
          </p:nvSpPr>
          <p:spPr>
            <a:xfrm>
              <a:off x="4790410" y="1622339"/>
              <a:ext cx="72789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>
                  <a:solidFill>
                    <a:srgbClr val="0070C0"/>
                  </a:solidFill>
                </a:rPr>
                <a:t>Data Warehouse Development Methodology</a:t>
              </a:r>
            </a:p>
            <a:p>
              <a:pPr algn="ctr"/>
              <a:r>
                <a:rPr lang="en-US" sz="3000">
                  <a:solidFill>
                    <a:srgbClr val="0070C0"/>
                  </a:solidFill>
                </a:rPr>
                <a:t>(Waterfall Methodology)</a:t>
              </a:r>
              <a:endParaRPr lang="en-US" sz="3000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45204CF-A2BE-4CDD-B6E3-AFB56D92128F}"/>
                </a:ext>
              </a:extLst>
            </p:cNvPr>
            <p:cNvSpPr txBox="1"/>
            <p:nvPr/>
          </p:nvSpPr>
          <p:spPr>
            <a:xfrm>
              <a:off x="4607206" y="3500003"/>
              <a:ext cx="727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5D7373"/>
                  </a:solidFill>
                  <a:latin typeface="+mj-lt"/>
                </a:rPr>
                <a:t>Dosen Pengampu: Joko Suntoro, M.Kom.</a:t>
              </a:r>
              <a:endParaRPr lang="en-US" sz="2800" b="1" dirty="0">
                <a:solidFill>
                  <a:srgbClr val="5D7373"/>
                </a:solidFill>
                <a:latin typeface="+mj-lt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5B245-7C53-4755-9A96-FBCA240D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302933" y="14160"/>
            <a:ext cx="12494933" cy="6858000"/>
            <a:chOff x="-2246033" y="0"/>
            <a:chExt cx="1249493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46033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79504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5226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04717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19AD0-DA7C-4641-8634-D11717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10</a:t>
            </a:fld>
            <a:endParaRPr lang="de-D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B33DA37-C609-4761-8CAE-2ECE410B5A5F}"/>
              </a:ext>
            </a:extLst>
          </p:cNvPr>
          <p:cNvGrpSpPr/>
          <p:nvPr/>
        </p:nvGrpSpPr>
        <p:grpSpPr>
          <a:xfrm>
            <a:off x="1335315" y="6240"/>
            <a:ext cx="7649230" cy="6858000"/>
            <a:chOff x="1901371" y="6240"/>
            <a:chExt cx="764923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15522E-504A-4D58-90B1-73DB7CD5FCD5}"/>
                </a:ext>
              </a:extLst>
            </p:cNvPr>
            <p:cNvSpPr/>
            <p:nvPr/>
          </p:nvSpPr>
          <p:spPr>
            <a:xfrm>
              <a:off x="19013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5054AC-DD56-44F7-BC27-155092361023}"/>
                </a:ext>
              </a:extLst>
            </p:cNvPr>
            <p:cNvSpPr txBox="1"/>
            <p:nvPr/>
          </p:nvSpPr>
          <p:spPr>
            <a:xfrm>
              <a:off x="2005857" y="316498"/>
              <a:ext cx="6988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Development (Pembangunan)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288EA69-C732-4969-8C89-F7D486FAD86F}"/>
                </a:ext>
              </a:extLst>
            </p:cNvPr>
            <p:cNvCxnSpPr>
              <a:cxnSpLocks/>
            </p:cNvCxnSpPr>
            <p:nvPr/>
          </p:nvCxnSpPr>
          <p:spPr>
            <a:xfrm>
              <a:off x="2021165" y="1018434"/>
              <a:ext cx="7384092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B7369484-1863-4821-BE60-BB52606079F9}"/>
                </a:ext>
              </a:extLst>
            </p:cNvPr>
            <p:cNvSpPr txBox="1">
              <a:spLocks/>
            </p:cNvSpPr>
            <p:nvPr/>
          </p:nvSpPr>
          <p:spPr>
            <a:xfrm>
              <a:off x="2019977" y="1138108"/>
              <a:ext cx="7385281" cy="49405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/>
                <a:t>Tahapan pembangunan adalah </a:t>
              </a:r>
              <a:r>
                <a:rPr lang="en-US">
                  <a:solidFill>
                    <a:srgbClr val="C00000"/>
                  </a:solidFill>
                </a:rPr>
                <a:t>membangun tiga bagian utama dalam tahapan desain </a:t>
              </a:r>
              <a:r>
                <a:rPr lang="en-US"/>
                <a:t>yaitu: data store, sistem ETL, dan front-end app</a:t>
              </a:r>
            </a:p>
            <a:p>
              <a:pPr algn="just"/>
              <a:r>
                <a:rPr lang="en-US"/>
                <a:t>Tiga bagian utama tersebut dapat </a:t>
              </a:r>
              <a:r>
                <a:rPr lang="en-US">
                  <a:solidFill>
                    <a:srgbClr val="C00000"/>
                  </a:solidFill>
                </a:rPr>
                <a:t>dibangun secara parallel</a:t>
              </a:r>
            </a:p>
            <a:p>
              <a:pPr algn="just"/>
              <a:r>
                <a:rPr lang="sv-SE"/>
                <a:t>Pertimbangan terpenting ketika membangun secara paralel adalah </a:t>
              </a:r>
              <a:r>
                <a:rPr lang="sv-SE">
                  <a:solidFill>
                    <a:srgbClr val="C00000"/>
                  </a:solidFill>
                </a:rPr>
                <a:t>mendefinisikan antarmuka yang akurat antara bagian-bagian</a:t>
              </a:r>
              <a:endParaRPr lang="id-ID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36259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302933" y="14160"/>
            <a:ext cx="12494933" cy="6858000"/>
            <a:chOff x="-2246033" y="0"/>
            <a:chExt cx="1249493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46033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79504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5226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04717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19AD0-DA7C-4641-8634-D11717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11</a:t>
            </a:fld>
            <a:endParaRPr lang="de-D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B33DA37-C609-4761-8CAE-2ECE410B5A5F}"/>
              </a:ext>
            </a:extLst>
          </p:cNvPr>
          <p:cNvGrpSpPr/>
          <p:nvPr/>
        </p:nvGrpSpPr>
        <p:grpSpPr>
          <a:xfrm>
            <a:off x="1335315" y="6240"/>
            <a:ext cx="7649230" cy="6858000"/>
            <a:chOff x="1901371" y="6240"/>
            <a:chExt cx="764923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15522E-504A-4D58-90B1-73DB7CD5FCD5}"/>
                </a:ext>
              </a:extLst>
            </p:cNvPr>
            <p:cNvSpPr/>
            <p:nvPr/>
          </p:nvSpPr>
          <p:spPr>
            <a:xfrm>
              <a:off x="19013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5054AC-DD56-44F7-BC27-155092361023}"/>
                </a:ext>
              </a:extLst>
            </p:cNvPr>
            <p:cNvSpPr txBox="1"/>
            <p:nvPr/>
          </p:nvSpPr>
          <p:spPr>
            <a:xfrm>
              <a:off x="2005857" y="316498"/>
              <a:ext cx="6988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Testing (Pengujian)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288EA69-C732-4969-8C89-F7D486FAD86F}"/>
                </a:ext>
              </a:extLst>
            </p:cNvPr>
            <p:cNvCxnSpPr>
              <a:cxnSpLocks/>
            </p:cNvCxnSpPr>
            <p:nvPr/>
          </p:nvCxnSpPr>
          <p:spPr>
            <a:xfrm>
              <a:off x="2021165" y="1018434"/>
              <a:ext cx="7384092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B7369484-1863-4821-BE60-BB52606079F9}"/>
                </a:ext>
              </a:extLst>
            </p:cNvPr>
            <p:cNvSpPr txBox="1">
              <a:spLocks/>
            </p:cNvSpPr>
            <p:nvPr/>
          </p:nvSpPr>
          <p:spPr>
            <a:xfrm>
              <a:off x="2019977" y="1138108"/>
              <a:ext cx="7385281" cy="49405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/>
                <a:t>Setelah tahapan development dikerjakan, maka </a:t>
              </a:r>
              <a:r>
                <a:rPr lang="en-US">
                  <a:solidFill>
                    <a:srgbClr val="C00000"/>
                  </a:solidFill>
                </a:rPr>
                <a:t>perlu dilakukan testing (pengujian)</a:t>
              </a:r>
            </a:p>
            <a:p>
              <a:pPr algn="just"/>
              <a:r>
                <a:rPr lang="en-US"/>
                <a:t>Pengujian selalu menjadi </a:t>
              </a:r>
              <a:r>
                <a:rPr lang="en-US">
                  <a:solidFill>
                    <a:srgbClr val="C00000"/>
                  </a:solidFill>
                </a:rPr>
                <a:t>bagian yang bermasalah</a:t>
              </a:r>
            </a:p>
            <a:p>
              <a:pPr algn="just"/>
              <a:r>
                <a:rPr lang="en-US"/>
                <a:t>Pertama kalinya </a:t>
              </a:r>
              <a:r>
                <a:rPr lang="en-US">
                  <a:solidFill>
                    <a:srgbClr val="C00000"/>
                  </a:solidFill>
                </a:rPr>
                <a:t>semua komponen disatukan </a:t>
              </a:r>
              <a:r>
                <a:rPr lang="en-US"/>
                <a:t>dan pertama kalinya </a:t>
              </a:r>
              <a:r>
                <a:rPr lang="en-US">
                  <a:solidFill>
                    <a:srgbClr val="C00000"/>
                  </a:solidFill>
                </a:rPr>
                <a:t>seluruh arsitektur berjalan </a:t>
              </a:r>
              <a:r>
                <a:rPr lang="en-US"/>
                <a:t>sebagai suatu sistem</a:t>
              </a:r>
            </a:p>
            <a:p>
              <a:pPr marL="0" indent="0" algn="just">
                <a:buNone/>
              </a:pPr>
              <a:endParaRPr lang="id-ID"/>
            </a:p>
          </p:txBody>
        </p:sp>
      </p:grpSp>
      <p:pic>
        <p:nvPicPr>
          <p:cNvPr id="38" name="Picture 2" descr="Image result for test">
            <a:extLst>
              <a:ext uri="{FF2B5EF4-FFF2-40B4-BE49-F238E27FC236}">
                <a16:creationId xmlns:a16="http://schemas.microsoft.com/office/drawing/2014/main" id="{6831D811-E2D8-4B0A-968B-06CEBB4A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41" y="4049234"/>
            <a:ext cx="2617230" cy="246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9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302933" y="14160"/>
            <a:ext cx="12494933" cy="6858000"/>
            <a:chOff x="-2246033" y="0"/>
            <a:chExt cx="1249493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46033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79504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5226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04717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2446379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19AD0-DA7C-4641-8634-D11717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12</a:t>
            </a:fld>
            <a:endParaRPr lang="de-DE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757854-21F5-4201-B328-E84C4AF8722A}"/>
              </a:ext>
            </a:extLst>
          </p:cNvPr>
          <p:cNvGrpSpPr/>
          <p:nvPr/>
        </p:nvGrpSpPr>
        <p:grpSpPr>
          <a:xfrm>
            <a:off x="783775" y="6240"/>
            <a:ext cx="7649230" cy="6858000"/>
            <a:chOff x="1901371" y="6240"/>
            <a:chExt cx="764923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CD3A21-3CBC-4201-AADC-25CA1DC77BB6}"/>
                </a:ext>
              </a:extLst>
            </p:cNvPr>
            <p:cNvSpPr/>
            <p:nvPr/>
          </p:nvSpPr>
          <p:spPr>
            <a:xfrm>
              <a:off x="19013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345AFE-10F9-4BB7-B0C5-98973FC9C6C4}"/>
                </a:ext>
              </a:extLst>
            </p:cNvPr>
            <p:cNvSpPr txBox="1"/>
            <p:nvPr/>
          </p:nvSpPr>
          <p:spPr>
            <a:xfrm>
              <a:off x="2005857" y="316498"/>
              <a:ext cx="6988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Deployment (Penyebaran)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3B851AA-A82E-4560-9790-927DCD0DC343}"/>
                </a:ext>
              </a:extLst>
            </p:cNvPr>
            <p:cNvCxnSpPr>
              <a:cxnSpLocks/>
            </p:cNvCxnSpPr>
            <p:nvPr/>
          </p:nvCxnSpPr>
          <p:spPr>
            <a:xfrm>
              <a:off x="2021165" y="1018434"/>
              <a:ext cx="7384092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5F39C127-28A1-4473-A42B-4290D7060841}"/>
                </a:ext>
              </a:extLst>
            </p:cNvPr>
            <p:cNvSpPr txBox="1">
              <a:spLocks/>
            </p:cNvSpPr>
            <p:nvPr/>
          </p:nvSpPr>
          <p:spPr>
            <a:xfrm>
              <a:off x="2019977" y="1138108"/>
              <a:ext cx="7385281" cy="49405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/>
                <a:t>Setelah sistem siap, </a:t>
              </a:r>
              <a:r>
                <a:rPr lang="en-US">
                  <a:solidFill>
                    <a:srgbClr val="C00000"/>
                  </a:solidFill>
                </a:rPr>
                <a:t>masukan semua komponen </a:t>
              </a:r>
              <a:r>
                <a:rPr lang="en-US"/>
                <a:t>(data store, sistem ETL, dan front-end app)  </a:t>
              </a:r>
              <a:r>
                <a:rPr lang="en-US">
                  <a:solidFill>
                    <a:srgbClr val="C00000"/>
                  </a:solidFill>
                </a:rPr>
                <a:t>dalam box-production</a:t>
              </a:r>
            </a:p>
            <a:p>
              <a:pPr algn="just"/>
              <a:r>
                <a:rPr lang="en-US"/>
                <a:t>Pastikan data warehouse </a:t>
              </a:r>
              <a:r>
                <a:rPr lang="en-US">
                  <a:solidFill>
                    <a:srgbClr val="C00000"/>
                  </a:solidFill>
                </a:rPr>
                <a:t>berjalan dengan benar</a:t>
              </a:r>
            </a:p>
            <a:p>
              <a:pPr algn="just"/>
              <a:r>
                <a:rPr lang="en-US"/>
                <a:t>Pastikan front-end app </a:t>
              </a:r>
              <a:r>
                <a:rPr lang="en-US">
                  <a:solidFill>
                    <a:srgbClr val="C00000"/>
                  </a:solidFill>
                </a:rPr>
                <a:t>menghasilkan angka yang benar</a:t>
              </a:r>
            </a:p>
            <a:p>
              <a:pPr algn="just"/>
              <a:r>
                <a:rPr lang="en-US"/>
                <a:t>Lakukan </a:t>
              </a:r>
              <a:r>
                <a:rPr lang="en-US">
                  <a:solidFill>
                    <a:srgbClr val="C00000"/>
                  </a:solidFill>
                </a:rPr>
                <a:t>pelatihan untuk pengguna dan tim operasi</a:t>
              </a:r>
              <a:endParaRPr lang="id-ID">
                <a:solidFill>
                  <a:srgbClr val="C00000"/>
                </a:solidFill>
              </a:endParaRPr>
            </a:p>
          </p:txBody>
        </p:sp>
      </p:grpSp>
      <p:pic>
        <p:nvPicPr>
          <p:cNvPr id="60" name="Picture 2" descr="Image result for deploy">
            <a:extLst>
              <a:ext uri="{FF2B5EF4-FFF2-40B4-BE49-F238E27FC236}">
                <a16:creationId xmlns:a16="http://schemas.microsoft.com/office/drawing/2014/main" id="{C01A77A1-288C-4DA4-9659-31DE175B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30" y="4479584"/>
            <a:ext cx="367392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90496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302933" y="14160"/>
            <a:ext cx="12494933" cy="6858000"/>
            <a:chOff x="-2246033" y="0"/>
            <a:chExt cx="1249493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46033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79504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5226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04717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2446379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19AD0-DA7C-4641-8634-D11717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13</a:t>
            </a:fld>
            <a:endParaRPr lang="de-DE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757854-21F5-4201-B328-E84C4AF8722A}"/>
              </a:ext>
            </a:extLst>
          </p:cNvPr>
          <p:cNvGrpSpPr/>
          <p:nvPr/>
        </p:nvGrpSpPr>
        <p:grpSpPr>
          <a:xfrm>
            <a:off x="783775" y="6240"/>
            <a:ext cx="7649230" cy="6858000"/>
            <a:chOff x="1901371" y="6240"/>
            <a:chExt cx="764923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CD3A21-3CBC-4201-AADC-25CA1DC77BB6}"/>
                </a:ext>
              </a:extLst>
            </p:cNvPr>
            <p:cNvSpPr/>
            <p:nvPr/>
          </p:nvSpPr>
          <p:spPr>
            <a:xfrm>
              <a:off x="19013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345AFE-10F9-4BB7-B0C5-98973FC9C6C4}"/>
                </a:ext>
              </a:extLst>
            </p:cNvPr>
            <p:cNvSpPr txBox="1"/>
            <p:nvPr/>
          </p:nvSpPr>
          <p:spPr>
            <a:xfrm>
              <a:off x="2005857" y="316498"/>
              <a:ext cx="6988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Operation (Pengoperasian)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3B851AA-A82E-4560-9790-927DCD0DC343}"/>
                </a:ext>
              </a:extLst>
            </p:cNvPr>
            <p:cNvCxnSpPr>
              <a:cxnSpLocks/>
            </p:cNvCxnSpPr>
            <p:nvPr/>
          </p:nvCxnSpPr>
          <p:spPr>
            <a:xfrm>
              <a:off x="2021165" y="1018434"/>
              <a:ext cx="7384092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5F39C127-28A1-4473-A42B-4290D7060841}"/>
                </a:ext>
              </a:extLst>
            </p:cNvPr>
            <p:cNvSpPr txBox="1">
              <a:spLocks/>
            </p:cNvSpPr>
            <p:nvPr/>
          </p:nvSpPr>
          <p:spPr>
            <a:xfrm>
              <a:off x="2019977" y="1138108"/>
              <a:ext cx="7385281" cy="49405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/>
                <a:t>Pengguna </a:t>
              </a:r>
              <a:r>
                <a:rPr lang="en-US">
                  <a:solidFill>
                    <a:srgbClr val="C00000"/>
                  </a:solidFill>
                </a:rPr>
                <a:t>tetap menggunakan data warehouse dan aplikasi</a:t>
              </a:r>
            </a:p>
            <a:p>
              <a:pPr algn="just"/>
              <a:r>
                <a:rPr lang="en-US"/>
                <a:t>Tim operasi terus </a:t>
              </a:r>
              <a:r>
                <a:rPr lang="en-US">
                  <a:solidFill>
                    <a:srgbClr val="C00000"/>
                  </a:solidFill>
                </a:rPr>
                <a:t>mengelola data warehouse</a:t>
              </a:r>
            </a:p>
            <a:p>
              <a:pPr algn="just"/>
              <a:r>
                <a:rPr lang="en-US"/>
                <a:t>Tugas dari tim operasi</a:t>
              </a:r>
            </a:p>
            <a:p>
              <a:pPr lvl="1" algn="just"/>
              <a:r>
                <a:rPr lang="en-US"/>
                <a:t>Menyelesaikan masalah saat menggunakan sistem</a:t>
              </a:r>
            </a:p>
            <a:p>
              <a:pPr lvl="1" algn="just"/>
              <a:r>
                <a:rPr lang="en-US"/>
                <a:t>Mengelola pengguna baru dan hak akses</a:t>
              </a:r>
            </a:p>
            <a:p>
              <a:pPr lvl="1" algn="just"/>
              <a:r>
                <a:rPr lang="en-US"/>
                <a:t>Membantu pengguna baru menggunakan sistem</a:t>
              </a:r>
              <a:endParaRPr lang="id-ID"/>
            </a:p>
          </p:txBody>
        </p:sp>
      </p:grpSp>
      <p:pic>
        <p:nvPicPr>
          <p:cNvPr id="40" name="Picture 2" descr="Image result for operations">
            <a:extLst>
              <a:ext uri="{FF2B5EF4-FFF2-40B4-BE49-F238E27FC236}">
                <a16:creationId xmlns:a16="http://schemas.microsoft.com/office/drawing/2014/main" id="{0DC72FE3-4528-4222-928D-1D4FFE3AB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893" y="4416933"/>
            <a:ext cx="4162328" cy="20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9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302933" y="14160"/>
            <a:ext cx="12494933" cy="6858000"/>
            <a:chOff x="-2246033" y="0"/>
            <a:chExt cx="1249493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46033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79504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5226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04717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2446379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300359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19AD0-DA7C-4641-8634-D11717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14</a:t>
            </a:fld>
            <a:endParaRPr lang="de-DE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8BB23-2CA4-408A-AC46-95B5B6101BA1}"/>
              </a:ext>
            </a:extLst>
          </p:cNvPr>
          <p:cNvGrpSpPr/>
          <p:nvPr/>
        </p:nvGrpSpPr>
        <p:grpSpPr>
          <a:xfrm>
            <a:off x="361743" y="6240"/>
            <a:ext cx="7649230" cy="6858000"/>
            <a:chOff x="1901371" y="6240"/>
            <a:chExt cx="764923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7E420C3-601C-40E4-9F4B-19F00B254F68}"/>
                </a:ext>
              </a:extLst>
            </p:cNvPr>
            <p:cNvSpPr/>
            <p:nvPr/>
          </p:nvSpPr>
          <p:spPr>
            <a:xfrm>
              <a:off x="19013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175CB5-7322-4CB2-9269-309FD90392C7}"/>
                </a:ext>
              </a:extLst>
            </p:cNvPr>
            <p:cNvSpPr txBox="1"/>
            <p:nvPr/>
          </p:nvSpPr>
          <p:spPr>
            <a:xfrm>
              <a:off x="2005857" y="316498"/>
              <a:ext cx="6988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Infrastructure Setup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CDB636-1D51-4E61-8927-FC7D42D2F13F}"/>
                </a:ext>
              </a:extLst>
            </p:cNvPr>
            <p:cNvCxnSpPr>
              <a:cxnSpLocks/>
            </p:cNvCxnSpPr>
            <p:nvPr/>
          </p:nvCxnSpPr>
          <p:spPr>
            <a:xfrm>
              <a:off x="2021165" y="1018434"/>
              <a:ext cx="7384092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36FD9A6D-A10A-4042-ADB8-F760FF66E8FE}"/>
                </a:ext>
              </a:extLst>
            </p:cNvPr>
            <p:cNvSpPr txBox="1">
              <a:spLocks/>
            </p:cNvSpPr>
            <p:nvPr/>
          </p:nvSpPr>
          <p:spPr>
            <a:xfrm>
              <a:off x="2019977" y="1138108"/>
              <a:ext cx="7385281" cy="49405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/>
                <a:t>Tugas dari infrastructure setup adalah</a:t>
              </a:r>
            </a:p>
            <a:p>
              <a:pPr lvl="1" algn="just"/>
              <a:r>
                <a:rPr lang="en-US"/>
                <a:t>Menciptakan arsitekture sistem</a:t>
              </a:r>
            </a:p>
            <a:p>
              <a:pPr lvl="1" algn="just"/>
              <a:r>
                <a:rPr lang="en-US"/>
                <a:t>Melakukan desain teknis</a:t>
              </a:r>
            </a:p>
            <a:p>
              <a:pPr lvl="1" algn="just"/>
              <a:r>
                <a:rPr lang="en-US"/>
                <a:t>Pengadaan barang (hardware atau software)</a:t>
              </a:r>
            </a:p>
            <a:p>
              <a:pPr lvl="1" algn="just"/>
              <a:r>
                <a:rPr lang="en-US"/>
                <a:t>Memasang hardware</a:t>
              </a:r>
            </a:p>
            <a:p>
              <a:pPr lvl="1" algn="just"/>
              <a:r>
                <a:rPr lang="en-US"/>
                <a:t>Menginstall software</a:t>
              </a:r>
            </a:p>
            <a:p>
              <a:pPr lvl="1" algn="just"/>
              <a:r>
                <a:rPr lang="en-US"/>
                <a:t>Menghubungkan jaringan</a:t>
              </a:r>
            </a:p>
            <a:p>
              <a:pPr lvl="1" algn="just"/>
              <a:r>
                <a:rPr lang="en-US"/>
                <a:t>Menguji infrastruktur</a:t>
              </a:r>
              <a:endParaRPr lang="id-ID"/>
            </a:p>
          </p:txBody>
        </p:sp>
      </p:grpSp>
      <p:pic>
        <p:nvPicPr>
          <p:cNvPr id="61" name="Picture 2" descr="Image result for infrastructure setup">
            <a:extLst>
              <a:ext uri="{FF2B5EF4-FFF2-40B4-BE49-F238E27FC236}">
                <a16:creationId xmlns:a16="http://schemas.microsoft.com/office/drawing/2014/main" id="{03F8DA01-2502-4699-A2BA-63770CA47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44" y="3960441"/>
            <a:ext cx="3582179" cy="27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509683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302933" y="14160"/>
            <a:ext cx="12494933" cy="6858000"/>
            <a:chOff x="-2246033" y="0"/>
            <a:chExt cx="1249493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46033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79504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5226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04717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2446379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3003591" y="1588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19AD0-DA7C-4641-8634-D11717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15</a:t>
            </a:fld>
            <a:endParaRPr lang="de-DE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8BB23-2CA4-408A-AC46-95B5B6101BA1}"/>
              </a:ext>
            </a:extLst>
          </p:cNvPr>
          <p:cNvGrpSpPr/>
          <p:nvPr/>
        </p:nvGrpSpPr>
        <p:grpSpPr>
          <a:xfrm>
            <a:off x="361743" y="6240"/>
            <a:ext cx="7649230" cy="6858000"/>
            <a:chOff x="1901371" y="6240"/>
            <a:chExt cx="764923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7E420C3-601C-40E4-9F4B-19F00B254F68}"/>
                </a:ext>
              </a:extLst>
            </p:cNvPr>
            <p:cNvSpPr/>
            <p:nvPr/>
          </p:nvSpPr>
          <p:spPr>
            <a:xfrm>
              <a:off x="19013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175CB5-7322-4CB2-9269-309FD90392C7}"/>
                </a:ext>
              </a:extLst>
            </p:cNvPr>
            <p:cNvSpPr txBox="1"/>
            <p:nvPr/>
          </p:nvSpPr>
          <p:spPr>
            <a:xfrm>
              <a:off x="2005857" y="316498"/>
              <a:ext cx="6988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Project Manager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CDB636-1D51-4E61-8927-FC7D42D2F13F}"/>
                </a:ext>
              </a:extLst>
            </p:cNvPr>
            <p:cNvCxnSpPr>
              <a:cxnSpLocks/>
            </p:cNvCxnSpPr>
            <p:nvPr/>
          </p:nvCxnSpPr>
          <p:spPr>
            <a:xfrm>
              <a:off x="2021165" y="1018434"/>
              <a:ext cx="7384092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36FD9A6D-A10A-4042-ADB8-F760FF66E8FE}"/>
                </a:ext>
              </a:extLst>
            </p:cNvPr>
            <p:cNvSpPr txBox="1">
              <a:spLocks/>
            </p:cNvSpPr>
            <p:nvPr/>
          </p:nvSpPr>
          <p:spPr>
            <a:xfrm>
              <a:off x="2019977" y="1138108"/>
              <a:ext cx="7385281" cy="49405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C00000"/>
                  </a:solidFill>
                </a:rPr>
                <a:t>Mempertahankan proyek </a:t>
              </a:r>
              <a:r>
                <a:rPr lang="en-US"/>
                <a:t>berjalan sesuai dengan rencana awal</a:t>
              </a:r>
            </a:p>
            <a:p>
              <a:r>
                <a:rPr lang="en-US">
                  <a:solidFill>
                    <a:srgbClr val="C00000"/>
                  </a:solidFill>
                </a:rPr>
                <a:t>Menjaga komunikasi yang baik </a:t>
              </a:r>
              <a:r>
                <a:rPr lang="en-US"/>
                <a:t>dengan stakeholder (sponsor proyek, pengguna, dan pengembang)</a:t>
              </a:r>
            </a:p>
            <a:p>
              <a:r>
                <a:rPr lang="en-US">
                  <a:solidFill>
                    <a:srgbClr val="C00000"/>
                  </a:solidFill>
                </a:rPr>
                <a:t>Memecahkan risiko </a:t>
              </a:r>
              <a:r>
                <a:rPr lang="en-US"/>
                <a:t>secara agresif</a:t>
              </a:r>
              <a:endParaRPr lang="id-ID"/>
            </a:p>
          </p:txBody>
        </p:sp>
      </p:grpSp>
      <p:pic>
        <p:nvPicPr>
          <p:cNvPr id="39" name="Picture 2" descr="Image result for project manager">
            <a:extLst>
              <a:ext uri="{FF2B5EF4-FFF2-40B4-BE49-F238E27FC236}">
                <a16:creationId xmlns:a16="http://schemas.microsoft.com/office/drawing/2014/main" id="{61413F18-CBE5-4DAE-BB46-366A06480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9" y="3930715"/>
            <a:ext cx="4343400" cy="27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26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9019349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9597091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5B245-7C53-4755-9A96-FBCA240D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16</a:t>
            </a:fld>
            <a:endParaRPr lang="de-D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2E706C-0239-4E94-871C-F31F1F6360C5}"/>
              </a:ext>
            </a:extLst>
          </p:cNvPr>
          <p:cNvGrpSpPr/>
          <p:nvPr/>
        </p:nvGrpSpPr>
        <p:grpSpPr>
          <a:xfrm>
            <a:off x="3734619" y="411008"/>
            <a:ext cx="8244908" cy="6432589"/>
            <a:chOff x="3734619" y="411008"/>
            <a:chExt cx="8244908" cy="643258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F27332-EEC6-450F-8CC8-08792C1AD621}"/>
                </a:ext>
              </a:extLst>
            </p:cNvPr>
            <p:cNvSpPr txBox="1"/>
            <p:nvPr/>
          </p:nvSpPr>
          <p:spPr>
            <a:xfrm>
              <a:off x="3734619" y="411008"/>
              <a:ext cx="3708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solidFill>
                    <a:srgbClr val="0070C0"/>
                  </a:solidFill>
                  <a:latin typeface="+mj-lt"/>
                </a:rPr>
                <a:t>Referensi</a:t>
              </a:r>
              <a:endParaRPr lang="id-ID" sz="36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B5BE0C-F192-4D60-B67C-D05919A21542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27" y="996832"/>
              <a:ext cx="6988752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18F2320F-C320-4A31-85A2-C5891507331F}"/>
                </a:ext>
              </a:extLst>
            </p:cNvPr>
            <p:cNvSpPr txBox="1">
              <a:spLocks/>
            </p:cNvSpPr>
            <p:nvPr/>
          </p:nvSpPr>
          <p:spPr>
            <a:xfrm>
              <a:off x="3749927" y="1280997"/>
              <a:ext cx="8229600" cy="5562600"/>
            </a:xfrm>
            <a:prstGeom prst="rect">
              <a:avLst/>
            </a:prstGeom>
          </p:spPr>
          <p:txBody>
            <a:bodyPr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/>
              </a:pPr>
              <a:r>
                <a:rPr lang="id-ID" sz="2000"/>
                <a:t>Bache, K., &amp; Lichman, M. (2013). </a:t>
              </a:r>
              <a:r>
                <a:rPr lang="id-ID" sz="2000">
                  <a:solidFill>
                    <a:srgbClr val="C00000"/>
                  </a:solidFill>
                </a:rPr>
                <a:t>UCI Machine Learning Repository</a:t>
              </a:r>
              <a:r>
                <a:rPr lang="id-ID" sz="2000"/>
                <a:t>. Retrieved from http://www.ics.uci.edu/~mlearn/MLRepository.html</a:t>
              </a:r>
              <a:endParaRPr lang="en-US" sz="2000"/>
            </a:p>
            <a:p>
              <a:pPr marL="514350" indent="-514350">
                <a:buFont typeface="+mj-lt"/>
                <a:buAutoNum type="arabicPeriod"/>
              </a:pPr>
              <a:r>
                <a:rPr lang="id-ID" sz="2000"/>
                <a:t>Hofmann, M., &amp; Klinkenberg, R. (2013). </a:t>
              </a:r>
              <a:r>
                <a:rPr lang="id-ID" sz="2000">
                  <a:solidFill>
                    <a:srgbClr val="C00000"/>
                  </a:solidFill>
                </a:rPr>
                <a:t>Rapid Miner Data Mining Use Cases and Business Analytics Applications</a:t>
              </a:r>
              <a:r>
                <a:rPr lang="id-ID" sz="2000"/>
                <a:t>. CRC Press Taylor &amp; Francis Group</a:t>
              </a:r>
              <a:endParaRPr lang="en-US" sz="2000"/>
            </a:p>
            <a:p>
              <a:pPr marL="514350" indent="-514350">
                <a:buFont typeface="+mj-lt"/>
                <a:buAutoNum type="arabicPeriod"/>
              </a:pPr>
              <a:r>
                <a:rPr lang="de-DE" sz="2000"/>
                <a:t>Ian H. Witten, Frank Eibe, Mark A. Hall</a:t>
              </a:r>
              <a:r>
                <a:rPr lang="en-US" sz="2000"/>
                <a:t>.</a:t>
              </a:r>
              <a:r>
                <a:rPr lang="id-ID" sz="2000"/>
                <a:t> </a:t>
              </a:r>
              <a:r>
                <a:rPr lang="en-US" sz="2000">
                  <a:solidFill>
                    <a:srgbClr val="C00000"/>
                  </a:solidFill>
                </a:rPr>
                <a:t>Data mining: </a:t>
              </a:r>
              <a:r>
                <a:rPr lang="id-ID" sz="2000">
                  <a:solidFill>
                    <a:srgbClr val="C00000"/>
                  </a:solidFill>
                </a:rPr>
                <a:t>P</a:t>
              </a:r>
              <a:r>
                <a:rPr lang="en-US" sz="2000">
                  <a:solidFill>
                    <a:srgbClr val="C00000"/>
                  </a:solidFill>
                </a:rPr>
                <a:t>ractical </a:t>
              </a:r>
              <a:r>
                <a:rPr lang="id-ID" sz="2000">
                  <a:solidFill>
                    <a:srgbClr val="C00000"/>
                  </a:solidFill>
                </a:rPr>
                <a:t>M</a:t>
              </a:r>
              <a:r>
                <a:rPr lang="en-US" sz="2000">
                  <a:solidFill>
                    <a:srgbClr val="C00000"/>
                  </a:solidFill>
                </a:rPr>
                <a:t>achine </a:t>
              </a:r>
              <a:r>
                <a:rPr lang="id-ID" sz="2000">
                  <a:solidFill>
                    <a:srgbClr val="C00000"/>
                  </a:solidFill>
                </a:rPr>
                <a:t>L</a:t>
              </a:r>
              <a:r>
                <a:rPr lang="en-US" sz="2000">
                  <a:solidFill>
                    <a:srgbClr val="C00000"/>
                  </a:solidFill>
                </a:rPr>
                <a:t>earning </a:t>
              </a:r>
              <a:r>
                <a:rPr lang="id-ID" sz="2000">
                  <a:solidFill>
                    <a:srgbClr val="C00000"/>
                  </a:solidFill>
                </a:rPr>
                <a:t>T</a:t>
              </a:r>
              <a:r>
                <a:rPr lang="en-US" sz="2000">
                  <a:solidFill>
                    <a:srgbClr val="C00000"/>
                  </a:solidFill>
                </a:rPr>
                <a:t>ools and </a:t>
              </a:r>
              <a:r>
                <a:rPr lang="id-ID" sz="2000">
                  <a:solidFill>
                    <a:srgbClr val="C00000"/>
                  </a:solidFill>
                </a:rPr>
                <a:t>T</a:t>
              </a:r>
              <a:r>
                <a:rPr lang="en-US" sz="2000">
                  <a:solidFill>
                    <a:srgbClr val="C00000"/>
                  </a:solidFill>
                </a:rPr>
                <a:t>echniques</a:t>
              </a:r>
              <a:r>
                <a:rPr lang="id-ID" sz="2000">
                  <a:solidFill>
                    <a:srgbClr val="C00000"/>
                  </a:solidFill>
                </a:rPr>
                <a:t> </a:t>
              </a:r>
              <a:r>
                <a:rPr lang="en-US" sz="2000">
                  <a:solidFill>
                    <a:srgbClr val="C00000"/>
                  </a:solidFill>
                </a:rPr>
                <a:t>3rd </a:t>
              </a:r>
              <a:r>
                <a:rPr lang="id-ID" sz="2000">
                  <a:solidFill>
                    <a:srgbClr val="C00000"/>
                  </a:solidFill>
                </a:rPr>
                <a:t>E</a:t>
              </a:r>
              <a:r>
                <a:rPr lang="en-US" sz="2000">
                  <a:solidFill>
                    <a:srgbClr val="C00000"/>
                  </a:solidFill>
                </a:rPr>
                <a:t>d</a:t>
              </a:r>
              <a:r>
                <a:rPr lang="id-ID" sz="2000">
                  <a:solidFill>
                    <a:srgbClr val="C00000"/>
                  </a:solidFill>
                </a:rPr>
                <a:t>ition</a:t>
              </a:r>
              <a:r>
                <a:rPr lang="en-US" sz="2000">
                  <a:solidFill>
                    <a:srgbClr val="C00000"/>
                  </a:solidFill>
                </a:rPr>
                <a:t>.</a:t>
              </a:r>
              <a:r>
                <a:rPr lang="id-ID" sz="2000"/>
                <a:t> </a:t>
              </a:r>
              <a:r>
                <a:rPr lang="id-ID" sz="2000" i="1"/>
                <a:t>Elsevier</a:t>
              </a:r>
              <a:r>
                <a:rPr lang="en-US" sz="2000" i="1"/>
                <a:t>.</a:t>
              </a:r>
              <a:r>
                <a:rPr lang="id-ID" sz="2000"/>
                <a:t> 2011</a:t>
              </a:r>
              <a:endParaRPr lang="en-US" sz="2000"/>
            </a:p>
            <a:p>
              <a:pPr marL="514350" indent="-514350">
                <a:buFont typeface="+mj-lt"/>
                <a:buAutoNum type="arabicPeriod"/>
              </a:pPr>
              <a:r>
                <a:rPr lang="en-US" sz="2000"/>
                <a:t>Jiawei Han</a:t>
              </a:r>
              <a:r>
                <a:rPr lang="id-ID" sz="2000"/>
                <a:t> and Micheline Kamber</a:t>
              </a:r>
              <a:r>
                <a:rPr lang="en-US" sz="2000"/>
                <a:t>.</a:t>
              </a:r>
              <a:r>
                <a:rPr lang="id-ID" sz="2000"/>
                <a:t> </a:t>
              </a:r>
              <a:r>
                <a:rPr lang="en-US" sz="2000">
                  <a:solidFill>
                    <a:srgbClr val="C00000"/>
                  </a:solidFill>
                </a:rPr>
                <a:t>Data Mining:</a:t>
              </a:r>
              <a:r>
                <a:rPr lang="id-ID" sz="2000">
                  <a:solidFill>
                    <a:srgbClr val="C00000"/>
                  </a:solidFill>
                </a:rPr>
                <a:t> </a:t>
              </a:r>
              <a:r>
                <a:rPr lang="en-US" sz="2000">
                  <a:solidFill>
                    <a:srgbClr val="C00000"/>
                  </a:solidFill>
                </a:rPr>
                <a:t>Concepts and Techniques</a:t>
              </a:r>
              <a:r>
                <a:rPr lang="id-ID" sz="2000">
                  <a:solidFill>
                    <a:srgbClr val="C00000"/>
                  </a:solidFill>
                </a:rPr>
                <a:t> </a:t>
              </a:r>
              <a:r>
                <a:rPr lang="en-US" sz="2000">
                  <a:solidFill>
                    <a:srgbClr val="C00000"/>
                  </a:solidFill>
                </a:rPr>
                <a:t>Third Edition.</a:t>
              </a:r>
              <a:r>
                <a:rPr lang="id-ID" sz="2000"/>
                <a:t> </a:t>
              </a:r>
              <a:r>
                <a:rPr lang="id-ID" sz="2000" i="1"/>
                <a:t>Elsevier</a:t>
              </a:r>
              <a:r>
                <a:rPr lang="en-US" sz="2000" i="1"/>
                <a:t>.</a:t>
              </a:r>
              <a:r>
                <a:rPr lang="id-ID" sz="2000"/>
                <a:t> 20</a:t>
              </a:r>
              <a:r>
                <a:rPr lang="en-US" sz="2000"/>
                <a:t>12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000"/>
                <a:t>Kimball, R., &amp; Ross, M. (2013). </a:t>
              </a:r>
              <a:r>
                <a:rPr lang="en-US" sz="2000">
                  <a:solidFill>
                    <a:srgbClr val="C00000"/>
                  </a:solidFill>
                </a:rPr>
                <a:t>The Data Warehouse Toolkit</a:t>
              </a:r>
              <a:r>
                <a:rPr lang="en-US" sz="2000"/>
                <a:t>. Willey Publishing, Inc.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000"/>
                <a:t>Lantz, Brett. </a:t>
              </a:r>
              <a:r>
                <a:rPr lang="en-US" sz="2000">
                  <a:solidFill>
                    <a:srgbClr val="C00000"/>
                  </a:solidFill>
                </a:rPr>
                <a:t>Machine Learning with R</a:t>
              </a:r>
              <a:r>
                <a:rPr lang="en-US" sz="2000"/>
                <a:t>.  </a:t>
              </a:r>
              <a:r>
                <a:rPr lang="en-US" sz="2000" i="1"/>
                <a:t>Packt Publishing</a:t>
              </a:r>
              <a:r>
                <a:rPr lang="en-US" sz="2000"/>
                <a:t>. 2013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id-ID" sz="2000"/>
                <a:t>Larose, D. T. (2006). </a:t>
              </a:r>
              <a:r>
                <a:rPr lang="id-ID" sz="2000">
                  <a:solidFill>
                    <a:srgbClr val="C00000"/>
                  </a:solidFill>
                </a:rPr>
                <a:t>Data Mining Methods and Models. Data Mining Methods and Models</a:t>
              </a:r>
              <a:r>
                <a:rPr lang="id-ID" sz="2000"/>
                <a:t>. Canada: Willey Publishing, Inc. </a:t>
              </a:r>
              <a:endParaRPr lang="en-US" sz="2000"/>
            </a:p>
            <a:p>
              <a:pPr marL="514350" indent="-514350">
                <a:buFont typeface="+mj-lt"/>
                <a:buAutoNum type="arabicPeriod"/>
              </a:pPr>
              <a:r>
                <a:rPr lang="en-US" sz="2000"/>
                <a:t>Malinowski, E., &amp; Zimany, E. (2011). </a:t>
              </a:r>
              <a:r>
                <a:rPr lang="en-US" sz="2000">
                  <a:solidFill>
                    <a:srgbClr val="C00000"/>
                  </a:solidFill>
                </a:rPr>
                <a:t>Advanced Data Warehouse Design</a:t>
              </a:r>
              <a:r>
                <a:rPr lang="en-US" sz="2000"/>
                <a:t>. Germany: Springer Berlin Heidelberg.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000"/>
                <a:t>Noth, Matthew. </a:t>
              </a:r>
              <a:r>
                <a:rPr lang="en-US" sz="2000">
                  <a:solidFill>
                    <a:srgbClr val="C00000"/>
                  </a:solidFill>
                </a:rPr>
                <a:t>Data Mining for The Masses</a:t>
              </a:r>
              <a:r>
                <a:rPr lang="en-US" sz="2000"/>
                <a:t>. </a:t>
              </a:r>
              <a:r>
                <a:rPr lang="en-US" sz="2000" i="1"/>
                <a:t>Creative Commons Attribution</a:t>
              </a:r>
              <a:r>
                <a:rPr lang="en-US" sz="2000"/>
                <a:t>. 2012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000"/>
                <a:t>Rainardi, V. (2008). </a:t>
              </a:r>
              <a:r>
                <a:rPr lang="en-US" sz="2000">
                  <a:solidFill>
                    <a:srgbClr val="C00000"/>
                  </a:solidFill>
                </a:rPr>
                <a:t>Building a Data Warehouse With Examples in SQL Server</a:t>
              </a:r>
              <a:r>
                <a:rPr lang="en-US" sz="2000"/>
                <a:t>. Apress.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000"/>
                <a:t>Shahbaz, Q. (2016). </a:t>
              </a:r>
              <a:r>
                <a:rPr lang="en-US" sz="2000">
                  <a:solidFill>
                    <a:srgbClr val="C00000"/>
                  </a:solidFill>
                </a:rPr>
                <a:t>Data Mapping for Data Warehouse Design</a:t>
              </a:r>
              <a:r>
                <a:rPr lang="en-US" sz="2000"/>
                <a:t>. Elsevier Inc.</a:t>
              </a:r>
              <a:endParaRPr lang="id-ID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875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9019349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9597091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2D0475-11E5-4FA0-AD67-03ABB4891337}"/>
              </a:ext>
            </a:extLst>
          </p:cNvPr>
          <p:cNvGrpSpPr/>
          <p:nvPr/>
        </p:nvGrpSpPr>
        <p:grpSpPr>
          <a:xfrm>
            <a:off x="3734619" y="411008"/>
            <a:ext cx="8016179" cy="6054905"/>
            <a:chOff x="3734619" y="411008"/>
            <a:chExt cx="8016179" cy="60549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7D8B2A3-0F37-4B54-BCD4-CF8A58BE0F98}"/>
                </a:ext>
              </a:extLst>
            </p:cNvPr>
            <p:cNvGrpSpPr/>
            <p:nvPr/>
          </p:nvGrpSpPr>
          <p:grpSpPr>
            <a:xfrm>
              <a:off x="3734619" y="411008"/>
              <a:ext cx="7004060" cy="646331"/>
              <a:chOff x="3511663" y="244165"/>
              <a:chExt cx="7004060" cy="64633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A64B0F-6FBB-4C99-8050-A1766009593C}"/>
                  </a:ext>
                </a:extLst>
              </p:cNvPr>
              <p:cNvSpPr txBox="1"/>
              <p:nvPr/>
            </p:nvSpPr>
            <p:spPr>
              <a:xfrm>
                <a:off x="3511663" y="244165"/>
                <a:ext cx="3708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>
                    <a:solidFill>
                      <a:srgbClr val="0070C0"/>
                    </a:solidFill>
                    <a:latin typeface="+mj-lt"/>
                  </a:rPr>
                  <a:t>Textbooks</a:t>
                </a:r>
                <a:endParaRPr lang="id-ID" sz="36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5E7D80E-13B3-490A-B282-BEE1EC826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971" y="829989"/>
                <a:ext cx="6988752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9CA6C5F-5985-49A8-B557-2AA553D10ED1}"/>
                </a:ext>
              </a:extLst>
            </p:cNvPr>
            <p:cNvGrpSpPr/>
            <p:nvPr/>
          </p:nvGrpSpPr>
          <p:grpSpPr>
            <a:xfrm>
              <a:off x="3749927" y="1166762"/>
              <a:ext cx="8000871" cy="5299151"/>
              <a:chOff x="313750" y="1219239"/>
              <a:chExt cx="8516500" cy="5375770"/>
            </a:xfrm>
          </p:grpSpPr>
          <p:pic>
            <p:nvPicPr>
              <p:cNvPr id="39" name="Picture 2" descr="C:\Users\joko\Pictures\RUMPI DOSA\DM-Han.jpg">
                <a:extLst>
                  <a:ext uri="{FF2B5EF4-FFF2-40B4-BE49-F238E27FC236}">
                    <a16:creationId xmlns:a16="http://schemas.microsoft.com/office/drawing/2014/main" id="{7ADED128-BAD1-4572-8C61-883CE0ABC1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752600" y="3465226"/>
                <a:ext cx="2532235" cy="3129783"/>
              </a:xfrm>
              <a:prstGeom prst="rect">
                <a:avLst/>
              </a:prstGeom>
              <a:noFill/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DBEFD67-B14C-4050-9BD6-9A0D56626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750" y="1219239"/>
                <a:ext cx="2350444" cy="3129784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422BA4A4-9CF3-404C-8685-53FBCA8C9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5965" y="1270765"/>
                <a:ext cx="2252382" cy="3129785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5803C185-AA65-4E83-885E-FC892C4E7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3410" y="3465225"/>
                <a:ext cx="2145706" cy="3129783"/>
              </a:xfrm>
              <a:prstGeom prst="rect">
                <a:avLst/>
              </a:prstGeom>
            </p:spPr>
          </p:pic>
          <p:pic>
            <p:nvPicPr>
              <p:cNvPr id="54" name="Picture 2" descr="Image result for Data Mapping for Data Warehouse Design">
                <a:extLst>
                  <a:ext uri="{FF2B5EF4-FFF2-40B4-BE49-F238E27FC236}">
                    <a16:creationId xmlns:a16="http://schemas.microsoft.com/office/drawing/2014/main" id="{B0D1FBD6-0B12-4C70-AB82-FB9795234C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7859" y="1251337"/>
                <a:ext cx="2102391" cy="3149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55307-2872-4B7C-95C9-BD195E89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7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9019349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9597091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88DF11-F047-43D6-8B1C-C515F9C09D3A}"/>
              </a:ext>
            </a:extLst>
          </p:cNvPr>
          <p:cNvGrpSpPr/>
          <p:nvPr/>
        </p:nvGrpSpPr>
        <p:grpSpPr>
          <a:xfrm>
            <a:off x="4292575" y="358226"/>
            <a:ext cx="7309444" cy="5644329"/>
            <a:chOff x="4003691" y="132345"/>
            <a:chExt cx="7215446" cy="564432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3BD3004-CE4F-4204-9736-CC004DC8C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938" y="3113685"/>
              <a:ext cx="991143" cy="1138635"/>
            </a:xfrm>
            <a:prstGeom prst="ellipse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58A364E-33E7-4CEC-B60F-633494034227}"/>
                </a:ext>
              </a:extLst>
            </p:cNvPr>
            <p:cNvSpPr txBox="1"/>
            <p:nvPr/>
          </p:nvSpPr>
          <p:spPr>
            <a:xfrm>
              <a:off x="8537212" y="3382194"/>
              <a:ext cx="2681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>
                      <a:lumMod val="50000"/>
                    </a:schemeClr>
                  </a:solidFill>
                </a:rPr>
                <a:t>Dosen Teknik Informatika</a:t>
              </a:r>
            </a:p>
            <a:p>
              <a:r>
                <a:rPr lang="en-US" b="1">
                  <a:solidFill>
                    <a:schemeClr val="bg1">
                      <a:lumMod val="50000"/>
                    </a:schemeClr>
                  </a:solidFill>
                </a:rPr>
                <a:t>Universitas Semarang</a:t>
              </a:r>
              <a:endParaRPr lang="id-ID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67DDFBC-1234-4564-82AF-AA31A319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612" y="3181720"/>
              <a:ext cx="991143" cy="991143"/>
            </a:xfrm>
            <a:prstGeom prst="ellipse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BE51F3-74DD-42B8-8E0E-9DF66794C17D}"/>
                </a:ext>
              </a:extLst>
            </p:cNvPr>
            <p:cNvSpPr txBox="1"/>
            <p:nvPr/>
          </p:nvSpPr>
          <p:spPr>
            <a:xfrm>
              <a:off x="5038641" y="3285764"/>
              <a:ext cx="26819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>
                      <a:lumMod val="50000"/>
                    </a:schemeClr>
                  </a:solidFill>
                </a:rPr>
                <a:t>Peneliti Intelligent Systems Research Group</a:t>
              </a:r>
            </a:p>
            <a:p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(Romi Satria Wahono, Ph.D.)</a:t>
              </a:r>
              <a:endParaRPr lang="id-ID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F46A6C-638E-4DE3-BEDE-FAA345A5F407}"/>
                </a:ext>
              </a:extLst>
            </p:cNvPr>
            <p:cNvGrpSpPr/>
            <p:nvPr/>
          </p:nvGrpSpPr>
          <p:grpSpPr>
            <a:xfrm>
              <a:off x="5491372" y="132345"/>
              <a:ext cx="4045435" cy="2567953"/>
              <a:chOff x="5506680" y="360945"/>
              <a:chExt cx="4045435" cy="2567953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169C9EC6-DC91-4F88-B1AD-D968AC626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669" y="360945"/>
                <a:ext cx="2031457" cy="2031457"/>
              </a:xfrm>
              <a:prstGeom prst="ellipse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E03A9A-C5E7-436D-9DEF-5CB0AE4173CC}"/>
                  </a:ext>
                </a:extLst>
              </p:cNvPr>
              <p:cNvSpPr txBox="1"/>
              <p:nvPr/>
            </p:nvSpPr>
            <p:spPr>
              <a:xfrm>
                <a:off x="5506680" y="2374900"/>
                <a:ext cx="404543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>
                    <a:solidFill>
                      <a:srgbClr val="03A1A4"/>
                    </a:solidFill>
                    <a:latin typeface="+mj-lt"/>
                  </a:rPr>
                  <a:t>Joko Suntoro, M.Kom.</a:t>
                </a:r>
                <a:endParaRPr lang="en-US" sz="3000" b="1" dirty="0">
                  <a:solidFill>
                    <a:srgbClr val="03A1A4"/>
                  </a:solidFill>
                  <a:latin typeface="+mj-lt"/>
                </a:endParaRP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A8B3B8-F048-4C80-B58E-AA504E37D48F}"/>
                </a:ext>
              </a:extLst>
            </p:cNvPr>
            <p:cNvSpPr/>
            <p:nvPr/>
          </p:nvSpPr>
          <p:spPr>
            <a:xfrm>
              <a:off x="7558435" y="3009899"/>
              <a:ext cx="3483725" cy="1300203"/>
            </a:xfrm>
            <a:prstGeom prst="rect">
              <a:avLst/>
            </a:prstGeom>
            <a:noFill/>
            <a:ln>
              <a:solidFill>
                <a:srgbClr val="DAA5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6A361BA-938D-4D8C-A41A-1E174E178DD4}"/>
                </a:ext>
              </a:extLst>
            </p:cNvPr>
            <p:cNvSpPr/>
            <p:nvPr/>
          </p:nvSpPr>
          <p:spPr>
            <a:xfrm>
              <a:off x="4003691" y="3004187"/>
              <a:ext cx="3483724" cy="130020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4C4667D-64DF-4004-9D9F-6E8CA2ED5191}"/>
                </a:ext>
              </a:extLst>
            </p:cNvPr>
            <p:cNvSpPr/>
            <p:nvPr/>
          </p:nvSpPr>
          <p:spPr>
            <a:xfrm>
              <a:off x="4030364" y="4476470"/>
              <a:ext cx="7011795" cy="1300204"/>
            </a:xfrm>
            <a:prstGeom prst="rect">
              <a:avLst/>
            </a:prstGeom>
            <a:noFill/>
            <a:ln>
              <a:solidFill>
                <a:srgbClr val="FF5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9C52DF9-7901-4616-8AEC-616EF9D5B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3427" y="4646021"/>
              <a:ext cx="589277" cy="589277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44C5E39-2E85-404A-A178-685266328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307" y="4646021"/>
              <a:ext cx="589277" cy="589277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B62F1D2-ECBA-43F9-B31B-BAF4B0A3437F}"/>
                </a:ext>
              </a:extLst>
            </p:cNvPr>
            <p:cNvSpPr txBox="1"/>
            <p:nvPr/>
          </p:nvSpPr>
          <p:spPr>
            <a:xfrm>
              <a:off x="4325706" y="5361464"/>
              <a:ext cx="1444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</a:rPr>
                <a:t>085-641-970-170</a:t>
              </a:r>
              <a:endParaRPr lang="id-ID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6FAB5AB-F311-4A20-9EEF-17F53D794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0880" y="4618803"/>
              <a:ext cx="589277" cy="58927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A83F576-81A1-4E9B-8E3B-7ECB4302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307" y="4592485"/>
              <a:ext cx="589276" cy="589276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0F7DF9-9CE2-4303-BB9B-90B07F350B8D}"/>
                </a:ext>
              </a:extLst>
            </p:cNvPr>
            <p:cNvSpPr txBox="1"/>
            <p:nvPr/>
          </p:nvSpPr>
          <p:spPr>
            <a:xfrm>
              <a:off x="9529319" y="5359413"/>
              <a:ext cx="1390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</a:rPr>
                <a:t>0822-4236-9670</a:t>
              </a:r>
              <a:endParaRPr lang="id-ID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861897C-0E8B-44E8-83DD-FD70C3CC9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897" y="4608279"/>
              <a:ext cx="589277" cy="58927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E50D54-5B36-4D87-8830-761259A6B9BF}"/>
                </a:ext>
              </a:extLst>
            </p:cNvPr>
            <p:cNvSpPr txBox="1"/>
            <p:nvPr/>
          </p:nvSpPr>
          <p:spPr>
            <a:xfrm>
              <a:off x="6621203" y="5355251"/>
              <a:ext cx="1959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</a:rPr>
                <a:t>jokosuntoro@usm.ac.id</a:t>
              </a:r>
              <a:endParaRPr lang="id-ID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704B0-C536-4A76-BCD9-F8990D5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70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302933" y="14160"/>
            <a:ext cx="12494933" cy="6858000"/>
            <a:chOff x="-2246033" y="0"/>
            <a:chExt cx="1249493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46033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9597091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AE88A1E-9B5E-4C85-8714-2FB75870507E}"/>
              </a:ext>
            </a:extLst>
          </p:cNvPr>
          <p:cNvGrpSpPr/>
          <p:nvPr/>
        </p:nvGrpSpPr>
        <p:grpSpPr>
          <a:xfrm>
            <a:off x="3008638" y="-14160"/>
            <a:ext cx="7667208" cy="6858000"/>
            <a:chOff x="2492993" y="6240"/>
            <a:chExt cx="7667208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D97111-9862-4CC7-80CE-BA0EBEF176AA}"/>
                </a:ext>
              </a:extLst>
            </p:cNvPr>
            <p:cNvSpPr/>
            <p:nvPr/>
          </p:nvSpPr>
          <p:spPr>
            <a:xfrm>
              <a:off x="25109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73A0141-F983-4158-BF65-003D2A22CFF1}"/>
                </a:ext>
              </a:extLst>
            </p:cNvPr>
            <p:cNvGrpSpPr/>
            <p:nvPr/>
          </p:nvGrpSpPr>
          <p:grpSpPr>
            <a:xfrm>
              <a:off x="2492993" y="285474"/>
              <a:ext cx="7649229" cy="646331"/>
              <a:chOff x="3413324" y="183658"/>
              <a:chExt cx="7649229" cy="64633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E6FC544-9322-4130-AA97-AD91CD3BE31B}"/>
                  </a:ext>
                </a:extLst>
              </p:cNvPr>
              <p:cNvSpPr txBox="1"/>
              <p:nvPr/>
            </p:nvSpPr>
            <p:spPr>
              <a:xfrm>
                <a:off x="3413324" y="183658"/>
                <a:ext cx="7649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>
                    <a:solidFill>
                      <a:srgbClr val="0070C0"/>
                    </a:solidFill>
                    <a:latin typeface="+mj-lt"/>
                  </a:rPr>
                  <a:t>Waterfall Methodology</a:t>
                </a:r>
                <a:endParaRPr lang="id-ID" sz="36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F49E285-56E0-42EE-9BD4-B2D3A1BA3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971" y="829989"/>
                <a:ext cx="7415086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Content Placeholder 3">
            <a:extLst>
              <a:ext uri="{FF2B5EF4-FFF2-40B4-BE49-F238E27FC236}">
                <a16:creationId xmlns:a16="http://schemas.microsoft.com/office/drawing/2014/main" id="{54A537F6-832C-4498-BCEF-7E63205E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037" y="1236829"/>
            <a:ext cx="6988751" cy="54599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19AD0-DA7C-4641-8634-D11717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283679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302933" y="14160"/>
            <a:ext cx="12494933" cy="6858000"/>
            <a:chOff x="-2246033" y="0"/>
            <a:chExt cx="1249493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46033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9597091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AE88A1E-9B5E-4C85-8714-2FB75870507E}"/>
              </a:ext>
            </a:extLst>
          </p:cNvPr>
          <p:cNvGrpSpPr/>
          <p:nvPr/>
        </p:nvGrpSpPr>
        <p:grpSpPr>
          <a:xfrm>
            <a:off x="3005213" y="-114185"/>
            <a:ext cx="7670633" cy="6958025"/>
            <a:chOff x="2489568" y="-93785"/>
            <a:chExt cx="7670633" cy="695802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D97111-9862-4CC7-80CE-BA0EBEF176AA}"/>
                </a:ext>
              </a:extLst>
            </p:cNvPr>
            <p:cNvSpPr/>
            <p:nvPr/>
          </p:nvSpPr>
          <p:spPr>
            <a:xfrm>
              <a:off x="25109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73A0141-F983-4158-BF65-003D2A22CFF1}"/>
                </a:ext>
              </a:extLst>
            </p:cNvPr>
            <p:cNvGrpSpPr/>
            <p:nvPr/>
          </p:nvGrpSpPr>
          <p:grpSpPr>
            <a:xfrm>
              <a:off x="2489568" y="-93785"/>
              <a:ext cx="7649229" cy="1138773"/>
              <a:chOff x="3409899" y="-195601"/>
              <a:chExt cx="7649229" cy="11387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E6FC544-9322-4130-AA97-AD91CD3BE31B}"/>
                  </a:ext>
                </a:extLst>
              </p:cNvPr>
              <p:cNvSpPr txBox="1"/>
              <p:nvPr/>
            </p:nvSpPr>
            <p:spPr>
              <a:xfrm>
                <a:off x="3409899" y="-195601"/>
                <a:ext cx="7649229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400" b="1">
                    <a:solidFill>
                      <a:srgbClr val="0070C0"/>
                    </a:solidFill>
                    <a:latin typeface="+mj-lt"/>
                  </a:rPr>
                  <a:t>Waterfall Methodology with Infrastructure &amp; Project Management</a:t>
                </a:r>
                <a:endParaRPr lang="id-ID" sz="34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F49E285-56E0-42EE-9BD4-B2D3A1BA3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971" y="829989"/>
                <a:ext cx="7415086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19AD0-DA7C-4641-8634-D11717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5</a:t>
            </a:fld>
            <a:endParaRPr lang="de-DE"/>
          </a:p>
        </p:txBody>
      </p:sp>
      <p:pic>
        <p:nvPicPr>
          <p:cNvPr id="39" name="Content Placeholder 3">
            <a:extLst>
              <a:ext uri="{FF2B5EF4-FFF2-40B4-BE49-F238E27FC236}">
                <a16:creationId xmlns:a16="http://schemas.microsoft.com/office/drawing/2014/main" id="{E86F725F-CCCF-40BE-9E33-5A85D668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61" y="1679033"/>
            <a:ext cx="7336596" cy="349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8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302933" y="14160"/>
            <a:ext cx="12494933" cy="6858000"/>
            <a:chOff x="-2246033" y="0"/>
            <a:chExt cx="1249493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46033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79504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19AD0-DA7C-4641-8634-D11717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6</a:t>
            </a:fld>
            <a:endParaRPr lang="de-D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8100CE-21DC-40A7-B824-399519000DC9}"/>
              </a:ext>
            </a:extLst>
          </p:cNvPr>
          <p:cNvGrpSpPr/>
          <p:nvPr/>
        </p:nvGrpSpPr>
        <p:grpSpPr>
          <a:xfrm>
            <a:off x="2510971" y="6240"/>
            <a:ext cx="7649230" cy="6858000"/>
            <a:chOff x="2510971" y="6240"/>
            <a:chExt cx="764923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2C79FD-1084-4F56-9FB3-08CDB9CE9823}"/>
                </a:ext>
              </a:extLst>
            </p:cNvPr>
            <p:cNvSpPr/>
            <p:nvPr/>
          </p:nvSpPr>
          <p:spPr>
            <a:xfrm>
              <a:off x="25109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3E1958-FFDA-4CEA-BB22-7A7E80EC3E85}"/>
                </a:ext>
              </a:extLst>
            </p:cNvPr>
            <p:cNvGrpSpPr/>
            <p:nvPr/>
          </p:nvGrpSpPr>
          <p:grpSpPr>
            <a:xfrm>
              <a:off x="2615457" y="345526"/>
              <a:ext cx="7270280" cy="707886"/>
              <a:chOff x="3511663" y="157081"/>
              <a:chExt cx="7270280" cy="70788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A7261B-303D-446A-86A4-314F2C7F2616}"/>
                  </a:ext>
                </a:extLst>
              </p:cNvPr>
              <p:cNvSpPr txBox="1"/>
              <p:nvPr/>
            </p:nvSpPr>
            <p:spPr>
              <a:xfrm>
                <a:off x="3511663" y="157081"/>
                <a:ext cx="69887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>
                    <a:solidFill>
                      <a:srgbClr val="0070C0"/>
                    </a:solidFill>
                    <a:latin typeface="+mj-lt"/>
                  </a:rPr>
                  <a:t>Feasibility Study (Studi Kelayakan)</a:t>
                </a:r>
                <a:endParaRPr lang="id-ID" sz="40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9BD9B11-0A90-4DC0-B27A-30456BBDAB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971" y="829989"/>
                <a:ext cx="7254972" cy="34978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B21BFA94-86DD-4B15-BF6D-B42EF2643E6D}"/>
                </a:ext>
              </a:extLst>
            </p:cNvPr>
            <p:cNvSpPr txBox="1">
              <a:spLocks/>
            </p:cNvSpPr>
            <p:nvPr/>
          </p:nvSpPr>
          <p:spPr>
            <a:xfrm>
              <a:off x="2562712" y="1140496"/>
              <a:ext cx="7323025" cy="49405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>
                  <a:solidFill>
                    <a:srgbClr val="C00000"/>
                  </a:solidFill>
                </a:rPr>
                <a:t>Pengumpulan persyaratan </a:t>
              </a:r>
              <a:r>
                <a:rPr lang="en-US"/>
                <a:t>(proposal), biasanya dilakukan oleh high-level management</a:t>
              </a:r>
            </a:p>
            <a:p>
              <a:pPr algn="just"/>
              <a:r>
                <a:rPr lang="en-US">
                  <a:solidFill>
                    <a:srgbClr val="C00000"/>
                  </a:solidFill>
                </a:rPr>
                <a:t>Hal-hal penting </a:t>
              </a:r>
              <a:r>
                <a:rPr lang="en-US"/>
                <a:t>yang disebutkan dalam proposal: </a:t>
              </a:r>
              <a:r>
                <a:rPr lang="en-US">
                  <a:solidFill>
                    <a:srgbClr val="0070C0"/>
                  </a:solidFill>
                </a:rPr>
                <a:t>manfaat, berapa lama waktu yang dibutuhkan, dan berapa biayanya</a:t>
              </a:r>
            </a:p>
            <a:p>
              <a:pPr algn="just"/>
              <a:r>
                <a:rPr lang="en-US">
                  <a:solidFill>
                    <a:srgbClr val="C00000"/>
                  </a:solidFill>
                </a:rPr>
                <a:t>Hal-hal lain </a:t>
              </a:r>
              <a:r>
                <a:rPr lang="en-US"/>
                <a:t>yang disebutkan dalam proposal: </a:t>
              </a:r>
              <a:r>
                <a:rPr lang="en-US">
                  <a:solidFill>
                    <a:srgbClr val="0070C0"/>
                  </a:solidFill>
                </a:rPr>
                <a:t>persyaratan</a:t>
              </a:r>
              <a:r>
                <a:rPr lang="en-US"/>
                <a:t> (hanya ringkasan), </a:t>
              </a:r>
              <a:r>
                <a:rPr lang="en-US">
                  <a:solidFill>
                    <a:srgbClr val="0070C0"/>
                  </a:solidFill>
                </a:rPr>
                <a:t>organisasi proyek </a:t>
              </a:r>
              <a:r>
                <a:rPr lang="en-US"/>
                <a:t>(termasuk sumber daya eksternal seperti konsultan dan kontraktor), dan </a:t>
              </a:r>
              <a:r>
                <a:rPr lang="en-US">
                  <a:solidFill>
                    <a:srgbClr val="0070C0"/>
                  </a:solidFill>
                </a:rPr>
                <a:t>rencana proyek </a:t>
              </a:r>
              <a:r>
                <a:rPr lang="en-US"/>
                <a:t>(sangat penting untuk mengetahui siapa, apa, kapan yang akan dilakukan)</a:t>
              </a:r>
              <a:endParaRPr lang="id-ID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34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302933" y="14160"/>
            <a:ext cx="12494933" cy="6858000"/>
            <a:chOff x="-2246033" y="0"/>
            <a:chExt cx="1249493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46033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79504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19AD0-DA7C-4641-8634-D11717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7</a:t>
            </a:fld>
            <a:endParaRPr lang="de-D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8100CE-21DC-40A7-B824-399519000DC9}"/>
              </a:ext>
            </a:extLst>
          </p:cNvPr>
          <p:cNvGrpSpPr/>
          <p:nvPr/>
        </p:nvGrpSpPr>
        <p:grpSpPr>
          <a:xfrm>
            <a:off x="2510971" y="6240"/>
            <a:ext cx="7649230" cy="6858000"/>
            <a:chOff x="2510971" y="6240"/>
            <a:chExt cx="764923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2C79FD-1084-4F56-9FB3-08CDB9CE9823}"/>
                </a:ext>
              </a:extLst>
            </p:cNvPr>
            <p:cNvSpPr/>
            <p:nvPr/>
          </p:nvSpPr>
          <p:spPr>
            <a:xfrm>
              <a:off x="25109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3E1958-FFDA-4CEA-BB22-7A7E80EC3E85}"/>
                </a:ext>
              </a:extLst>
            </p:cNvPr>
            <p:cNvGrpSpPr/>
            <p:nvPr/>
          </p:nvGrpSpPr>
          <p:grpSpPr>
            <a:xfrm>
              <a:off x="2615457" y="345526"/>
              <a:ext cx="7004060" cy="707886"/>
              <a:chOff x="3511663" y="157081"/>
              <a:chExt cx="7004060" cy="70788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A7261B-303D-446A-86A4-314F2C7F2616}"/>
                  </a:ext>
                </a:extLst>
              </p:cNvPr>
              <p:cNvSpPr txBox="1"/>
              <p:nvPr/>
            </p:nvSpPr>
            <p:spPr>
              <a:xfrm>
                <a:off x="3511663" y="157081"/>
                <a:ext cx="69887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>
                    <a:solidFill>
                      <a:srgbClr val="0070C0"/>
                    </a:solidFill>
                    <a:latin typeface="+mj-lt"/>
                  </a:rPr>
                  <a:t>Requirement (Kebutuhan)</a:t>
                </a:r>
                <a:endParaRPr lang="id-ID" sz="40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9BD9B11-0A90-4DC0-B27A-30456BBDAB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971" y="829989"/>
                <a:ext cx="6988752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B21BFA94-86DD-4B15-BF6D-B42EF2643E6D}"/>
                </a:ext>
              </a:extLst>
            </p:cNvPr>
            <p:cNvSpPr txBox="1">
              <a:spLocks/>
            </p:cNvSpPr>
            <p:nvPr/>
          </p:nvSpPr>
          <p:spPr>
            <a:xfrm>
              <a:off x="2562712" y="1140496"/>
              <a:ext cx="7337141" cy="49405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/>
                <a:t>Tahapan requirement membahas tentang </a:t>
              </a:r>
              <a:r>
                <a:rPr lang="en-US">
                  <a:solidFill>
                    <a:srgbClr val="C00000"/>
                  </a:solidFill>
                </a:rPr>
                <a:t>detail proses, bisnis, data, dan masalah</a:t>
              </a:r>
            </a:p>
            <a:p>
              <a:pPr algn="just"/>
              <a:r>
                <a:rPr lang="en-US"/>
                <a:t>Atur waktu untuk melakukan diskusi</a:t>
              </a:r>
            </a:p>
            <a:p>
              <a:pPr algn="just"/>
              <a:r>
                <a:rPr lang="en-US">
                  <a:solidFill>
                    <a:srgbClr val="0070C0"/>
                  </a:solidFill>
                </a:rPr>
                <a:t>Diskusikan</a:t>
              </a:r>
              <a:r>
                <a:rPr lang="en-US"/>
                <a:t> </a:t>
              </a:r>
              <a:r>
                <a:rPr lang="en-US">
                  <a:solidFill>
                    <a:srgbClr val="C00000"/>
                  </a:solidFill>
                </a:rPr>
                <a:t>makna data, antar-muka pengguna, dsb</a:t>
              </a:r>
            </a:p>
            <a:p>
              <a:pPr algn="just"/>
              <a:r>
                <a:rPr lang="en-US">
                  <a:solidFill>
                    <a:srgbClr val="0070C0"/>
                  </a:solidFill>
                </a:rPr>
                <a:t>Diskusikan</a:t>
              </a:r>
              <a:r>
                <a:rPr lang="en-US"/>
                <a:t> pula </a:t>
              </a:r>
              <a:r>
                <a:rPr lang="en-US">
                  <a:solidFill>
                    <a:srgbClr val="C00000"/>
                  </a:solidFill>
                </a:rPr>
                <a:t>nonfunctional-requirement</a:t>
              </a:r>
              <a:r>
                <a:rPr lang="en-US"/>
                <a:t>, seperti </a:t>
              </a:r>
              <a:r>
                <a:rPr lang="en-US">
                  <a:solidFill>
                    <a:srgbClr val="0070C0"/>
                  </a:solidFill>
                </a:rPr>
                <a:t>kinerja, dan keamanan </a:t>
              </a:r>
              <a:endParaRPr lang="id-ID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0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302933" y="14160"/>
            <a:ext cx="12494933" cy="6858000"/>
            <a:chOff x="-2246033" y="0"/>
            <a:chExt cx="1249493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46033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79504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5226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19AD0-DA7C-4641-8634-D11717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8</a:t>
            </a:fld>
            <a:endParaRPr lang="de-DE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F92A50-4216-4CDB-8141-39058BA49D8B}"/>
              </a:ext>
            </a:extLst>
          </p:cNvPr>
          <p:cNvGrpSpPr/>
          <p:nvPr/>
        </p:nvGrpSpPr>
        <p:grpSpPr>
          <a:xfrm>
            <a:off x="1901371" y="6240"/>
            <a:ext cx="7649230" cy="6858000"/>
            <a:chOff x="2510971" y="6240"/>
            <a:chExt cx="764923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A8C3EC-474B-43C3-A620-9BF45DF350AB}"/>
                </a:ext>
              </a:extLst>
            </p:cNvPr>
            <p:cNvSpPr/>
            <p:nvPr/>
          </p:nvSpPr>
          <p:spPr>
            <a:xfrm>
              <a:off x="25109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8751013-BF0C-4AAD-8D76-4D439A8752E2}"/>
                </a:ext>
              </a:extLst>
            </p:cNvPr>
            <p:cNvGrpSpPr/>
            <p:nvPr/>
          </p:nvGrpSpPr>
          <p:grpSpPr>
            <a:xfrm>
              <a:off x="2615457" y="316498"/>
              <a:ext cx="7004060" cy="707886"/>
              <a:chOff x="3511663" y="128053"/>
              <a:chExt cx="7004060" cy="707886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2C6764-47B1-4BD8-BEA0-E7B3FA126B01}"/>
                  </a:ext>
                </a:extLst>
              </p:cNvPr>
              <p:cNvSpPr txBox="1"/>
              <p:nvPr/>
            </p:nvSpPr>
            <p:spPr>
              <a:xfrm>
                <a:off x="3511663" y="128053"/>
                <a:ext cx="69887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>
                    <a:solidFill>
                      <a:srgbClr val="0070C0"/>
                    </a:solidFill>
                    <a:latin typeface="+mj-lt"/>
                  </a:rPr>
                  <a:t>Architecture (Arsitektur)</a:t>
                </a:r>
                <a:endParaRPr lang="id-ID" sz="40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B650134-0179-469C-8552-F7408BDD3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971" y="829989"/>
                <a:ext cx="6988752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2E7EF01D-EEAE-461B-8999-521F1C46417F}"/>
                </a:ext>
              </a:extLst>
            </p:cNvPr>
            <p:cNvSpPr txBox="1">
              <a:spLocks/>
            </p:cNvSpPr>
            <p:nvPr/>
          </p:nvSpPr>
          <p:spPr>
            <a:xfrm>
              <a:off x="2562712" y="1140496"/>
              <a:ext cx="7337141" cy="49405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/>
                <a:t>Penentuan </a:t>
              </a:r>
              <a:r>
                <a:rPr lang="en-US">
                  <a:solidFill>
                    <a:srgbClr val="C00000"/>
                  </a:solidFill>
                </a:rPr>
                <a:t>arsitektur aliran data </a:t>
              </a:r>
              <a:r>
                <a:rPr lang="en-US"/>
                <a:t>dan </a:t>
              </a:r>
              <a:r>
                <a:rPr lang="en-US">
                  <a:solidFill>
                    <a:srgbClr val="C00000"/>
                  </a:solidFill>
                </a:rPr>
                <a:t>aristektur sistem</a:t>
              </a:r>
              <a:r>
                <a:rPr lang="en-US"/>
                <a:t> mana yang akan digunakan</a:t>
              </a:r>
            </a:p>
            <a:p>
              <a:pPr algn="just"/>
              <a:r>
                <a:rPr lang="en-US"/>
                <a:t>Penentuan </a:t>
              </a:r>
              <a:r>
                <a:rPr lang="en-US">
                  <a:solidFill>
                    <a:srgbClr val="C00000"/>
                  </a:solidFill>
                </a:rPr>
                <a:t>spesifikasi server database, jenis jaringan, solusi penyimpanan, dsb</a:t>
              </a:r>
            </a:p>
            <a:p>
              <a:pPr algn="just"/>
              <a:r>
                <a:rPr lang="en-US">
                  <a:solidFill>
                    <a:srgbClr val="C00000"/>
                  </a:solidFill>
                </a:rPr>
                <a:t>Dibutuhkan seorang yang professional </a:t>
              </a:r>
              <a:r>
                <a:rPr lang="en-US"/>
                <a:t>dalam tahapan ini</a:t>
              </a:r>
            </a:p>
            <a:p>
              <a:pPr algn="just"/>
              <a:r>
                <a:rPr lang="en-US"/>
                <a:t>Jika dalam </a:t>
              </a:r>
              <a:r>
                <a:rPr lang="en-US">
                  <a:solidFill>
                    <a:srgbClr val="C00000"/>
                  </a:solidFill>
                </a:rPr>
                <a:t>tahapan architecture salah</a:t>
              </a:r>
              <a:r>
                <a:rPr lang="en-US"/>
                <a:t>, maka </a:t>
              </a:r>
              <a:r>
                <a:rPr lang="en-US">
                  <a:solidFill>
                    <a:srgbClr val="C00000"/>
                  </a:solidFill>
                </a:rPr>
                <a:t>project harus didesain ulang dari awal</a:t>
              </a:r>
              <a:endParaRPr lang="id-ID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12836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302933" y="14160"/>
            <a:ext cx="12494933" cy="6858000"/>
            <a:chOff x="-2246033" y="0"/>
            <a:chExt cx="1249493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46033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79504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Feasibility &amp; Requirement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5226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Architecture &amp; Design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Development &amp; 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Deployment &amp; Operation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BF74FD-7DE3-49F2-9F29-FD66C58FC7E4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11973171" y="-1248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11973171" y="-1248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-880901" y="111146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-2042098" y="3154907"/>
              <a:ext cx="435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Infrastructure &amp; Project Man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0901" y="3026056"/>
              <a:ext cx="780922" cy="78092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19AD0-DA7C-4641-8634-D11717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9</a:t>
            </a:fld>
            <a:endParaRPr lang="de-D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41AD3-A724-461B-856A-DD942E8D84F4}"/>
              </a:ext>
            </a:extLst>
          </p:cNvPr>
          <p:cNvGrpSpPr/>
          <p:nvPr/>
        </p:nvGrpSpPr>
        <p:grpSpPr>
          <a:xfrm>
            <a:off x="1901371" y="6240"/>
            <a:ext cx="7649230" cy="6858000"/>
            <a:chOff x="1901371" y="6240"/>
            <a:chExt cx="764923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A8C3EC-474B-43C3-A620-9BF45DF350AB}"/>
                </a:ext>
              </a:extLst>
            </p:cNvPr>
            <p:cNvSpPr/>
            <p:nvPr/>
          </p:nvSpPr>
          <p:spPr>
            <a:xfrm>
              <a:off x="19013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2C6764-47B1-4BD8-BEA0-E7B3FA126B01}"/>
                </a:ext>
              </a:extLst>
            </p:cNvPr>
            <p:cNvSpPr txBox="1"/>
            <p:nvPr/>
          </p:nvSpPr>
          <p:spPr>
            <a:xfrm>
              <a:off x="2005857" y="316498"/>
              <a:ext cx="6988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Design (Desain)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B650134-0179-469C-8552-F7408BDD3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21165" y="1018434"/>
              <a:ext cx="7384092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2E7EF01D-EEAE-461B-8999-521F1C46417F}"/>
                </a:ext>
              </a:extLst>
            </p:cNvPr>
            <p:cNvSpPr txBox="1">
              <a:spLocks/>
            </p:cNvSpPr>
            <p:nvPr/>
          </p:nvSpPr>
          <p:spPr>
            <a:xfrm>
              <a:off x="2019977" y="1138108"/>
              <a:ext cx="7385281" cy="49405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>
                  <a:solidFill>
                    <a:srgbClr val="0070C0"/>
                  </a:solidFill>
                </a:rPr>
                <a:t>Dibutuhkan tiga bagian utama </a:t>
              </a:r>
              <a:r>
                <a:rPr lang="en-US"/>
                <a:t>dalam tahapan desain, yaitu </a:t>
              </a:r>
              <a:r>
                <a:rPr lang="en-US">
                  <a:solidFill>
                    <a:srgbClr val="C00000"/>
                  </a:solidFill>
                </a:rPr>
                <a:t>data store, sistem ETL, dan front-end app</a:t>
              </a:r>
            </a:p>
            <a:p>
              <a:pPr algn="just"/>
              <a:r>
                <a:rPr lang="en-US"/>
                <a:t>Setiap bagian dibutuhkan keahlian yang berbeda</a:t>
              </a:r>
            </a:p>
            <a:p>
              <a:pPr algn="just"/>
              <a:r>
                <a:rPr lang="en-US"/>
                <a:t>Sehingga berpotensi membutuhkan orang yang berbeda setiap bagiannya</a:t>
              </a:r>
            </a:p>
            <a:p>
              <a:pPr algn="just"/>
              <a:r>
                <a:rPr lang="en-US"/>
                <a:t>Dalam proyek yang komplek, biasanya </a:t>
              </a:r>
              <a:r>
                <a:rPr lang="en-US">
                  <a:solidFill>
                    <a:srgbClr val="0070C0"/>
                  </a:solidFill>
                </a:rPr>
                <a:t>diperlukan dua bagian tambahan</a:t>
              </a:r>
              <a:r>
                <a:rPr lang="en-US"/>
                <a:t> yaitu </a:t>
              </a:r>
              <a:r>
                <a:rPr lang="en-US">
                  <a:solidFill>
                    <a:srgbClr val="C00000"/>
                  </a:solidFill>
                </a:rPr>
                <a:t>data quality dan metadata</a:t>
              </a:r>
              <a:endParaRPr lang="id-ID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93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1039</Words>
  <Application>Microsoft Office PowerPoint</Application>
  <PresentationFormat>Widescreen</PresentationFormat>
  <Paragraphs>191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Joko Suntoro</cp:lastModifiedBy>
  <cp:revision>110</cp:revision>
  <dcterms:created xsi:type="dcterms:W3CDTF">2017-01-05T13:17:27Z</dcterms:created>
  <dcterms:modified xsi:type="dcterms:W3CDTF">2019-04-13T01:17:11Z</dcterms:modified>
</cp:coreProperties>
</file>