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2873" r:id="rId2"/>
    <p:sldId id="3105" r:id="rId3"/>
    <p:sldId id="3116" r:id="rId4"/>
    <p:sldId id="3117" r:id="rId5"/>
    <p:sldId id="3118" r:id="rId6"/>
    <p:sldId id="3119" r:id="rId7"/>
    <p:sldId id="3120" r:id="rId8"/>
    <p:sldId id="3121" r:id="rId9"/>
    <p:sldId id="3123" r:id="rId10"/>
    <p:sldId id="3124" r:id="rId11"/>
    <p:sldId id="3126" r:id="rId12"/>
    <p:sldId id="3127" r:id="rId13"/>
    <p:sldId id="3128" r:id="rId14"/>
    <p:sldId id="3129" r:id="rId15"/>
    <p:sldId id="3115" r:id="rId16"/>
  </p:sldIdLst>
  <p:sldSz cx="11049000" cy="6858000"/>
  <p:notesSz cx="9866313" cy="6735763"/>
  <p:embeddedFontLst>
    <p:embeddedFont>
      <p:font typeface="가는각진제목체" panose="02030600000101010101" pitchFamily="18" charset="-127"/>
      <p:regular r:id="rId19"/>
    </p:embeddedFont>
    <p:embeddedFont>
      <p:font typeface="HY헤드라인M" panose="02030600000101010101" pitchFamily="18" charset="-127"/>
      <p:regular r:id="rId20"/>
    </p:embeddedFont>
    <p:embeddedFont>
      <p:font typeface="Optima" panose="00000400000000000000" pitchFamily="2" charset="2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custDataLst>
    <p:tags r:id="rId28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CFD"/>
    <a:srgbClr val="FFECD9"/>
    <a:srgbClr val="FFF3E7"/>
    <a:srgbClr val="FFFFE1"/>
    <a:srgbClr val="FFFFF7"/>
    <a:srgbClr val="EAF5FA"/>
    <a:srgbClr val="666633"/>
    <a:srgbClr val="F2F1E2"/>
    <a:srgbClr val="DAD9B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0" autoAdjust="0"/>
    <p:restoredTop sz="99387" autoAdjust="0"/>
  </p:normalViewPr>
  <p:slideViewPr>
    <p:cSldViewPr showGuides="1">
      <p:cViewPr varScale="1">
        <p:scale>
          <a:sx n="88" d="100"/>
          <a:sy n="88" d="100"/>
        </p:scale>
        <p:origin x="-762" y="-108"/>
      </p:cViewPr>
      <p:guideLst>
        <p:guide orient="horz"/>
        <p:guide orient="horz" pos="2160"/>
        <p:guide orient="horz" pos="1253"/>
        <p:guide orient="horz" pos="527"/>
        <p:guide pos="6701"/>
        <p:guide pos="3480"/>
        <p:guide pos="214"/>
        <p:guide pos="395"/>
      </p:guideLst>
    </p:cSldViewPr>
  </p:slideViewPr>
  <p:outlineViewPr>
    <p:cViewPr>
      <p:scale>
        <a:sx n="33" d="100"/>
        <a:sy n="33" d="100"/>
      </p:scale>
      <p:origin x="0" y="66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howGuides="1">
      <p:cViewPr varScale="1">
        <p:scale>
          <a:sx n="115" d="100"/>
          <a:sy n="115" d="100"/>
        </p:scale>
        <p:origin x="-2118" y="-108"/>
      </p:cViewPr>
      <p:guideLst>
        <p:guide orient="horz" pos="2122"/>
        <p:guide pos="310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0" y="6341757"/>
            <a:ext cx="3807581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6" rIns="91311" bIns="45656" numCol="1" anchor="t" anchorCtr="0" compatLnSpc="1">
            <a:prstTxWarp prst="textNoShape">
              <a:avLst/>
            </a:prstTxWarp>
          </a:bodyPr>
          <a:lstStyle>
            <a:lvl1pPr algn="l" defTabSz="908145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jpe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.jpe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/>
          <p:cNvGrpSpPr>
            <a:grpSpLocks/>
          </p:cNvGrpSpPr>
          <p:nvPr userDrawn="1"/>
        </p:nvGrpSpPr>
        <p:grpSpPr bwMode="auto">
          <a:xfrm>
            <a:off x="0" y="1"/>
            <a:ext cx="11049000" cy="6881813"/>
            <a:chOff x="16127" y="1196752"/>
            <a:chExt cx="9144000" cy="6835775"/>
          </a:xfrm>
        </p:grpSpPr>
        <p:pic>
          <p:nvPicPr>
            <p:cNvPr id="5" name="그림 8" descr="b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27" y="1196752"/>
              <a:ext cx="9144000" cy="683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그림 9" descr="산업인력공단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52423" y="1527183"/>
              <a:ext cx="1643510" cy="29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10" descr="고용노동부_png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68247" y="1455656"/>
              <a:ext cx="1430425" cy="402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8059484" y="6353944"/>
            <a:ext cx="2989517" cy="50405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8675" y="1916833"/>
            <a:ext cx="9391650" cy="938535"/>
          </a:xfrm>
        </p:spPr>
        <p:txBody>
          <a:bodyPr anchor="ctr"/>
          <a:lstStyle>
            <a:lvl1pPr algn="ctr">
              <a:defRPr sz="3600" b="1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57350" y="3212976"/>
            <a:ext cx="7734300" cy="576064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775075" y="6356351"/>
            <a:ext cx="3498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5524500" y="6021389"/>
            <a:ext cx="2578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CF853-AF84-482A-B27A-A66231CDC2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xtree edu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1340710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3436210" y="1772770"/>
            <a:ext cx="4176082" cy="405498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buFont typeface="+mj-lt"/>
              <a:buNone/>
              <a:defRPr lang="ko-KR" altLang="en-US" sz="2000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smtClean="0"/>
              <a:t>항목이름을 입력하세요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40" y="836613"/>
            <a:ext cx="5113338" cy="503238"/>
          </a:xfrm>
        </p:spPr>
        <p:txBody>
          <a:bodyPr anchor="ctr"/>
          <a:lstStyle>
            <a:lvl1pPr marL="0" indent="0" algn="ctr">
              <a:buNone/>
              <a:defRPr sz="2400" b="1" baseline="0"/>
            </a:lvl1pPr>
          </a:lstStyle>
          <a:p>
            <a:pPr lvl="0"/>
            <a:r>
              <a:rPr lang="en-US" altLang="ko-KR" dirty="0" err="1" smtClean="0"/>
              <a:t>ToC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이름을 입력하세요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73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xtree edu Sub-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2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180975" indent="-180975">
              <a:buFont typeface="Optima" panose="00000400000000000000" pitchFamily="2" charset="2"/>
              <a:buChar char=""/>
              <a:defRPr lang="ko-KR" altLang="en-US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</a:pPr>
            <a:r>
              <a:rPr lang="ko-KR" altLang="en-US" dirty="0" smtClean="0"/>
              <a:t>항목이름을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2997200"/>
            <a:ext cx="5113338" cy="503238"/>
          </a:xfrm>
        </p:spPr>
        <p:txBody>
          <a:bodyPr anchor="ctr"/>
          <a:lstStyle>
            <a:lvl1pPr marL="0" indent="0">
              <a:buNone/>
              <a:defRPr sz="2400" b="1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목차이름을 입력하세요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13" name="텍스트 개체 틀 36"/>
          <p:cNvSpPr>
            <a:spLocks noGrp="1"/>
          </p:cNvSpPr>
          <p:nvPr>
            <p:ph type="body" sz="quarter" idx="12" hasCustomPrompt="1"/>
          </p:nvPr>
        </p:nvSpPr>
        <p:spPr>
          <a:xfrm>
            <a:off x="771840" y="3589128"/>
            <a:ext cx="4608640" cy="667108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buNone/>
              <a:defRPr lang="ko-KR" altLang="en-US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smtClean="0"/>
              <a:t>항목이름을 입력하세요</a:t>
            </a:r>
            <a:endParaRPr lang="en-US" altLang="ko-KR" dirty="0" smtClean="0"/>
          </a:p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0"/>
            <a:ext cx="5522912" cy="2924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6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tutorial 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686974" y="6597440"/>
            <a:ext cx="1675058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 smtClean="0">
                <a:latin typeface="+mn-lt"/>
                <a:ea typeface="+mj-ea"/>
              </a:rPr>
              <a:t>- </a:t>
            </a:r>
            <a:fld id="{7ACF3FE3-7EE4-49DF-90D9-D178C564419C}" type="slidenum">
              <a:rPr lang="zh-SG" altLang="en-US" sz="900" b="0" smtClean="0">
                <a:latin typeface="+mn-lt"/>
                <a:ea typeface="+mj-e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r>
              <a:rPr lang="en-US" altLang="zh-SG" sz="900" b="0" dirty="0" smtClean="0">
                <a:latin typeface="+mn-lt"/>
                <a:ea typeface="+mj-ea"/>
              </a:rPr>
              <a:t> -</a:t>
            </a:r>
            <a:endParaRPr lang="ko-KR" altLang="en-US" sz="900" b="0" dirty="0">
              <a:latin typeface="+mn-lt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5" y="836613"/>
            <a:ext cx="10298113" cy="1057588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6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4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60" y="6619223"/>
            <a:ext cx="720100" cy="2178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0" y="6597440"/>
            <a:ext cx="1296180" cy="26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cxnSp>
        <p:nvCxnSpPr>
          <p:cNvPr id="8" name="직선 연결선 7"/>
          <p:cNvCxnSpPr/>
          <p:nvPr userDrawn="1"/>
        </p:nvCxnSpPr>
        <p:spPr bwMode="auto">
          <a:xfrm>
            <a:off x="0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5499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altech Basic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967" y="138094"/>
            <a:ext cx="8672024" cy="576263"/>
          </a:xfrm>
        </p:spPr>
        <p:txBody>
          <a:bodyPr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36441" y="857232"/>
            <a:ext cx="10160158" cy="78483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2pPr>
          </a:lstStyle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3" y="746724"/>
            <a:ext cx="8429685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9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" name="직사각형 12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686974" y="6597440"/>
            <a:ext cx="1675058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 smtClean="0">
                <a:latin typeface="+mn-lt"/>
                <a:ea typeface="+mj-ea"/>
              </a:rPr>
              <a:t>- </a:t>
            </a:r>
            <a:fld id="{7ACF3FE3-7EE4-49DF-90D9-D178C564419C}" type="slidenum">
              <a:rPr lang="zh-SG" altLang="en-US" sz="900" b="0" smtClean="0">
                <a:latin typeface="+mn-lt"/>
                <a:ea typeface="+mj-e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r>
              <a:rPr lang="en-US" altLang="zh-SG" sz="900" b="0" dirty="0" smtClean="0">
                <a:latin typeface="+mn-lt"/>
                <a:ea typeface="+mj-ea"/>
              </a:rPr>
              <a:t> -</a:t>
            </a:r>
            <a:endParaRPr lang="ko-KR" altLang="en-US" sz="900" b="0" dirty="0">
              <a:latin typeface="+mn-lt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60" y="6619223"/>
            <a:ext cx="720100" cy="21783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0" y="6597440"/>
            <a:ext cx="1296180" cy="26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3016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8" r:id="rId1"/>
    <p:sldLayoutId id="2147485560" r:id="rId2"/>
    <p:sldLayoutId id="2147485553" r:id="rId3"/>
    <p:sldLayoutId id="2147485557" r:id="rId4"/>
    <p:sldLayoutId id="2147485562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en-US" altLang="ko-KR" dirty="0" smtClean="0"/>
              <a:t>GUI – SWT/</a:t>
            </a:r>
            <a:r>
              <a:rPr lang="en-US" altLang="ko-KR" dirty="0" err="1" smtClean="0"/>
              <a:t>JFace</a:t>
            </a:r>
            <a:endParaRPr lang="ko-KR" altLang="en-US" dirty="0" smtClean="0"/>
          </a:p>
        </p:txBody>
      </p:sp>
      <p:sp>
        <p:nvSpPr>
          <p:cNvPr id="9219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실습예제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1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915860" y="2071558"/>
            <a:ext cx="2880400" cy="4115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개요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835989"/>
          </a:xfrm>
        </p:spPr>
        <p:txBody>
          <a:bodyPr/>
          <a:lstStyle/>
          <a:p>
            <a:r>
              <a:rPr lang="ko-KR" altLang="en-US" dirty="0" err="1" smtClean="0"/>
              <a:t>그림판</a:t>
            </a:r>
            <a:endParaRPr lang="en-US" altLang="ko-KR" dirty="0"/>
          </a:p>
          <a:p>
            <a:pPr lvl="1"/>
            <a:r>
              <a:rPr lang="ko-KR" altLang="en-US" dirty="0" smtClean="0"/>
              <a:t>마우스로 그림을 그림을 그리고 저장하는 </a:t>
            </a:r>
            <a:r>
              <a:rPr lang="ko-KR" altLang="en-US" dirty="0" err="1" smtClean="0"/>
              <a:t>그림판을</a:t>
            </a:r>
            <a:r>
              <a:rPr lang="ko-KR" altLang="en-US" dirty="0" smtClean="0"/>
              <a:t> 작성합니다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이벤트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상태바</a:t>
            </a:r>
            <a:r>
              <a:rPr lang="ko-KR" altLang="en-US" dirty="0" smtClean="0"/>
              <a:t> 등을 실습합니다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915860" y="1844780"/>
            <a:ext cx="1800250" cy="45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600" b="0" smtClean="0">
                <a:solidFill>
                  <a:schemeClr val="bg1"/>
                </a:solidFill>
              </a:rPr>
              <a:t>실습예제구성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156310" y="2071558"/>
            <a:ext cx="6264870" cy="4115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156310" y="1844780"/>
            <a:ext cx="1800250" cy="45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600" b="0" smtClean="0">
                <a:solidFill>
                  <a:schemeClr val="bg1"/>
                </a:solidFill>
              </a:rPr>
              <a:t>실습결과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19" y="2556447"/>
            <a:ext cx="3312460" cy="331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43" y="2556447"/>
            <a:ext cx="2407755" cy="160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43" y="4293120"/>
            <a:ext cx="2378675" cy="158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80" y="2465614"/>
            <a:ext cx="2575966" cy="232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3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예제소스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마우스 이벤트 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835989"/>
          </a:xfrm>
        </p:spPr>
        <p:txBody>
          <a:bodyPr/>
          <a:lstStyle/>
          <a:p>
            <a:r>
              <a:rPr lang="en-US" altLang="ko-KR" dirty="0" smtClean="0"/>
              <a:t>Pencil.java</a:t>
            </a:r>
          </a:p>
          <a:p>
            <a:pPr lvl="1"/>
            <a:r>
              <a:rPr lang="ko-KR" altLang="en-US" dirty="0" smtClean="0"/>
              <a:t>펜 객체는 마우스 움직임에 따라 캔버스에 그림을 그립니다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99829" y="1484730"/>
            <a:ext cx="7560293" cy="5184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mouseMove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latin typeface="Consolas"/>
              </a:rPr>
              <a:t>MouseEvent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dirty="0">
                <a:latin typeface="Consolas"/>
              </a:rPr>
              <a:t> (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.isPressed</a:t>
            </a:r>
            <a:r>
              <a:rPr lang="en-US" altLang="ko-KR" sz="1400" dirty="0">
                <a:latin typeface="Consolas"/>
              </a:rPr>
              <a:t>()) {</a:t>
            </a:r>
          </a:p>
          <a:p>
            <a:r>
              <a:rPr lang="en-US" altLang="ko-KR" sz="1400" dirty="0">
                <a:latin typeface="Consolas"/>
              </a:rPr>
              <a:t>        GC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gc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GC(</a:t>
            </a:r>
            <a:r>
              <a:rPr lang="en-US" altLang="ko-KR" sz="1400" dirty="0">
                <a:solidFill>
                  <a:srgbClr val="0000C0"/>
                </a:solidFill>
                <a:latin typeface="Consolas"/>
              </a:rPr>
              <a:t>canvas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gc</a:t>
            </a:r>
            <a:r>
              <a:rPr lang="en-US" altLang="ko-KR" sz="1400" dirty="0" err="1">
                <a:latin typeface="Consolas"/>
              </a:rPr>
              <a:t>.drawLine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.getPrevX</a:t>
            </a:r>
            <a:r>
              <a:rPr lang="en-US" altLang="ko-KR" sz="1400" dirty="0">
                <a:latin typeface="Consolas"/>
              </a:rPr>
              <a:t>(),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.getPrevY</a:t>
            </a:r>
            <a:r>
              <a:rPr lang="en-US" altLang="ko-KR" sz="1400" dirty="0">
                <a:latin typeface="Consolas"/>
              </a:rPr>
              <a:t>(),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400" dirty="0" err="1">
                <a:latin typeface="Consolas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altLang="ko-KR" sz="1400" dirty="0">
                <a:latin typeface="Consolas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400" dirty="0" err="1">
                <a:latin typeface="Consolas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points</a:t>
            </a:r>
            <a:r>
              <a:rPr lang="en-US" altLang="ko-KR" sz="1400" dirty="0" err="1">
                <a:latin typeface="Consolas"/>
              </a:rPr>
              <a:t>.add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Point(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.getPrevX</a:t>
            </a:r>
            <a:r>
              <a:rPr lang="en-US" altLang="ko-KR" sz="1400" dirty="0">
                <a:latin typeface="Consolas"/>
              </a:rPr>
              <a:t>(),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.getPrevY</a:t>
            </a:r>
            <a:r>
              <a:rPr lang="en-US" altLang="ko-KR" sz="1400" dirty="0">
                <a:latin typeface="Consolas"/>
              </a:rPr>
              <a:t>()));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points</a:t>
            </a:r>
            <a:r>
              <a:rPr lang="en-US" altLang="ko-KR" sz="1400" dirty="0" err="1">
                <a:latin typeface="Consolas"/>
              </a:rPr>
              <a:t>.add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Point(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400" dirty="0" err="1">
                <a:latin typeface="Consolas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altLang="ko-KR" sz="1400" dirty="0">
                <a:latin typeface="Consolas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400" dirty="0" err="1">
                <a:latin typeface="Consolas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en-US" altLang="ko-KR" sz="1400" dirty="0">
                <a:latin typeface="Consolas"/>
              </a:rPr>
              <a:t>));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gc</a:t>
            </a:r>
            <a:r>
              <a:rPr lang="en-US" altLang="ko-KR" sz="1400" dirty="0" err="1">
                <a:latin typeface="Consolas"/>
              </a:rPr>
              <a:t>.dispose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>
                <a:latin typeface="Consolas"/>
              </a:rPr>
              <a:t>}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.setPrevX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400" dirty="0" err="1">
                <a:latin typeface="Consolas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.setPrevY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en-US" altLang="ko-KR" sz="1400" dirty="0" err="1">
                <a:latin typeface="Consolas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mouseDown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latin typeface="Consolas"/>
              </a:rPr>
              <a:t>MouseEvent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.setPressed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mouseUp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latin typeface="Consolas"/>
              </a:rPr>
              <a:t>MouseEvent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.setPressed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884550" y="1484730"/>
            <a:ext cx="2375572" cy="3206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Pencil </a:t>
            </a: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객체의 마우스 이벤트 처리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12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예제소스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상태바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835989"/>
          </a:xfrm>
        </p:spPr>
        <p:txBody>
          <a:bodyPr/>
          <a:lstStyle/>
          <a:p>
            <a:r>
              <a:rPr lang="en-US" altLang="ko-KR" dirty="0" smtClean="0"/>
              <a:t>JFaceCanvasMain.java</a:t>
            </a:r>
          </a:p>
          <a:p>
            <a:pPr lvl="1"/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상태바를</a:t>
            </a:r>
            <a:r>
              <a:rPr lang="ko-KR" altLang="en-US" dirty="0" smtClean="0"/>
              <a:t> 생성하여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재정의하고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통해 등록합니다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28577" y="1412720"/>
            <a:ext cx="7560293" cy="5184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MenuManager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createMenuManager</a:t>
            </a:r>
            <a:r>
              <a:rPr lang="en-US" altLang="ko-KR" sz="1400" dirty="0">
                <a:latin typeface="Consolas"/>
              </a:rPr>
              <a:t>() </a:t>
            </a:r>
            <a:r>
              <a:rPr lang="en-US" altLang="ko-KR" sz="1400" dirty="0" smtClean="0">
                <a:latin typeface="Consolas"/>
              </a:rPr>
              <a:t>{</a:t>
            </a:r>
            <a:endParaRPr lang="en-US" altLang="ko-KR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latin typeface="Consolas"/>
              </a:rPr>
              <a:t>MenuManager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main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MenuManager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latin typeface="Consolas"/>
              </a:rPr>
              <a:t>MenuManager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sub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MenuManager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"&amp;File"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main</a:t>
            </a:r>
            <a:r>
              <a:rPr lang="en-US" altLang="ko-KR" sz="1400" dirty="0" err="1">
                <a:latin typeface="Consolas"/>
              </a:rPr>
              <a:t>.add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sub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sub</a:t>
            </a:r>
            <a:r>
              <a:rPr lang="en-US" altLang="ko-KR" sz="1400" dirty="0" err="1">
                <a:latin typeface="Consolas"/>
              </a:rPr>
              <a:t>.add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SaveImageAction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canvasHolder</a:t>
            </a:r>
            <a:r>
              <a:rPr lang="en-US" altLang="ko-KR" sz="1400" dirty="0">
                <a:latin typeface="Consolas"/>
              </a:rPr>
              <a:t>));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sub</a:t>
            </a:r>
            <a:r>
              <a:rPr lang="en-US" altLang="ko-KR" sz="1400" dirty="0" err="1">
                <a:latin typeface="Consolas"/>
              </a:rPr>
              <a:t>.add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LoadImageAction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canvasHolder</a:t>
            </a:r>
            <a:r>
              <a:rPr lang="en-US" altLang="ko-KR" sz="1400" dirty="0">
                <a:latin typeface="Consolas"/>
              </a:rPr>
              <a:t>));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main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altLang="ko-KR" sz="1400" dirty="0" smtClean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StatusLineManager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createStatusLineManager</a:t>
            </a:r>
            <a:r>
              <a:rPr lang="en-US" altLang="ko-KR" sz="1400" dirty="0">
                <a:latin typeface="Consolas"/>
              </a:rPr>
              <a:t>() </a:t>
            </a:r>
            <a:r>
              <a:rPr lang="en-US" altLang="ko-KR" sz="1400" dirty="0" smtClean="0">
                <a:latin typeface="Consolas"/>
              </a:rPr>
              <a:t>{</a:t>
            </a:r>
            <a:endParaRPr lang="en-US" altLang="ko-KR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statusLineManager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StatusLineManager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statusLineManager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ToolBarManager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createToolBarManager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style</a:t>
            </a:r>
            <a:r>
              <a:rPr lang="en-US" altLang="ko-KR" sz="1400" dirty="0">
                <a:latin typeface="Consolas"/>
              </a:rPr>
              <a:t>) </a:t>
            </a:r>
            <a:r>
              <a:rPr lang="en-US" altLang="ko-KR" sz="1400" dirty="0" smtClean="0">
                <a:latin typeface="Consolas"/>
              </a:rPr>
              <a:t>{</a:t>
            </a:r>
            <a:endParaRPr lang="en-US" altLang="ko-KR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latin typeface="Consolas"/>
              </a:rPr>
              <a:t>ToolBarManager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manager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ToolBarManager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style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manager</a:t>
            </a:r>
            <a:r>
              <a:rPr lang="en-US" altLang="ko-KR" sz="1400" dirty="0" err="1">
                <a:latin typeface="Consolas"/>
              </a:rPr>
              <a:t>.add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SaveImageAction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canvasHolder</a:t>
            </a:r>
            <a:r>
              <a:rPr lang="en-US" altLang="ko-KR" sz="1400" dirty="0">
                <a:latin typeface="Consolas"/>
              </a:rPr>
              <a:t>));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manager</a:t>
            </a:r>
            <a:r>
              <a:rPr lang="en-US" altLang="ko-KR" sz="1400" dirty="0" err="1">
                <a:latin typeface="Consolas"/>
              </a:rPr>
              <a:t>.add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LoadImageAction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canvasHolder</a:t>
            </a:r>
            <a:r>
              <a:rPr lang="en-US" altLang="ko-KR" sz="1400" dirty="0">
                <a:latin typeface="Consolas"/>
              </a:rPr>
              <a:t>));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manager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813298" y="1412720"/>
            <a:ext cx="2375572" cy="3206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메뉴</a:t>
            </a: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Optima" pitchFamily="2" charset="2"/>
              </a:rPr>
              <a:t>툴바</a:t>
            </a: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Optima" pitchFamily="2" charset="2"/>
              </a:rPr>
              <a:t>상태바</a:t>
            </a: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 구성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316610" y="2132820"/>
            <a:ext cx="4320600" cy="20882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JFaceCanvasMain</a:t>
            </a:r>
            <a:r>
              <a:rPr lang="en-US" altLang="ko-KR" sz="1400" dirty="0">
                <a:latin typeface="Consolas"/>
              </a:rPr>
              <a:t>() {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latin typeface="Consolas"/>
              </a:rPr>
              <a:t>addMenuBar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latin typeface="Consolas"/>
              </a:rPr>
              <a:t>addToolBar</a:t>
            </a:r>
            <a:r>
              <a:rPr lang="en-US" altLang="ko-KR" sz="1400" dirty="0">
                <a:latin typeface="Consolas"/>
              </a:rPr>
              <a:t>(SWT.</a:t>
            </a:r>
            <a:r>
              <a:rPr lang="en-US" altLang="ko-KR" sz="1400" i="1" dirty="0">
                <a:solidFill>
                  <a:srgbClr val="0000C0"/>
                </a:solidFill>
                <a:latin typeface="Consolas"/>
              </a:rPr>
              <a:t>FLAT</a:t>
            </a:r>
            <a:r>
              <a:rPr lang="en-US" altLang="ko-KR" sz="1400" i="1" dirty="0">
                <a:latin typeface="Consolas"/>
              </a:rPr>
              <a:t> | SWT.</a:t>
            </a:r>
            <a:r>
              <a:rPr lang="en-US" altLang="ko-KR" sz="1400" i="1" dirty="0">
                <a:solidFill>
                  <a:srgbClr val="0000C0"/>
                </a:solidFill>
                <a:latin typeface="Consolas"/>
              </a:rPr>
              <a:t>WRAP</a:t>
            </a:r>
            <a:r>
              <a:rPr lang="en-US" altLang="ko-KR" sz="1400" i="1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latin typeface="Consolas"/>
              </a:rPr>
              <a:t>addStatusLine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8261638" y="2142063"/>
            <a:ext cx="2375572" cy="3206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err="1" smtClean="0">
                <a:solidFill>
                  <a:schemeClr val="bg1"/>
                </a:solidFill>
                <a:latin typeface="Optima" pitchFamily="2" charset="2"/>
              </a:rPr>
              <a:t>생성자에서</a:t>
            </a: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 메뉴</a:t>
            </a: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Optima" pitchFamily="2" charset="2"/>
              </a:rPr>
              <a:t>툴바</a:t>
            </a: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Optima" pitchFamily="2" charset="2"/>
              </a:rPr>
              <a:t>상태바</a:t>
            </a: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 등록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84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예제소스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파일 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577457"/>
          </a:xfrm>
        </p:spPr>
        <p:txBody>
          <a:bodyPr/>
          <a:lstStyle/>
          <a:p>
            <a:r>
              <a:rPr lang="en-US" altLang="ko-KR" dirty="0" smtClean="0"/>
              <a:t>LoadImageAction.java</a:t>
            </a:r>
          </a:p>
          <a:p>
            <a:pPr lvl="1"/>
            <a:r>
              <a:rPr lang="ko-KR" altLang="en-US" dirty="0" smtClean="0"/>
              <a:t>이미지 파일을 </a:t>
            </a:r>
            <a:r>
              <a:rPr lang="ko-KR" altLang="en-US" dirty="0" err="1" smtClean="0"/>
              <a:t>로드하여</a:t>
            </a:r>
            <a:r>
              <a:rPr lang="ko-KR" altLang="en-US" dirty="0" smtClean="0"/>
              <a:t> 캔버스에 붙여 넣습니다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28577" y="1412720"/>
            <a:ext cx="9792603" cy="5328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latin typeface="Consolas"/>
              </a:rPr>
              <a:t>LoadImageAction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100" dirty="0">
                <a:latin typeface="Consolas"/>
              </a:rPr>
              <a:t> Action {</a:t>
            </a:r>
          </a:p>
          <a:p>
            <a:r>
              <a:rPr lang="en-US" altLang="ko-KR" sz="1100" dirty="0">
                <a:latin typeface="Consolas"/>
              </a:rPr>
              <a:t>   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latin typeface="Consolas"/>
              </a:rPr>
              <a:t>CanvasHolder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/>
              </a:rPr>
              <a:t>canvasHolder</a:t>
            </a:r>
            <a:r>
              <a:rPr lang="en-US" altLang="ko-KR" sz="1100" dirty="0" smtClean="0">
                <a:latin typeface="Consolas"/>
              </a:rPr>
              <a:t>;</a:t>
            </a:r>
          </a:p>
          <a:p>
            <a:endParaRPr lang="en-US" altLang="ko-KR" sz="1100" dirty="0">
              <a:latin typeface="Consolas"/>
            </a:endParaRPr>
          </a:p>
          <a:p>
            <a:r>
              <a:rPr lang="en-US" altLang="ko-KR" sz="1100" dirty="0">
                <a:latin typeface="Consolas"/>
              </a:rPr>
              <a:t>   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latin typeface="Consolas"/>
              </a:rPr>
              <a:t>LoadImageAction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 err="1">
                <a:latin typeface="Consolas"/>
              </a:rPr>
              <a:t>CanvasHolder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canvasHolder</a:t>
            </a:r>
            <a:r>
              <a:rPr lang="en-US" altLang="ko-KR" sz="1100" dirty="0">
                <a:latin typeface="Consolas"/>
              </a:rPr>
              <a:t>) {</a:t>
            </a: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"&amp;Load </a:t>
            </a:r>
            <a:r>
              <a:rPr lang="en-US" altLang="ko-KR" sz="1100" dirty="0" err="1">
                <a:solidFill>
                  <a:srgbClr val="2A00FF"/>
                </a:solidFill>
                <a:latin typeface="Consolas"/>
              </a:rPr>
              <a:t>Image@Ctrl+O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100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100" dirty="0" err="1">
                <a:latin typeface="Consolas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latin typeface="Consolas"/>
              </a:rPr>
              <a:t>canvasHolder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canvasHolder</a:t>
            </a:r>
            <a:r>
              <a:rPr lang="en-US" altLang="ko-KR" sz="1100" dirty="0">
                <a:latin typeface="Consolas"/>
              </a:rPr>
              <a:t>;</a:t>
            </a: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 err="1">
                <a:latin typeface="Consolas"/>
              </a:rPr>
              <a:t>setImageDescriptor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 err="1">
                <a:latin typeface="Consolas"/>
              </a:rPr>
              <a:t>ImageDescriptor.</a:t>
            </a:r>
            <a:r>
              <a:rPr lang="en-US" altLang="ko-KR" sz="1100" i="1" dirty="0" err="1">
                <a:latin typeface="Consolas"/>
              </a:rPr>
              <a:t>createFromFile</a:t>
            </a:r>
            <a:r>
              <a:rPr lang="en-US" altLang="ko-KR" sz="1100" i="1" dirty="0">
                <a:latin typeface="Consolas"/>
              </a:rPr>
              <a:t>(</a:t>
            </a:r>
            <a:r>
              <a:rPr lang="en-US" altLang="ko-KR" sz="1100" i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100" i="1" dirty="0" err="1">
                <a:latin typeface="Consolas"/>
              </a:rPr>
              <a:t>.getClass</a:t>
            </a:r>
            <a:r>
              <a:rPr lang="en-US" altLang="ko-KR" sz="1100" i="1" dirty="0">
                <a:latin typeface="Consolas"/>
              </a:rPr>
              <a:t>(), </a:t>
            </a:r>
            <a:r>
              <a:rPr lang="en-US" altLang="ko-KR" sz="1100" i="1" dirty="0">
                <a:solidFill>
                  <a:srgbClr val="2A00FF"/>
                </a:solidFill>
                <a:latin typeface="Consolas"/>
              </a:rPr>
              <a:t>"load.ico"</a:t>
            </a:r>
            <a:r>
              <a:rPr lang="en-US" altLang="ko-KR" sz="1100" i="1" dirty="0">
                <a:latin typeface="Consolas"/>
              </a:rPr>
              <a:t>));</a:t>
            </a:r>
          </a:p>
          <a:p>
            <a:r>
              <a:rPr lang="ko-KR" altLang="en-US" sz="1100" dirty="0">
                <a:latin typeface="Consolas"/>
              </a:rPr>
              <a:t>    </a:t>
            </a:r>
            <a:r>
              <a:rPr lang="en-US" altLang="ko-KR" sz="1100" dirty="0">
                <a:latin typeface="Consolas"/>
              </a:rPr>
              <a:t>}</a:t>
            </a:r>
          </a:p>
          <a:p>
            <a:endParaRPr lang="ko-KR" altLang="en-US" sz="1100" dirty="0">
              <a:latin typeface="Consolas"/>
            </a:endParaRPr>
          </a:p>
          <a:p>
            <a:r>
              <a:rPr lang="en-US" altLang="ko-KR" sz="1100" dirty="0">
                <a:latin typeface="Consolas"/>
              </a:rPr>
              <a:t>   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100" dirty="0">
                <a:latin typeface="Consolas"/>
              </a:rPr>
              <a:t> run() {</a:t>
            </a:r>
          </a:p>
          <a:p>
            <a:r>
              <a:rPr lang="en-US" altLang="ko-KR" sz="1100" dirty="0">
                <a:latin typeface="Consolas"/>
              </a:rPr>
              <a:t>        Shell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shell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 err="1">
                <a:latin typeface="Consolas"/>
              </a:rPr>
              <a:t>Display.</a:t>
            </a:r>
            <a:r>
              <a:rPr lang="en-US" altLang="ko-KR" sz="1100" i="1" dirty="0" err="1">
                <a:latin typeface="Consolas"/>
              </a:rPr>
              <a:t>getCurrent</a:t>
            </a:r>
            <a:r>
              <a:rPr lang="en-US" altLang="ko-KR" sz="1100" i="1" dirty="0">
                <a:latin typeface="Consolas"/>
              </a:rPr>
              <a:t>().</a:t>
            </a:r>
            <a:r>
              <a:rPr lang="en-US" altLang="ko-KR" sz="1100" i="1" dirty="0" err="1">
                <a:latin typeface="Consolas"/>
              </a:rPr>
              <a:t>getActiveShell</a:t>
            </a:r>
            <a:r>
              <a:rPr lang="en-US" altLang="ko-KR" sz="1100" i="1" dirty="0">
                <a:latin typeface="Consolas"/>
              </a:rPr>
              <a:t>();</a:t>
            </a:r>
          </a:p>
          <a:p>
            <a:r>
              <a:rPr lang="en-US" altLang="ko-KR" sz="1100" dirty="0">
                <a:latin typeface="Consolas"/>
              </a:rPr>
              <a:t>        String[]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filterNames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"PNG (*.</a:t>
            </a:r>
            <a:r>
              <a:rPr lang="en-US" altLang="ko-KR" sz="1100" dirty="0" err="1">
                <a:solidFill>
                  <a:srgbClr val="2A00FF"/>
                </a:solidFill>
                <a:latin typeface="Consolas"/>
              </a:rPr>
              <a:t>png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)"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"BMP (*.bmp)"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"JPG (*.jpg)"</a:t>
            </a:r>
            <a:r>
              <a:rPr lang="en-US" altLang="ko-KR" sz="1100" dirty="0">
                <a:latin typeface="Consolas"/>
              </a:rPr>
              <a:t> };</a:t>
            </a:r>
          </a:p>
          <a:p>
            <a:r>
              <a:rPr lang="en-US" altLang="ko-KR" sz="1100" dirty="0">
                <a:latin typeface="Consolas"/>
              </a:rPr>
              <a:t>        String[]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filterExts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"*.</a:t>
            </a:r>
            <a:r>
              <a:rPr lang="en-US" altLang="ko-KR" sz="1100" dirty="0" err="1">
                <a:solidFill>
                  <a:srgbClr val="2A00FF"/>
                </a:solidFill>
                <a:latin typeface="Consolas"/>
              </a:rPr>
              <a:t>png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"*.bmp"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"*.jpg"</a:t>
            </a:r>
            <a:r>
              <a:rPr lang="en-US" altLang="ko-KR" sz="1100" dirty="0">
                <a:latin typeface="Consolas"/>
              </a:rPr>
              <a:t> };</a:t>
            </a:r>
          </a:p>
          <a:p>
            <a:endParaRPr lang="ko-KR" altLang="en-US" sz="1100" dirty="0">
              <a:latin typeface="Consolas"/>
            </a:endParaRPr>
          </a:p>
          <a:p>
            <a:r>
              <a:rPr lang="nn-NO" altLang="ko-KR" sz="1100" dirty="0">
                <a:latin typeface="Consolas"/>
              </a:rPr>
              <a:t>        FileDialog </a:t>
            </a:r>
            <a:r>
              <a:rPr lang="nn-NO" altLang="ko-KR" sz="1100" dirty="0">
                <a:solidFill>
                  <a:srgbClr val="6A3E3E"/>
                </a:solidFill>
                <a:latin typeface="Consolas"/>
              </a:rPr>
              <a:t>fileDialog</a:t>
            </a:r>
            <a:r>
              <a:rPr lang="nn-NO" altLang="ko-KR" sz="1100" dirty="0">
                <a:latin typeface="Consolas"/>
              </a:rPr>
              <a:t> = </a:t>
            </a:r>
            <a:r>
              <a:rPr lang="nn-NO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altLang="ko-KR" sz="1100" dirty="0">
                <a:latin typeface="Consolas"/>
              </a:rPr>
              <a:t> FileDialog(</a:t>
            </a:r>
            <a:r>
              <a:rPr lang="nn-NO" altLang="ko-KR" sz="1100" dirty="0">
                <a:solidFill>
                  <a:srgbClr val="6A3E3E"/>
                </a:solidFill>
                <a:latin typeface="Consolas"/>
              </a:rPr>
              <a:t>shell</a:t>
            </a:r>
            <a:r>
              <a:rPr lang="nn-NO" altLang="ko-KR" sz="1100" dirty="0">
                <a:latin typeface="Consolas"/>
              </a:rPr>
              <a:t>, SWT.</a:t>
            </a:r>
            <a:r>
              <a:rPr lang="nn-NO" altLang="ko-KR" sz="1100" i="1" dirty="0">
                <a:solidFill>
                  <a:srgbClr val="0000C0"/>
                </a:solidFill>
                <a:latin typeface="Consolas"/>
              </a:rPr>
              <a:t>OPEN</a:t>
            </a:r>
            <a:r>
              <a:rPr lang="nn-NO" altLang="ko-KR" sz="1100" i="1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fileDialog</a:t>
            </a:r>
            <a:r>
              <a:rPr lang="en-US" altLang="ko-KR" sz="1100" dirty="0" err="1">
                <a:latin typeface="Consolas"/>
              </a:rPr>
              <a:t>.setFilterNames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filterNames</a:t>
            </a:r>
            <a:r>
              <a:rPr lang="en-US" altLang="ko-KR" sz="1100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fileDialog</a:t>
            </a:r>
            <a:r>
              <a:rPr lang="en-US" altLang="ko-KR" sz="1100" dirty="0" err="1">
                <a:latin typeface="Consolas"/>
              </a:rPr>
              <a:t>.setFilterExtensions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filterExts</a:t>
            </a:r>
            <a:r>
              <a:rPr lang="en-US" altLang="ko-KR" sz="1100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String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fileName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fileDialog</a:t>
            </a:r>
            <a:r>
              <a:rPr lang="en-US" altLang="ko-KR" sz="1100" dirty="0" err="1">
                <a:latin typeface="Consolas"/>
              </a:rPr>
              <a:t>.open</a:t>
            </a:r>
            <a:r>
              <a:rPr lang="en-US" altLang="ko-KR" sz="1100" dirty="0">
                <a:latin typeface="Consolas"/>
              </a:rPr>
              <a:t>();</a:t>
            </a:r>
          </a:p>
          <a:p>
            <a:endParaRPr lang="ko-KR" altLang="en-US" sz="1100" dirty="0">
              <a:latin typeface="Consolas"/>
            </a:endParaRP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100" dirty="0">
                <a:latin typeface="Consolas"/>
              </a:rPr>
              <a:t> (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fileName</a:t>
            </a:r>
            <a:r>
              <a:rPr lang="en-US" altLang="ko-KR" sz="1100" dirty="0">
                <a:latin typeface="Consolas"/>
              </a:rPr>
              <a:t> !=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100" dirty="0">
                <a:latin typeface="Consolas"/>
              </a:rPr>
              <a:t>) {</a:t>
            </a: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latin typeface="Consolas"/>
              </a:rPr>
              <a:t>ImageLoader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imageLoader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latin typeface="Consolas"/>
              </a:rPr>
              <a:t>ImageLoader</a:t>
            </a:r>
            <a:r>
              <a:rPr lang="en-US" altLang="ko-KR" sz="1100" dirty="0">
                <a:latin typeface="Consolas"/>
              </a:rPr>
              <a:t>();</a:t>
            </a: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latin typeface="Consolas"/>
              </a:rPr>
              <a:t>ImageData</a:t>
            </a:r>
            <a:r>
              <a:rPr lang="en-US" altLang="ko-KR" sz="1100" dirty="0">
                <a:latin typeface="Consolas"/>
              </a:rPr>
              <a:t>[]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imageData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imageLoader</a:t>
            </a:r>
            <a:r>
              <a:rPr lang="en-US" altLang="ko-KR" sz="1100" dirty="0" err="1">
                <a:latin typeface="Consolas"/>
              </a:rPr>
              <a:t>.load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fileName</a:t>
            </a:r>
            <a:r>
              <a:rPr lang="en-US" altLang="ko-KR" sz="1100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    Image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Image(</a:t>
            </a:r>
            <a:r>
              <a:rPr lang="en-US" altLang="ko-KR" sz="1100" dirty="0" err="1">
                <a:latin typeface="Consolas"/>
              </a:rPr>
              <a:t>Display.</a:t>
            </a:r>
            <a:r>
              <a:rPr lang="en-US" altLang="ko-KR" sz="1100" i="1" dirty="0" err="1">
                <a:latin typeface="Consolas"/>
              </a:rPr>
              <a:t>getCurrent</a:t>
            </a:r>
            <a:r>
              <a:rPr lang="en-US" altLang="ko-KR" sz="1100" i="1" dirty="0">
                <a:latin typeface="Consolas"/>
              </a:rPr>
              <a:t>(), </a:t>
            </a:r>
            <a:r>
              <a:rPr lang="en-US" altLang="ko-KR" sz="1100" i="1" dirty="0" err="1">
                <a:solidFill>
                  <a:srgbClr val="6A3E3E"/>
                </a:solidFill>
                <a:latin typeface="Consolas"/>
              </a:rPr>
              <a:t>imageData</a:t>
            </a:r>
            <a:r>
              <a:rPr lang="en-US" altLang="ko-KR" sz="1100" i="1" dirty="0">
                <a:latin typeface="Consolas"/>
              </a:rPr>
              <a:t>[0]);</a:t>
            </a:r>
          </a:p>
          <a:p>
            <a:endParaRPr lang="ko-KR" altLang="en-US" sz="1100" dirty="0">
              <a:latin typeface="Consolas"/>
            </a:endParaRPr>
          </a:p>
          <a:p>
            <a:r>
              <a:rPr lang="en-US" altLang="ko-KR" sz="1100" dirty="0">
                <a:latin typeface="Consolas"/>
              </a:rPr>
              <a:t>            GC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gc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GC(</a:t>
            </a:r>
            <a:r>
              <a:rPr lang="en-US" altLang="ko-KR" sz="1100" dirty="0" err="1">
                <a:solidFill>
                  <a:srgbClr val="0000C0"/>
                </a:solidFill>
                <a:latin typeface="Consolas"/>
              </a:rPr>
              <a:t>canvasHolder</a:t>
            </a:r>
            <a:r>
              <a:rPr lang="en-US" altLang="ko-KR" sz="1100" dirty="0" err="1">
                <a:latin typeface="Consolas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latin typeface="Consolas"/>
              </a:rPr>
              <a:t>canvas</a:t>
            </a:r>
            <a:r>
              <a:rPr lang="en-US" altLang="ko-KR" sz="1100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gc</a:t>
            </a:r>
            <a:r>
              <a:rPr lang="en-US" altLang="ko-KR" sz="1100" dirty="0" err="1">
                <a:latin typeface="Consolas"/>
              </a:rPr>
              <a:t>.drawImage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/>
              </a:rPr>
              <a:t>image</a:t>
            </a:r>
            <a:r>
              <a:rPr lang="en-US" altLang="ko-KR" sz="1100" dirty="0">
                <a:latin typeface="Consolas"/>
              </a:rPr>
              <a:t>, 0, 0);</a:t>
            </a: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gc</a:t>
            </a:r>
            <a:r>
              <a:rPr lang="en-US" altLang="ko-KR" sz="1100" dirty="0" err="1">
                <a:latin typeface="Consolas"/>
              </a:rPr>
              <a:t>.dispose</a:t>
            </a:r>
            <a:r>
              <a:rPr lang="en-US" altLang="ko-KR" sz="1100" dirty="0">
                <a:latin typeface="Consolas"/>
              </a:rPr>
              <a:t>();</a:t>
            </a: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</a:t>
            </a:r>
            <a:r>
              <a:rPr lang="en-US" altLang="ko-KR" sz="1100" dirty="0" err="1">
                <a:latin typeface="Consolas"/>
              </a:rPr>
              <a:t>.dispose</a:t>
            </a:r>
            <a:r>
              <a:rPr lang="en-US" altLang="ko-KR" sz="1100" dirty="0">
                <a:latin typeface="Consolas"/>
              </a:rPr>
              <a:t>();</a:t>
            </a:r>
          </a:p>
          <a:p>
            <a:r>
              <a:rPr lang="ko-KR" altLang="en-US" sz="1100" dirty="0">
                <a:latin typeface="Consolas"/>
              </a:rPr>
              <a:t>        </a:t>
            </a:r>
            <a:r>
              <a:rPr lang="en-US" altLang="ko-KR" sz="1100" dirty="0">
                <a:latin typeface="Consolas"/>
              </a:rPr>
              <a:t>}</a:t>
            </a:r>
          </a:p>
          <a:p>
            <a:r>
              <a:rPr lang="ko-KR" altLang="en-US" sz="1100" dirty="0">
                <a:latin typeface="Consolas"/>
              </a:rPr>
              <a:t>    </a:t>
            </a:r>
            <a:r>
              <a:rPr lang="en-US" altLang="ko-KR" sz="1100" dirty="0">
                <a:latin typeface="Consolas"/>
              </a:rPr>
              <a:t>}</a:t>
            </a:r>
          </a:p>
          <a:p>
            <a:r>
              <a:rPr lang="en-US" altLang="ko-KR" sz="1100" dirty="0" smtClean="0">
                <a:latin typeface="Consolas"/>
              </a:rPr>
              <a:t>}</a:t>
            </a:r>
            <a:endParaRPr lang="en-US" altLang="ko-KR" sz="1100" dirty="0">
              <a:latin typeface="Consolas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829439" y="1412720"/>
            <a:ext cx="1584220" cy="3206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이미지 파일 열기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6" name="오른쪽 중괄호 5"/>
          <p:cNvSpPr/>
          <p:nvPr/>
        </p:nvSpPr>
        <p:spPr bwMode="auto">
          <a:xfrm>
            <a:off x="7468770" y="2060810"/>
            <a:ext cx="216030" cy="575742"/>
          </a:xfrm>
          <a:prstGeom prst="rightBrace">
            <a:avLst/>
          </a:prstGeom>
          <a:noFill/>
          <a:ln w="127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7756810" y="2132482"/>
            <a:ext cx="238743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rIns="36000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파일열기 </a:t>
            </a:r>
            <a:r>
              <a:rPr lang="ko-KR" altLang="en-US" b="0" dirty="0" smtClean="0">
                <a:latin typeface="+mj-lt"/>
                <a:ea typeface="+mj-ea"/>
              </a:rPr>
              <a:t>기능에 대한 단축키를 설정하고</a:t>
            </a:r>
            <a:endParaRPr lang="en-US" altLang="ko-KR" b="0" dirty="0" smtClean="0">
              <a:latin typeface="+mj-lt"/>
              <a:ea typeface="+mj-ea"/>
            </a:endParaRP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메뉴</a:t>
            </a:r>
            <a:r>
              <a:rPr lang="en-US" altLang="ko-KR" b="0" dirty="0" smtClean="0">
                <a:latin typeface="+mj-lt"/>
                <a:ea typeface="+mj-ea"/>
              </a:rPr>
              <a:t>/</a:t>
            </a:r>
            <a:r>
              <a:rPr lang="ko-KR" altLang="en-US" b="0" dirty="0" err="1" smtClean="0">
                <a:latin typeface="+mj-lt"/>
                <a:ea typeface="+mj-ea"/>
              </a:rPr>
              <a:t>툴바에</a:t>
            </a:r>
            <a:r>
              <a:rPr lang="ko-KR" altLang="en-US" b="0" dirty="0" smtClean="0">
                <a:latin typeface="+mj-lt"/>
                <a:ea typeface="+mj-ea"/>
              </a:rPr>
              <a:t> 사용할</a:t>
            </a:r>
            <a:r>
              <a:rPr lang="en-US" altLang="ko-KR" b="0" dirty="0">
                <a:latin typeface="+mj-lt"/>
                <a:ea typeface="+mj-ea"/>
              </a:rPr>
              <a:t> </a:t>
            </a:r>
            <a:r>
              <a:rPr lang="ko-KR" altLang="en-US" b="0" dirty="0" smtClean="0">
                <a:latin typeface="+mj-lt"/>
                <a:ea typeface="+mj-ea"/>
              </a:rPr>
              <a:t>아이콘을 설정합니다</a:t>
            </a:r>
            <a:r>
              <a:rPr lang="en-US" altLang="ko-KR" b="0" dirty="0" smtClean="0">
                <a:latin typeface="+mj-lt"/>
                <a:ea typeface="+mj-ea"/>
              </a:rPr>
              <a:t>.</a:t>
            </a:r>
            <a:endParaRPr lang="ko-KR" altLang="en-US" b="0" dirty="0" smtClean="0">
              <a:latin typeface="+mj-lt"/>
              <a:ea typeface="+mj-ea"/>
            </a:endParaRPr>
          </a:p>
        </p:txBody>
      </p:sp>
      <p:sp>
        <p:nvSpPr>
          <p:cNvPr id="8" name="오른쪽 중괄호 7"/>
          <p:cNvSpPr/>
          <p:nvPr/>
        </p:nvSpPr>
        <p:spPr bwMode="auto">
          <a:xfrm>
            <a:off x="7828820" y="3272274"/>
            <a:ext cx="216030" cy="1236876"/>
          </a:xfrm>
          <a:prstGeom prst="rightBrace">
            <a:avLst/>
          </a:prstGeom>
          <a:noFill/>
          <a:ln w="127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8116860" y="3429000"/>
            <a:ext cx="209729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rIns="36000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파일 열기 다이얼로그에서</a:t>
            </a:r>
            <a:endParaRPr lang="en-US" altLang="ko-KR" b="0" dirty="0" smtClean="0">
              <a:latin typeface="+mj-lt"/>
              <a:ea typeface="+mj-ea"/>
            </a:endParaRP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사용 가능한 파일형식을 설정합니다</a:t>
            </a:r>
            <a:r>
              <a:rPr lang="en-US" altLang="ko-KR" b="0" dirty="0" smtClean="0">
                <a:latin typeface="+mj-lt"/>
                <a:ea typeface="+mj-ea"/>
              </a:rPr>
              <a:t>.</a:t>
            </a: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endParaRPr lang="en-US" altLang="ko-KR" b="0" dirty="0">
              <a:latin typeface="+mj-lt"/>
              <a:ea typeface="+mj-ea"/>
            </a:endParaRP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파일 다이얼로그를 호출합니다</a:t>
            </a:r>
            <a:r>
              <a:rPr lang="en-US" altLang="ko-KR" b="0" dirty="0" smtClean="0">
                <a:latin typeface="+mj-lt"/>
                <a:ea typeface="+mj-ea"/>
              </a:rPr>
              <a:t>.</a:t>
            </a:r>
            <a:endParaRPr lang="ko-KR" altLang="en-US" b="0" dirty="0" smtClean="0">
              <a:latin typeface="+mj-lt"/>
              <a:ea typeface="+mj-ea"/>
            </a:endParaRPr>
          </a:p>
        </p:txBody>
      </p:sp>
      <p:sp>
        <p:nvSpPr>
          <p:cNvPr id="10" name="오른쪽 중괄호 9"/>
          <p:cNvSpPr/>
          <p:nvPr/>
        </p:nvSpPr>
        <p:spPr bwMode="auto">
          <a:xfrm>
            <a:off x="7828820" y="4710714"/>
            <a:ext cx="216030" cy="1382655"/>
          </a:xfrm>
          <a:prstGeom prst="rightBrace">
            <a:avLst/>
          </a:prstGeom>
          <a:noFill/>
          <a:ln w="127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8132650" y="5157240"/>
            <a:ext cx="139357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rIns="36000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err="1" smtClean="0">
                <a:latin typeface="+mj-lt"/>
                <a:ea typeface="+mj-ea"/>
              </a:rPr>
              <a:t>로드한</a:t>
            </a:r>
            <a:r>
              <a:rPr lang="ko-KR" altLang="en-US" b="0" dirty="0" smtClean="0">
                <a:latin typeface="+mj-lt"/>
                <a:ea typeface="+mj-ea"/>
              </a:rPr>
              <a:t> 이미지 파일을</a:t>
            </a:r>
            <a:endParaRPr lang="en-US" altLang="ko-KR" b="0" dirty="0" smtClean="0">
              <a:latin typeface="+mj-lt"/>
              <a:ea typeface="+mj-ea"/>
            </a:endParaRP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캔버스에 </a:t>
            </a:r>
            <a:r>
              <a:rPr lang="ko-KR" altLang="en-US" b="0" dirty="0" err="1" smtClean="0">
                <a:latin typeface="+mj-lt"/>
                <a:ea typeface="+mj-ea"/>
              </a:rPr>
              <a:t>붙여넣습니다</a:t>
            </a:r>
            <a:r>
              <a:rPr lang="en-US" altLang="ko-KR" b="0" dirty="0" smtClean="0">
                <a:latin typeface="+mj-lt"/>
                <a:ea typeface="+mj-ea"/>
              </a:rPr>
              <a:t>.</a:t>
            </a:r>
            <a:endParaRPr lang="ko-KR" altLang="en-US" b="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58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예제소스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파일 저장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577457"/>
          </a:xfrm>
        </p:spPr>
        <p:txBody>
          <a:bodyPr/>
          <a:lstStyle/>
          <a:p>
            <a:r>
              <a:rPr lang="en-US" altLang="ko-KR" dirty="0" smtClean="0"/>
              <a:t>SaveImageAction.java</a:t>
            </a:r>
          </a:p>
          <a:p>
            <a:pPr lvl="1"/>
            <a:r>
              <a:rPr lang="ko-KR" altLang="en-US" dirty="0" smtClean="0"/>
              <a:t>캔버스의 그림을 이미지 파일로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28577" y="1412720"/>
            <a:ext cx="9792603" cy="5328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latin typeface="Consolas"/>
              </a:rPr>
              <a:t>SaveImageAction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100" dirty="0">
                <a:latin typeface="Consolas"/>
              </a:rPr>
              <a:t> Action {</a:t>
            </a:r>
          </a:p>
          <a:p>
            <a:endParaRPr lang="en-US" altLang="ko-KR" sz="1100" dirty="0" smtClean="0">
              <a:latin typeface="Consolas"/>
            </a:endParaRPr>
          </a:p>
          <a:p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smtClean="0">
                <a:latin typeface="Consolas"/>
              </a:rPr>
              <a:t>   // </a:t>
            </a:r>
            <a:r>
              <a:rPr lang="ko-KR" altLang="en-US" sz="1100" dirty="0" smtClean="0">
                <a:latin typeface="Consolas"/>
              </a:rPr>
              <a:t>중략</a:t>
            </a:r>
            <a:r>
              <a:rPr lang="en-US" altLang="ko-KR" sz="1100" dirty="0" smtClean="0">
                <a:latin typeface="Consolas"/>
              </a:rPr>
              <a:t>...</a:t>
            </a:r>
            <a:endParaRPr lang="ko-KR" altLang="en-US" sz="1100" dirty="0">
              <a:latin typeface="Consolas"/>
            </a:endParaRPr>
          </a:p>
          <a:p>
            <a:r>
              <a:rPr lang="en-US" altLang="ko-KR" sz="1100" dirty="0">
                <a:latin typeface="Consolas"/>
              </a:rPr>
              <a:t>    </a:t>
            </a:r>
            <a:endParaRPr lang="en-US" altLang="ko-KR" sz="1100" dirty="0" smtClean="0">
              <a:latin typeface="Consolas"/>
            </a:endParaRPr>
          </a:p>
          <a:p>
            <a:r>
              <a:rPr lang="en-US" altLang="ko-KR" sz="1100" dirty="0">
                <a:solidFill>
                  <a:srgbClr val="646464"/>
                </a:solidFill>
                <a:latin typeface="Consolas"/>
              </a:rPr>
              <a:t> </a:t>
            </a:r>
            <a:r>
              <a:rPr lang="en-US" altLang="ko-KR" sz="1100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en-US" altLang="ko-KR" sz="1100" dirty="0">
                <a:solidFill>
                  <a:srgbClr val="646464"/>
                </a:solidFill>
                <a:latin typeface="Consolas"/>
              </a:rPr>
              <a:t>Override</a:t>
            </a:r>
          </a:p>
          <a:p>
            <a:r>
              <a:rPr lang="en-US" altLang="ko-KR" sz="1100" dirty="0">
                <a:latin typeface="Consolas"/>
              </a:rPr>
              <a:t>   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100" dirty="0">
                <a:latin typeface="Consolas"/>
              </a:rPr>
              <a:t> run() {</a:t>
            </a:r>
          </a:p>
          <a:p>
            <a:r>
              <a:rPr lang="en-US" altLang="ko-KR" sz="1100" dirty="0">
                <a:latin typeface="Consolas"/>
              </a:rPr>
              <a:t>        Shell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shell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 err="1">
                <a:latin typeface="Consolas"/>
              </a:rPr>
              <a:t>Display.</a:t>
            </a:r>
            <a:r>
              <a:rPr lang="en-US" altLang="ko-KR" sz="1100" i="1" dirty="0" err="1">
                <a:latin typeface="Consolas"/>
              </a:rPr>
              <a:t>getCurrent</a:t>
            </a:r>
            <a:r>
              <a:rPr lang="en-US" altLang="ko-KR" sz="1100" i="1" dirty="0">
                <a:latin typeface="Consolas"/>
              </a:rPr>
              <a:t>().</a:t>
            </a:r>
            <a:r>
              <a:rPr lang="en-US" altLang="ko-KR" sz="1100" i="1" dirty="0" err="1">
                <a:latin typeface="Consolas"/>
              </a:rPr>
              <a:t>getActiveShell</a:t>
            </a:r>
            <a:r>
              <a:rPr lang="en-US" altLang="ko-KR" sz="1100" i="1" dirty="0">
                <a:latin typeface="Consolas"/>
              </a:rPr>
              <a:t>();</a:t>
            </a:r>
          </a:p>
          <a:p>
            <a:r>
              <a:rPr lang="en-US" altLang="ko-KR" sz="1100" dirty="0">
                <a:latin typeface="Consolas"/>
              </a:rPr>
              <a:t>        String[]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filterNames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"PNG (*.</a:t>
            </a:r>
            <a:r>
              <a:rPr lang="en-US" altLang="ko-KR" sz="1100" dirty="0" err="1">
                <a:solidFill>
                  <a:srgbClr val="2A00FF"/>
                </a:solidFill>
                <a:latin typeface="Consolas"/>
              </a:rPr>
              <a:t>png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)"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"BMP (*.bmp)"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"JPG (*.jpg)"</a:t>
            </a:r>
            <a:r>
              <a:rPr lang="en-US" altLang="ko-KR" sz="1100" dirty="0">
                <a:latin typeface="Consolas"/>
              </a:rPr>
              <a:t> };</a:t>
            </a:r>
          </a:p>
          <a:p>
            <a:r>
              <a:rPr lang="en-US" altLang="ko-KR" sz="1100" dirty="0">
                <a:latin typeface="Consolas"/>
              </a:rPr>
              <a:t>        String[]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filterExts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"*.</a:t>
            </a:r>
            <a:r>
              <a:rPr lang="en-US" altLang="ko-KR" sz="1100" dirty="0" err="1">
                <a:solidFill>
                  <a:srgbClr val="2A00FF"/>
                </a:solidFill>
                <a:latin typeface="Consolas"/>
              </a:rPr>
              <a:t>png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"*.bmp"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/>
              </a:rPr>
              <a:t>"*.jpg"</a:t>
            </a:r>
            <a:r>
              <a:rPr lang="en-US" altLang="ko-KR" sz="1100" dirty="0">
                <a:latin typeface="Consolas"/>
              </a:rPr>
              <a:t> };</a:t>
            </a: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100" dirty="0">
                <a:latin typeface="Consolas"/>
              </a:rPr>
              <a:t>[]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imageExts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100" dirty="0">
                <a:latin typeface="Consolas"/>
              </a:rPr>
              <a:t>[] { SWT.</a:t>
            </a:r>
            <a:r>
              <a:rPr lang="en-US" altLang="ko-KR" sz="1100" i="1" dirty="0">
                <a:solidFill>
                  <a:srgbClr val="0000C0"/>
                </a:solidFill>
                <a:latin typeface="Consolas"/>
              </a:rPr>
              <a:t>IMAGE_PNG</a:t>
            </a:r>
            <a:r>
              <a:rPr lang="en-US" altLang="ko-KR" sz="1100" i="1" dirty="0">
                <a:latin typeface="Consolas"/>
              </a:rPr>
              <a:t>, SWT.</a:t>
            </a:r>
            <a:r>
              <a:rPr lang="en-US" altLang="ko-KR" sz="1100" i="1" dirty="0">
                <a:solidFill>
                  <a:srgbClr val="0000C0"/>
                </a:solidFill>
                <a:latin typeface="Consolas"/>
              </a:rPr>
              <a:t>IMAGE_BMP</a:t>
            </a:r>
            <a:r>
              <a:rPr lang="en-US" altLang="ko-KR" sz="1100" i="1" dirty="0">
                <a:latin typeface="Consolas"/>
              </a:rPr>
              <a:t>, SWT.</a:t>
            </a:r>
            <a:r>
              <a:rPr lang="en-US" altLang="ko-KR" sz="1100" i="1" dirty="0">
                <a:solidFill>
                  <a:srgbClr val="0000C0"/>
                </a:solidFill>
                <a:latin typeface="Consolas"/>
              </a:rPr>
              <a:t>IMAGE_JPEG</a:t>
            </a:r>
            <a:r>
              <a:rPr lang="en-US" altLang="ko-KR" sz="1100" i="1" dirty="0">
                <a:latin typeface="Consolas"/>
              </a:rPr>
              <a:t> };</a:t>
            </a:r>
          </a:p>
          <a:p>
            <a:endParaRPr lang="ko-KR" altLang="en-US" sz="1100" dirty="0">
              <a:latin typeface="Consolas"/>
            </a:endParaRPr>
          </a:p>
          <a:p>
            <a:r>
              <a:rPr lang="nn-NO" altLang="ko-KR" sz="1100" dirty="0">
                <a:latin typeface="Consolas"/>
              </a:rPr>
              <a:t>        FileDialog </a:t>
            </a:r>
            <a:r>
              <a:rPr lang="nn-NO" altLang="ko-KR" sz="1100" dirty="0">
                <a:solidFill>
                  <a:srgbClr val="6A3E3E"/>
                </a:solidFill>
                <a:latin typeface="Consolas"/>
              </a:rPr>
              <a:t>fileDialog</a:t>
            </a:r>
            <a:r>
              <a:rPr lang="nn-NO" altLang="ko-KR" sz="1100" dirty="0">
                <a:latin typeface="Consolas"/>
              </a:rPr>
              <a:t> = </a:t>
            </a:r>
            <a:r>
              <a:rPr lang="nn-NO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altLang="ko-KR" sz="1100" dirty="0">
                <a:latin typeface="Consolas"/>
              </a:rPr>
              <a:t> FileDialog(</a:t>
            </a:r>
            <a:r>
              <a:rPr lang="nn-NO" altLang="ko-KR" sz="1100" dirty="0">
                <a:solidFill>
                  <a:srgbClr val="6A3E3E"/>
                </a:solidFill>
                <a:latin typeface="Consolas"/>
              </a:rPr>
              <a:t>shell</a:t>
            </a:r>
            <a:r>
              <a:rPr lang="nn-NO" altLang="ko-KR" sz="1100" dirty="0">
                <a:latin typeface="Consolas"/>
              </a:rPr>
              <a:t>, SWT.</a:t>
            </a:r>
            <a:r>
              <a:rPr lang="nn-NO" altLang="ko-KR" sz="1100" i="1" dirty="0">
                <a:solidFill>
                  <a:srgbClr val="0000C0"/>
                </a:solidFill>
                <a:latin typeface="Consolas"/>
              </a:rPr>
              <a:t>SAVE</a:t>
            </a:r>
            <a:r>
              <a:rPr lang="nn-NO" altLang="ko-KR" sz="1100" i="1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fileDialog</a:t>
            </a:r>
            <a:r>
              <a:rPr lang="en-US" altLang="ko-KR" sz="1100" dirty="0" err="1">
                <a:latin typeface="Consolas"/>
              </a:rPr>
              <a:t>.setFilterNames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filterNames</a:t>
            </a:r>
            <a:r>
              <a:rPr lang="en-US" altLang="ko-KR" sz="1100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fileDialog</a:t>
            </a:r>
            <a:r>
              <a:rPr lang="en-US" altLang="ko-KR" sz="1100" dirty="0" err="1">
                <a:latin typeface="Consolas"/>
              </a:rPr>
              <a:t>.setFilterExtensions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filterExts</a:t>
            </a:r>
            <a:r>
              <a:rPr lang="en-US" altLang="ko-KR" sz="1100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String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fileName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fileDialog</a:t>
            </a:r>
            <a:r>
              <a:rPr lang="en-US" altLang="ko-KR" sz="1100" dirty="0" err="1">
                <a:latin typeface="Consolas"/>
              </a:rPr>
              <a:t>.open</a:t>
            </a:r>
            <a:r>
              <a:rPr lang="en-US" altLang="ko-KR" sz="1100" dirty="0">
                <a:latin typeface="Consolas"/>
              </a:rPr>
              <a:t>();</a:t>
            </a:r>
          </a:p>
          <a:p>
            <a:endParaRPr lang="ko-KR" altLang="en-US" sz="1100" dirty="0">
              <a:latin typeface="Consolas"/>
            </a:endParaRPr>
          </a:p>
          <a:p>
            <a:r>
              <a:rPr lang="en-US" altLang="ko-KR" sz="1100" dirty="0">
                <a:latin typeface="Consolas"/>
              </a:rPr>
              <a:t>       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100" dirty="0">
                <a:latin typeface="Consolas"/>
              </a:rPr>
              <a:t> (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fileName</a:t>
            </a:r>
            <a:r>
              <a:rPr lang="en-US" altLang="ko-KR" sz="1100" dirty="0">
                <a:latin typeface="Consolas"/>
              </a:rPr>
              <a:t> !=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100" dirty="0">
                <a:latin typeface="Consolas"/>
              </a:rPr>
              <a:t>) {</a:t>
            </a:r>
          </a:p>
          <a:p>
            <a:r>
              <a:rPr lang="en-US" altLang="ko-KR" sz="1100" dirty="0">
                <a:latin typeface="Consolas"/>
              </a:rPr>
              <a:t>            Canvas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/>
              </a:rPr>
              <a:t>canvasHolder</a:t>
            </a:r>
            <a:r>
              <a:rPr lang="en-US" altLang="ko-KR" sz="1100" dirty="0" err="1">
                <a:latin typeface="Consolas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latin typeface="Consolas"/>
              </a:rPr>
              <a:t>canvas</a:t>
            </a:r>
            <a:r>
              <a:rPr lang="en-US" altLang="ko-KR" sz="1100" dirty="0">
                <a:latin typeface="Consolas"/>
              </a:rPr>
              <a:t>;</a:t>
            </a:r>
          </a:p>
          <a:p>
            <a:r>
              <a:rPr lang="en-US" altLang="ko-KR" sz="1100" dirty="0">
                <a:latin typeface="Consolas"/>
              </a:rPr>
              <a:t>            GC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gc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GC(</a:t>
            </a:r>
            <a:r>
              <a:rPr lang="en-US" altLang="ko-KR" sz="1100" dirty="0">
                <a:solidFill>
                  <a:srgbClr val="6A3E3E"/>
                </a:solidFill>
                <a:latin typeface="Consolas"/>
              </a:rPr>
              <a:t>canvas</a:t>
            </a:r>
            <a:r>
              <a:rPr lang="en-US" altLang="ko-KR" sz="1100" dirty="0">
                <a:latin typeface="Consolas"/>
              </a:rPr>
              <a:t>);</a:t>
            </a:r>
          </a:p>
          <a:p>
            <a:r>
              <a:rPr lang="en-US" altLang="ko-KR" sz="1100" dirty="0">
                <a:latin typeface="Consolas"/>
              </a:rPr>
              <a:t>            Image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Image(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en-US" altLang="ko-KR" sz="1100" dirty="0" err="1">
                <a:latin typeface="Consolas"/>
              </a:rPr>
              <a:t>.getDisplay</a:t>
            </a:r>
            <a:r>
              <a:rPr lang="en-US" altLang="ko-KR" sz="1100" dirty="0">
                <a:latin typeface="Consolas"/>
              </a:rPr>
              <a:t>(),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en-US" altLang="ko-KR" sz="1100" dirty="0" err="1">
                <a:latin typeface="Consolas"/>
              </a:rPr>
              <a:t>.getSize</a:t>
            </a:r>
            <a:r>
              <a:rPr lang="en-US" altLang="ko-KR" sz="1100" dirty="0">
                <a:latin typeface="Consolas"/>
              </a:rPr>
              <a:t>().</a:t>
            </a:r>
            <a:r>
              <a:rPr lang="en-US" altLang="ko-KR" sz="1100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canvas</a:t>
            </a:r>
            <a:r>
              <a:rPr lang="en-US" altLang="ko-KR" sz="1100" dirty="0" err="1">
                <a:latin typeface="Consolas"/>
              </a:rPr>
              <a:t>.getSize</a:t>
            </a:r>
            <a:r>
              <a:rPr lang="en-US" altLang="ko-KR" sz="1100" dirty="0">
                <a:latin typeface="Consolas"/>
              </a:rPr>
              <a:t>().</a:t>
            </a:r>
            <a:r>
              <a:rPr lang="en-US" altLang="ko-KR" sz="1100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altLang="ko-KR" sz="1100" dirty="0">
                <a:latin typeface="Consolas"/>
              </a:rPr>
              <a:t>);</a:t>
            </a:r>
          </a:p>
          <a:p>
            <a:endParaRPr lang="ko-KR" altLang="en-US" sz="1100" dirty="0">
              <a:latin typeface="Consolas"/>
            </a:endParaRP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gc</a:t>
            </a:r>
            <a:r>
              <a:rPr lang="en-US" altLang="ko-KR" sz="1100" dirty="0" err="1">
                <a:latin typeface="Consolas"/>
              </a:rPr>
              <a:t>.copyArea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/>
              </a:rPr>
              <a:t>image</a:t>
            </a:r>
            <a:r>
              <a:rPr lang="en-US" altLang="ko-KR" sz="1100" dirty="0">
                <a:latin typeface="Consolas"/>
              </a:rPr>
              <a:t>, 0, 0);</a:t>
            </a:r>
          </a:p>
          <a:p>
            <a:endParaRPr lang="ko-KR" altLang="en-US" sz="1100" dirty="0">
              <a:latin typeface="Consolas"/>
            </a:endParaRP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latin typeface="Consolas"/>
              </a:rPr>
              <a:t>ImageLoader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/>
              </a:rPr>
              <a:t>loader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latin typeface="Consolas"/>
              </a:rPr>
              <a:t>ImageLoader</a:t>
            </a:r>
            <a:r>
              <a:rPr lang="en-US" altLang="ko-KR" sz="1100" dirty="0">
                <a:latin typeface="Consolas"/>
              </a:rPr>
              <a:t>();</a:t>
            </a: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loader</a:t>
            </a:r>
            <a:r>
              <a:rPr lang="en-US" altLang="ko-KR" sz="1100" dirty="0" err="1">
                <a:latin typeface="Consolas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altLang="ko-KR" sz="1100" dirty="0">
                <a:latin typeface="Consolas"/>
              </a:rPr>
              <a:t> = </a:t>
            </a:r>
            <a:r>
              <a:rPr lang="en-US" altLang="ko-KR" sz="11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100" dirty="0">
                <a:latin typeface="Consolas"/>
              </a:rPr>
              <a:t> </a:t>
            </a:r>
            <a:r>
              <a:rPr lang="en-US" altLang="ko-KR" sz="1100" dirty="0" err="1">
                <a:latin typeface="Consolas"/>
              </a:rPr>
              <a:t>ImageData</a:t>
            </a:r>
            <a:r>
              <a:rPr lang="en-US" altLang="ko-KR" sz="1100" dirty="0">
                <a:latin typeface="Consolas"/>
              </a:rPr>
              <a:t>[] {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</a:t>
            </a:r>
            <a:r>
              <a:rPr lang="en-US" altLang="ko-KR" sz="1100" dirty="0" err="1">
                <a:latin typeface="Consolas"/>
              </a:rPr>
              <a:t>.getImageData</a:t>
            </a:r>
            <a:r>
              <a:rPr lang="en-US" altLang="ko-KR" sz="1100" dirty="0">
                <a:latin typeface="Consolas"/>
              </a:rPr>
              <a:t>() };</a:t>
            </a: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loader</a:t>
            </a:r>
            <a:r>
              <a:rPr lang="en-US" altLang="ko-KR" sz="1100" dirty="0" err="1">
                <a:latin typeface="Consolas"/>
              </a:rPr>
              <a:t>.save</a:t>
            </a:r>
            <a:r>
              <a:rPr lang="en-US" altLang="ko-KR" sz="1100" dirty="0">
                <a:latin typeface="Consolas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fileName</a:t>
            </a:r>
            <a:r>
              <a:rPr lang="en-US" altLang="ko-KR" sz="1100" dirty="0">
                <a:latin typeface="Consolas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imageExts</a:t>
            </a:r>
            <a:r>
              <a:rPr lang="en-US" altLang="ko-KR" sz="1100" dirty="0">
                <a:latin typeface="Consolas"/>
              </a:rPr>
              <a:t>[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fileDialog</a:t>
            </a:r>
            <a:r>
              <a:rPr lang="en-US" altLang="ko-KR" sz="1100" dirty="0" err="1">
                <a:latin typeface="Consolas"/>
              </a:rPr>
              <a:t>.getFilterIndex</a:t>
            </a:r>
            <a:r>
              <a:rPr lang="en-US" altLang="ko-KR" sz="1100" dirty="0">
                <a:latin typeface="Consolas"/>
              </a:rPr>
              <a:t>()]);</a:t>
            </a: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image</a:t>
            </a:r>
            <a:r>
              <a:rPr lang="en-US" altLang="ko-KR" sz="1100" dirty="0" err="1">
                <a:latin typeface="Consolas"/>
              </a:rPr>
              <a:t>.dispose</a:t>
            </a:r>
            <a:r>
              <a:rPr lang="en-US" altLang="ko-KR" sz="1100" dirty="0">
                <a:latin typeface="Consolas"/>
              </a:rPr>
              <a:t>();</a:t>
            </a:r>
          </a:p>
          <a:p>
            <a:r>
              <a:rPr lang="en-US" altLang="ko-KR" sz="1100" dirty="0">
                <a:latin typeface="Consolas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/>
              </a:rPr>
              <a:t>gc</a:t>
            </a:r>
            <a:r>
              <a:rPr lang="en-US" altLang="ko-KR" sz="1100" dirty="0" err="1">
                <a:latin typeface="Consolas"/>
              </a:rPr>
              <a:t>.dispose</a:t>
            </a:r>
            <a:r>
              <a:rPr lang="en-US" altLang="ko-KR" sz="1100" dirty="0">
                <a:latin typeface="Consolas"/>
              </a:rPr>
              <a:t>();</a:t>
            </a:r>
          </a:p>
          <a:p>
            <a:r>
              <a:rPr lang="ko-KR" altLang="en-US" sz="1100" dirty="0">
                <a:latin typeface="Consolas"/>
              </a:rPr>
              <a:t>        </a:t>
            </a:r>
            <a:r>
              <a:rPr lang="en-US" altLang="ko-KR" sz="1100" dirty="0">
                <a:latin typeface="Consolas"/>
              </a:rPr>
              <a:t>}</a:t>
            </a:r>
          </a:p>
          <a:p>
            <a:r>
              <a:rPr lang="ko-KR" altLang="en-US" sz="1100" dirty="0">
                <a:latin typeface="Consolas"/>
              </a:rPr>
              <a:t>    </a:t>
            </a:r>
            <a:r>
              <a:rPr lang="en-US" altLang="ko-KR" sz="1100" dirty="0">
                <a:latin typeface="Consolas"/>
              </a:rPr>
              <a:t>}</a:t>
            </a:r>
          </a:p>
          <a:p>
            <a:r>
              <a:rPr lang="en-US" altLang="ko-KR" sz="1100" dirty="0">
                <a:latin typeface="Consolas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829439" y="1412720"/>
            <a:ext cx="1584220" cy="3206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이미지 파일 저장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8" name="오른쪽 중괄호 7"/>
          <p:cNvSpPr/>
          <p:nvPr/>
        </p:nvSpPr>
        <p:spPr bwMode="auto">
          <a:xfrm>
            <a:off x="7828820" y="2564880"/>
            <a:ext cx="216030" cy="1236876"/>
          </a:xfrm>
          <a:prstGeom prst="rightBrace">
            <a:avLst/>
          </a:prstGeom>
          <a:noFill/>
          <a:ln w="127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8116860" y="2721606"/>
            <a:ext cx="209729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rIns="36000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파일 저장 다이얼로그에서</a:t>
            </a:r>
            <a:endParaRPr lang="en-US" altLang="ko-KR" b="0" dirty="0" smtClean="0">
              <a:latin typeface="+mj-lt"/>
              <a:ea typeface="+mj-ea"/>
            </a:endParaRP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사용 가능한 파일형식을 설정합니다</a:t>
            </a:r>
            <a:r>
              <a:rPr lang="en-US" altLang="ko-KR" b="0" dirty="0" smtClean="0">
                <a:latin typeface="+mj-lt"/>
                <a:ea typeface="+mj-ea"/>
              </a:rPr>
              <a:t>.</a:t>
            </a: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endParaRPr lang="en-US" altLang="ko-KR" b="0" dirty="0">
              <a:latin typeface="+mj-lt"/>
              <a:ea typeface="+mj-ea"/>
            </a:endParaRP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파일 다이얼로그를 호출합니다</a:t>
            </a:r>
            <a:r>
              <a:rPr lang="en-US" altLang="ko-KR" b="0" dirty="0" smtClean="0">
                <a:latin typeface="+mj-lt"/>
                <a:ea typeface="+mj-ea"/>
              </a:rPr>
              <a:t>.</a:t>
            </a:r>
            <a:endParaRPr lang="ko-KR" altLang="en-US" b="0" dirty="0" smtClean="0">
              <a:latin typeface="+mj-lt"/>
              <a:ea typeface="+mj-ea"/>
            </a:endParaRPr>
          </a:p>
        </p:txBody>
      </p:sp>
      <p:sp>
        <p:nvSpPr>
          <p:cNvPr id="10" name="오른쪽 중괄호 9"/>
          <p:cNvSpPr/>
          <p:nvPr/>
        </p:nvSpPr>
        <p:spPr bwMode="auto">
          <a:xfrm>
            <a:off x="8188870" y="4696744"/>
            <a:ext cx="216030" cy="1382655"/>
          </a:xfrm>
          <a:prstGeom prst="rightBrace">
            <a:avLst/>
          </a:prstGeom>
          <a:noFill/>
          <a:ln w="127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8476910" y="5157240"/>
            <a:ext cx="156029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rIns="36000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캔버스의 그림을 </a:t>
            </a:r>
            <a:r>
              <a:rPr lang="en-US" altLang="ko-KR" b="0" dirty="0" smtClean="0">
                <a:latin typeface="+mj-lt"/>
                <a:ea typeface="+mj-ea"/>
              </a:rPr>
              <a:t/>
            </a:r>
            <a:br>
              <a:rPr lang="en-US" altLang="ko-KR" b="0" dirty="0" smtClean="0">
                <a:latin typeface="+mj-lt"/>
                <a:ea typeface="+mj-ea"/>
              </a:rPr>
            </a:br>
            <a:r>
              <a:rPr lang="ko-KR" altLang="en-US" b="0" dirty="0" smtClean="0">
                <a:latin typeface="+mj-lt"/>
                <a:ea typeface="+mj-ea"/>
              </a:rPr>
              <a:t>이미지 파일로 </a:t>
            </a:r>
            <a:r>
              <a:rPr lang="ko-KR" altLang="en-US" b="0" dirty="0" smtClean="0">
                <a:latin typeface="+mj-lt"/>
                <a:ea typeface="+mj-ea"/>
              </a:rPr>
              <a:t>저장합니다</a:t>
            </a:r>
            <a:r>
              <a:rPr lang="en-US" altLang="ko-KR" b="0" dirty="0" smtClean="0">
                <a:latin typeface="+mj-lt"/>
                <a:ea typeface="+mj-ea"/>
              </a:rPr>
              <a:t>.</a:t>
            </a:r>
            <a:endParaRPr lang="ko-KR" altLang="en-US" b="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6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토의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39725" y="836613"/>
            <a:ext cx="10256874" cy="7848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질의 응답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토론</a:t>
            </a:r>
            <a:endParaRPr lang="en-US" altLang="ko-KR" smtClean="0"/>
          </a:p>
        </p:txBody>
      </p:sp>
      <p:sp>
        <p:nvSpPr>
          <p:cNvPr id="7" name="직사각형 6"/>
          <p:cNvSpPr/>
          <p:nvPr/>
        </p:nvSpPr>
        <p:spPr>
          <a:xfrm>
            <a:off x="3796261" y="1988800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en-US" altLang="ko-KR" sz="5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3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934873"/>
          </a:xfrm>
        </p:spPr>
        <p:txBody>
          <a:bodyPr/>
          <a:lstStyle/>
          <a:p>
            <a:r>
              <a:rPr lang="ko-KR" altLang="en-US" dirty="0" smtClean="0"/>
              <a:t>실습 개요</a:t>
            </a:r>
            <a:endParaRPr lang="en-US" altLang="ko-KR" dirty="0" smtClean="0"/>
          </a:p>
          <a:p>
            <a:r>
              <a:rPr lang="ko-KR" altLang="en-US" dirty="0" smtClean="0"/>
              <a:t>객체 모델링</a:t>
            </a:r>
            <a:endParaRPr lang="en-US" altLang="ko-KR" dirty="0" smtClean="0"/>
          </a:p>
          <a:p>
            <a:r>
              <a:rPr lang="ko-KR" altLang="en-US" dirty="0" smtClean="0"/>
              <a:t>예제소스 설명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Java GUI – SWT/</a:t>
            </a:r>
            <a:r>
              <a:rPr lang="en-US" altLang="ko-KR" dirty="0" err="1" smtClean="0"/>
              <a:t>JFace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771840" y="3589128"/>
            <a:ext cx="4608640" cy="343942"/>
          </a:xfrm>
        </p:spPr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주소록  프로그램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795080" y="3573020"/>
            <a:ext cx="4680650" cy="360050"/>
          </a:xfrm>
          <a:prstGeom prst="roundRect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96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915860" y="2071558"/>
            <a:ext cx="2880400" cy="4115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개요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835989"/>
          </a:xfrm>
        </p:spPr>
        <p:txBody>
          <a:bodyPr/>
          <a:lstStyle/>
          <a:p>
            <a:r>
              <a:rPr lang="ko-KR" altLang="en-US" dirty="0" smtClean="0"/>
              <a:t>주소록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SWT/</a:t>
            </a:r>
            <a:r>
              <a:rPr lang="en-US" altLang="ko-KR" dirty="0" err="1" smtClean="0"/>
              <a:t>JFace</a:t>
            </a:r>
            <a:r>
              <a:rPr lang="ko-KR" altLang="en-US" dirty="0" smtClean="0"/>
              <a:t>를 사용하여</a:t>
            </a:r>
            <a:r>
              <a:rPr lang="en-US" altLang="ko-KR" dirty="0"/>
              <a:t>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주소록 프로그램을 구현합니다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등록된 주소정보는 객체 직렬화를 이용하여 파일로 저장합니다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915860" y="1844780"/>
            <a:ext cx="1800250" cy="45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600" b="0" smtClean="0">
                <a:solidFill>
                  <a:schemeClr val="bg1"/>
                </a:solidFill>
              </a:rPr>
              <a:t>실습예제구성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156310" y="2071558"/>
            <a:ext cx="6264870" cy="4115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156310" y="1844780"/>
            <a:ext cx="1800250" cy="45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600" b="0" smtClean="0">
                <a:solidFill>
                  <a:schemeClr val="bg1"/>
                </a:solidFill>
              </a:rPr>
              <a:t>실습결과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94" y="2400429"/>
            <a:ext cx="27908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36" y="2772034"/>
            <a:ext cx="3685824" cy="245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48" y="2509863"/>
            <a:ext cx="2168081" cy="144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87" y="4202462"/>
            <a:ext cx="2188272" cy="145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5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1907051"/>
          </a:xfrm>
        </p:spPr>
        <p:txBody>
          <a:bodyPr/>
          <a:lstStyle/>
          <a:p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주소목록조회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 등록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객체 식별 및 책임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AddressBook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 목록을 관리하는 객체입니다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주소</a:t>
            </a:r>
            <a:r>
              <a:rPr lang="en-US" altLang="ko-KR" dirty="0" smtClean="0"/>
              <a:t>(Address)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값을 </a:t>
            </a:r>
            <a:r>
              <a:rPr lang="ko-KR" altLang="en-US" dirty="0"/>
              <a:t>담</a:t>
            </a:r>
            <a:r>
              <a:rPr lang="ko-KR" altLang="en-US" dirty="0" smtClean="0"/>
              <a:t>는 객체입니다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00" y="980660"/>
            <a:ext cx="3474436" cy="309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64" y="3276499"/>
            <a:ext cx="4234045" cy="134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예제소스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주소록 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577457"/>
          </a:xfrm>
        </p:spPr>
        <p:txBody>
          <a:bodyPr/>
          <a:lstStyle/>
          <a:p>
            <a:r>
              <a:rPr lang="en-US" altLang="ko-KR" dirty="0" smtClean="0"/>
              <a:t>AddressBookMain.java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주소록 메인 클래스는 주소록 윈도우 객체를 생성하여 화면에 보여줍니다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699830" y="1452114"/>
            <a:ext cx="6193617" cy="40651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AddressBookMain</a:t>
            </a:r>
            <a:r>
              <a:rPr lang="en-US" altLang="ko-KR" sz="1400" dirty="0">
                <a:latin typeface="Consolas"/>
              </a:rPr>
              <a:t> {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400" dirty="0">
                <a:latin typeface="Consolas"/>
              </a:rPr>
              <a:t> main(String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400" dirty="0">
                <a:latin typeface="Consolas"/>
              </a:rPr>
              <a:t>[]) {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ko-KR" sz="1400" dirty="0">
                <a:latin typeface="Consolas"/>
              </a:rPr>
              <a:t> {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 err="1">
                <a:latin typeface="Consolas"/>
              </a:rPr>
              <a:t>AddressBookWindow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window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 smtClean="0">
                <a:latin typeface="Consolas"/>
              </a:rPr>
              <a:t/>
            </a:r>
            <a:br>
              <a:rPr lang="en-US" altLang="ko-KR" sz="1400" dirty="0" smtClean="0">
                <a:latin typeface="Consolas"/>
              </a:rPr>
            </a:br>
            <a:r>
              <a:rPr lang="en-US" altLang="ko-KR" sz="1400" dirty="0" smtClean="0">
                <a:latin typeface="Consolas"/>
              </a:rPr>
              <a:t>                </a:t>
            </a:r>
            <a:r>
              <a:rPr lang="en-US" altLang="ko-KR" sz="14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 smtClean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AddressBookWindow</a:t>
            </a:r>
            <a:r>
              <a:rPr lang="en-US" altLang="ko-KR" sz="1400" dirty="0" smtClean="0">
                <a:latin typeface="Consolas"/>
              </a:rPr>
              <a:t>();</a:t>
            </a:r>
          </a:p>
          <a:p>
            <a:endParaRPr lang="en-US" altLang="ko-KR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window</a:t>
            </a:r>
            <a:r>
              <a:rPr lang="en-US" altLang="ko-KR" sz="1400" dirty="0" err="1">
                <a:latin typeface="Consolas"/>
              </a:rPr>
              <a:t>.setBlockOnOpen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window</a:t>
            </a:r>
            <a:r>
              <a:rPr lang="en-US" altLang="ko-KR" sz="1400" dirty="0" err="1">
                <a:latin typeface="Consolas"/>
              </a:rPr>
              <a:t>.open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 err="1">
                <a:latin typeface="Consolas"/>
              </a:rPr>
              <a:t>Display.</a:t>
            </a:r>
            <a:r>
              <a:rPr lang="en-US" altLang="ko-KR" sz="1400" i="1" dirty="0" err="1">
                <a:latin typeface="Consolas"/>
              </a:rPr>
              <a:t>getCurrent</a:t>
            </a:r>
            <a:r>
              <a:rPr lang="en-US" altLang="ko-KR" sz="1400" i="1" dirty="0">
                <a:latin typeface="Consolas"/>
              </a:rPr>
              <a:t>().dispose();</a:t>
            </a:r>
          </a:p>
          <a:p>
            <a:r>
              <a:rPr lang="en-US" altLang="ko-KR" sz="1400" dirty="0">
                <a:latin typeface="Consolas"/>
              </a:rPr>
              <a:t>        }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altLang="ko-KR" sz="1400" dirty="0">
                <a:latin typeface="Consolas"/>
              </a:rPr>
              <a:t> (Exception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400" dirty="0" err="1">
                <a:latin typeface="Consolas"/>
              </a:rPr>
              <a:t>.printStackTrace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ko-KR" altLang="en-US" sz="1400" dirty="0">
                <a:latin typeface="Consolas"/>
              </a:rPr>
              <a:t>        </a:t>
            </a:r>
            <a:r>
              <a:rPr lang="en-US" altLang="ko-KR" sz="1400" dirty="0">
                <a:latin typeface="Consolas"/>
              </a:rPr>
              <a:t>}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>
                <a:latin typeface="Consolas"/>
              </a:rPr>
              <a:t>}</a:t>
            </a:r>
          </a:p>
          <a:p>
            <a:r>
              <a:rPr lang="en-US" altLang="ko-KR" sz="1400" dirty="0" smtClean="0">
                <a:latin typeface="Consolas"/>
              </a:rPr>
              <a:t>}</a:t>
            </a:r>
            <a:endParaRPr lang="en-US" altLang="ko-KR" sz="1400" dirty="0">
              <a:latin typeface="Consolas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020430" y="1452114"/>
            <a:ext cx="1873017" cy="3206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bg1"/>
                </a:solidFill>
                <a:latin typeface="Optima" pitchFamily="2" charset="2"/>
              </a:rPr>
              <a:t>주소록 메인 클래스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31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예제소스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주소록 </a:t>
            </a:r>
            <a:r>
              <a:rPr lang="en-US" altLang="ko-KR" dirty="0" smtClean="0"/>
              <a:t>Window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835989"/>
          </a:xfrm>
        </p:spPr>
        <p:txBody>
          <a:bodyPr/>
          <a:lstStyle/>
          <a:p>
            <a:r>
              <a:rPr lang="en-US" altLang="ko-KR" dirty="0" smtClean="0"/>
              <a:t>AddressBookWindow.java</a:t>
            </a:r>
          </a:p>
          <a:p>
            <a:pPr lvl="1"/>
            <a:r>
              <a:rPr lang="ko-KR" altLang="en-US" dirty="0" smtClean="0"/>
              <a:t>주소록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윈도우 객체는</a:t>
            </a:r>
            <a:r>
              <a:rPr lang="en-US" altLang="ko-KR" dirty="0"/>
              <a:t> </a:t>
            </a:r>
            <a:r>
              <a:rPr lang="en-US" altLang="ko-KR" dirty="0" err="1" smtClean="0"/>
              <a:t>JFace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ApplicationWindow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상속받아 구현합니다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레이아웃을 구성하고 </a:t>
            </a:r>
            <a:r>
              <a:rPr lang="en-US" altLang="ko-KR" dirty="0" err="1" smtClean="0"/>
              <a:t>TableViewer</a:t>
            </a:r>
            <a:r>
              <a:rPr lang="ko-KR" altLang="en-US" dirty="0" smtClean="0"/>
              <a:t>를 이용하여 주소록 목록을 보여줍니다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99830" y="1772770"/>
            <a:ext cx="7993110" cy="4464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 smtClean="0">
                <a:latin typeface="Consolas"/>
              </a:rPr>
              <a:t>// </a:t>
            </a:r>
            <a:r>
              <a:rPr lang="ko-KR" altLang="en-US" sz="1400" dirty="0" smtClean="0">
                <a:latin typeface="Consolas"/>
              </a:rPr>
              <a:t>중략</a:t>
            </a:r>
            <a:r>
              <a:rPr lang="en-US" altLang="ko-KR" sz="1400" dirty="0" smtClean="0">
                <a:latin typeface="Consolas"/>
              </a:rPr>
              <a:t>...</a:t>
            </a:r>
          </a:p>
          <a:p>
            <a:endParaRPr lang="en-US" altLang="ko-KR" sz="1400" dirty="0" smtClean="0">
              <a:latin typeface="Consolas"/>
            </a:endParaRPr>
          </a:p>
          <a:p>
            <a:r>
              <a:rPr lang="en-US" altLang="ko-KR" sz="1400" dirty="0" smtClean="0">
                <a:latin typeface="Consolas"/>
              </a:rPr>
              <a:t>String</a:t>
            </a:r>
            <a:r>
              <a:rPr lang="en-US" altLang="ko-KR" sz="1400" dirty="0">
                <a:latin typeface="Consolas"/>
              </a:rPr>
              <a:t>[]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columnNames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String[] { 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/>
              </a:rPr>
              <a:t>SeqNo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dirty="0">
                <a:latin typeface="Consolas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altLang="ko-KR" sz="1400" dirty="0">
                <a:latin typeface="Consolas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"Phone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dirty="0" smtClean="0"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Address"</a:t>
            </a:r>
            <a:r>
              <a:rPr lang="en-US" altLang="ko-KR" sz="1400" dirty="0">
                <a:latin typeface="Consolas"/>
              </a:rPr>
              <a:t> };</a:t>
            </a:r>
          </a:p>
          <a:p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400" dirty="0">
                <a:latin typeface="Consolas"/>
              </a:rPr>
              <a:t>[]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columnWidths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400" dirty="0">
                <a:latin typeface="Consolas"/>
              </a:rPr>
              <a:t>[] { 50, 80, 130, 160 };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nn-NO" altLang="ko-KR" sz="14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altLang="ko-KR" sz="1400" dirty="0">
                <a:latin typeface="Consolas"/>
              </a:rPr>
              <a:t> (</a:t>
            </a:r>
            <a:r>
              <a:rPr lang="nn-NO" altLang="ko-KR" sz="14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altLang="ko-KR" sz="1400" dirty="0">
                <a:latin typeface="Consolas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ko-KR" sz="1400" dirty="0">
                <a:latin typeface="Consolas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ko-KR" sz="1400" dirty="0">
                <a:latin typeface="Consolas"/>
              </a:rPr>
              <a:t> &lt; 4; </a:t>
            </a:r>
            <a:r>
              <a:rPr lang="nn-NO" altLang="ko-KR" sz="14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ko-KR" sz="1400" dirty="0">
                <a:latin typeface="Consolas"/>
              </a:rPr>
              <a:t>++) {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latin typeface="Consolas"/>
              </a:rPr>
              <a:t>TableViewerColumn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tableviewerColumn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TableViewerColumn</a:t>
            </a:r>
            <a:r>
              <a:rPr lang="en-US" altLang="ko-KR" sz="1400" dirty="0">
                <a:latin typeface="Consolas"/>
              </a:rPr>
              <a:t>(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tableViewer</a:t>
            </a:r>
            <a:r>
              <a:rPr lang="en-US" altLang="ko-KR" sz="1400" dirty="0">
                <a:latin typeface="Consolas"/>
              </a:rPr>
              <a:t>, SWT.</a:t>
            </a:r>
            <a:r>
              <a:rPr lang="en-US" altLang="ko-KR" sz="1400" i="1" dirty="0">
                <a:solidFill>
                  <a:srgbClr val="0000C0"/>
                </a:solidFill>
                <a:latin typeface="Consolas"/>
              </a:rPr>
              <a:t>NONE</a:t>
            </a:r>
            <a:r>
              <a:rPr lang="en-US" altLang="ko-KR" sz="1400" i="1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latin typeface="Consolas"/>
              </a:rPr>
              <a:t>TableColumn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column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tableviewerColumn</a:t>
            </a:r>
            <a:r>
              <a:rPr lang="en-US" altLang="ko-KR" sz="1400" dirty="0" err="1">
                <a:latin typeface="Consolas"/>
              </a:rPr>
              <a:t>.getColumn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column</a:t>
            </a:r>
            <a:r>
              <a:rPr lang="en-US" altLang="ko-KR" sz="1400" dirty="0" err="1">
                <a:latin typeface="Consolas"/>
              </a:rPr>
              <a:t>.setText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columnNames</a:t>
            </a:r>
            <a:r>
              <a:rPr lang="en-US" altLang="ko-KR" sz="1400" dirty="0">
                <a:latin typeface="Consolas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400" dirty="0">
                <a:latin typeface="Consolas"/>
              </a:rPr>
              <a:t>]);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column</a:t>
            </a:r>
            <a:r>
              <a:rPr lang="en-US" altLang="ko-KR" sz="1400" dirty="0" err="1">
                <a:latin typeface="Consolas"/>
              </a:rPr>
              <a:t>.setWidth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columnWidths</a:t>
            </a:r>
            <a:r>
              <a:rPr lang="en-US" altLang="ko-KR" sz="1400" dirty="0">
                <a:latin typeface="Consolas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400" dirty="0">
                <a:latin typeface="Consolas"/>
              </a:rPr>
              <a:t>]);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tableViewer</a:t>
            </a:r>
            <a:r>
              <a:rPr lang="en-US" altLang="ko-KR" sz="1400" dirty="0" err="1">
                <a:latin typeface="Consolas"/>
              </a:rPr>
              <a:t>.setContentProvider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ArrayContentProvider</a:t>
            </a:r>
            <a:r>
              <a:rPr lang="en-US" altLang="ko-KR" sz="1400" dirty="0">
                <a:latin typeface="Consolas"/>
              </a:rPr>
              <a:t>());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tableViewer</a:t>
            </a:r>
            <a:r>
              <a:rPr lang="en-US" altLang="ko-KR" sz="1400" dirty="0" err="1">
                <a:latin typeface="Consolas"/>
              </a:rPr>
              <a:t>.setLabelProvider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AddressLabelProvider</a:t>
            </a:r>
            <a:r>
              <a:rPr lang="en-US" altLang="ko-KR" sz="1400" dirty="0">
                <a:latin typeface="Consolas"/>
              </a:rPr>
              <a:t>());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tableViewer</a:t>
            </a:r>
            <a:r>
              <a:rPr lang="en-US" altLang="ko-KR" sz="1400" dirty="0" err="1" smtClean="0">
                <a:latin typeface="Consolas"/>
              </a:rPr>
              <a:t>.addSelectionChangedListener</a:t>
            </a:r>
            <a:r>
              <a:rPr lang="en-US" altLang="ko-KR" sz="1400" dirty="0" smtClean="0"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 smtClean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ISelectionChangedListener</a:t>
            </a:r>
            <a:r>
              <a:rPr lang="en-US" altLang="ko-KR" sz="1400" dirty="0">
                <a:latin typeface="Consolas"/>
              </a:rPr>
              <a:t>() </a:t>
            </a:r>
            <a:r>
              <a:rPr lang="en-US" altLang="ko-KR" sz="1400" dirty="0" smtClean="0">
                <a:latin typeface="Consolas"/>
              </a:rPr>
              <a:t>{</a:t>
            </a:r>
          </a:p>
          <a:p>
            <a:endParaRPr lang="en-US" altLang="ko-KR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// </a:t>
            </a:r>
            <a:r>
              <a:rPr lang="ko-KR" altLang="en-US" sz="1400" dirty="0">
                <a:latin typeface="Consolas"/>
              </a:rPr>
              <a:t>중략</a:t>
            </a:r>
            <a:r>
              <a:rPr lang="en-US" altLang="ko-KR" sz="1400" dirty="0">
                <a:latin typeface="Consolas"/>
              </a:rPr>
              <a:t>...</a:t>
            </a:r>
          </a:p>
          <a:p>
            <a:endParaRPr lang="en-US" altLang="ko-KR" sz="1400" dirty="0">
              <a:latin typeface="Consolas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823516" y="1772770"/>
            <a:ext cx="1873017" cy="3206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테이블 </a:t>
            </a:r>
            <a:r>
              <a:rPr lang="ko-KR" altLang="en-US" dirty="0" err="1" smtClean="0">
                <a:solidFill>
                  <a:schemeClr val="bg1"/>
                </a:solidFill>
                <a:latin typeface="Optima" pitchFamily="2" charset="2"/>
              </a:rPr>
              <a:t>뷰어</a:t>
            </a: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 사용 예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30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577457"/>
          </a:xfrm>
        </p:spPr>
        <p:txBody>
          <a:bodyPr/>
          <a:lstStyle/>
          <a:p>
            <a:r>
              <a:rPr lang="en-US" altLang="ko-KR" dirty="0" smtClean="0"/>
              <a:t>AddressInfoDialog.java</a:t>
            </a:r>
          </a:p>
          <a:p>
            <a:pPr lvl="1"/>
            <a:r>
              <a:rPr lang="ko-KR" altLang="en-US" dirty="0" smtClean="0"/>
              <a:t>주소록 등록 및 수정 시 사용하는 다이얼로그로 </a:t>
            </a:r>
            <a:r>
              <a:rPr lang="en-US" altLang="ko-KR" dirty="0" err="1" smtClean="0"/>
              <a:t>JFace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TitleAreaDialog</a:t>
            </a:r>
            <a:r>
              <a:rPr lang="ko-KR" altLang="en-US" dirty="0" smtClean="0"/>
              <a:t>를 상속받아 구현합니다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699829" y="1556740"/>
            <a:ext cx="7560293" cy="4464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AddressInfoDialog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TitleAreaDialog</a:t>
            </a:r>
            <a:r>
              <a:rPr lang="en-US" altLang="ko-KR" sz="1400" dirty="0">
                <a:latin typeface="Consolas"/>
              </a:rPr>
              <a:t> {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400" dirty="0">
                <a:latin typeface="Consolas"/>
              </a:rPr>
              <a:t> Text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nameText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400" dirty="0">
                <a:latin typeface="Consolas"/>
              </a:rPr>
              <a:t> Text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phoneText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400" dirty="0">
                <a:latin typeface="Consolas"/>
              </a:rPr>
              <a:t> Text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addressText</a:t>
            </a:r>
            <a:r>
              <a:rPr lang="en-US" altLang="ko-KR" sz="1400" dirty="0">
                <a:latin typeface="Consolas"/>
              </a:rPr>
              <a:t>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400" dirty="0">
                <a:latin typeface="Consolas"/>
              </a:rPr>
              <a:t> Address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address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isNewMode</a:t>
            </a:r>
            <a:r>
              <a:rPr lang="en-US" altLang="ko-KR" sz="1400" dirty="0">
                <a:latin typeface="Consolas"/>
              </a:rPr>
              <a:t>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AddressInfoDialog</a:t>
            </a:r>
            <a:r>
              <a:rPr lang="en-US" altLang="ko-KR" sz="1400" dirty="0">
                <a:latin typeface="Consolas"/>
              </a:rPr>
              <a:t>(Shell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shell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shell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isNewMode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>
                <a:latin typeface="Consolas"/>
              </a:rPr>
              <a:t>}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AddressInfoDialog</a:t>
            </a:r>
            <a:r>
              <a:rPr lang="en-US" altLang="ko-KR" sz="1400" dirty="0">
                <a:latin typeface="Consolas"/>
              </a:rPr>
              <a:t>(Shell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shell</a:t>
            </a:r>
            <a:r>
              <a:rPr lang="en-US" altLang="ko-KR" sz="1400" dirty="0">
                <a:latin typeface="Consolas"/>
              </a:rPr>
              <a:t>, Address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address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altLang="ko-KR" sz="1400" dirty="0">
                <a:latin typeface="Consolas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shell</a:t>
            </a:r>
            <a:r>
              <a:rPr lang="en-US" altLang="ko-KR" sz="1400" dirty="0">
                <a:latin typeface="Consolas"/>
              </a:rPr>
              <a:t>);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400" dirty="0" err="1">
                <a:latin typeface="Consolas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address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address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isNewMode</a:t>
            </a:r>
            <a:r>
              <a:rPr lang="en-US" altLang="ko-KR" sz="1400" dirty="0">
                <a:latin typeface="Consolas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 smtClean="0">
                <a:latin typeface="Consolas"/>
              </a:rPr>
              <a:t>}</a:t>
            </a:r>
          </a:p>
          <a:p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smtClean="0">
                <a:latin typeface="Consolas"/>
              </a:rPr>
              <a:t>   // </a:t>
            </a:r>
            <a:r>
              <a:rPr lang="ko-KR" altLang="en-US" sz="1400" dirty="0" smtClean="0">
                <a:latin typeface="Consolas"/>
              </a:rPr>
              <a:t>중</a:t>
            </a:r>
            <a:r>
              <a:rPr lang="ko-KR" altLang="en-US" sz="1400" dirty="0">
                <a:latin typeface="Consolas"/>
              </a:rPr>
              <a:t>략</a:t>
            </a:r>
            <a:endParaRPr lang="en-US" altLang="ko-KR" sz="1400" dirty="0">
              <a:latin typeface="Consolas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604650" y="1556740"/>
            <a:ext cx="1655472" cy="3206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bg1"/>
                </a:solidFill>
                <a:latin typeface="Optima" pitchFamily="2" charset="2"/>
              </a:rPr>
              <a:t>주소정보 다이얼로그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6" name="오른쪽 중괄호 5"/>
          <p:cNvSpPr/>
          <p:nvPr/>
        </p:nvSpPr>
        <p:spPr bwMode="auto">
          <a:xfrm>
            <a:off x="8332890" y="3501010"/>
            <a:ext cx="360808" cy="720100"/>
          </a:xfrm>
          <a:prstGeom prst="rightBrace">
            <a:avLst/>
          </a:prstGeom>
          <a:noFill/>
          <a:ln w="127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07355" y="3630227"/>
            <a:ext cx="98000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rIns="36000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주소 등록 시 </a:t>
            </a:r>
            <a:r>
              <a:rPr lang="en-US" altLang="ko-KR" b="0" dirty="0" smtClean="0">
                <a:latin typeface="+mj-lt"/>
                <a:ea typeface="+mj-ea"/>
              </a:rPr>
              <a:t/>
            </a:r>
            <a:br>
              <a:rPr lang="en-US" altLang="ko-KR" b="0" dirty="0" smtClean="0">
                <a:latin typeface="+mj-lt"/>
                <a:ea typeface="+mj-ea"/>
              </a:rPr>
            </a:br>
            <a:r>
              <a:rPr lang="ko-KR" altLang="en-US" b="0" dirty="0" smtClean="0">
                <a:latin typeface="+mj-lt"/>
                <a:ea typeface="+mj-ea"/>
              </a:rPr>
              <a:t>사용하는</a:t>
            </a:r>
            <a:r>
              <a:rPr lang="en-US" altLang="ko-KR" b="0" dirty="0">
                <a:latin typeface="+mj-lt"/>
                <a:ea typeface="+mj-ea"/>
              </a:rPr>
              <a:t> </a:t>
            </a:r>
            <a:r>
              <a:rPr lang="ko-KR" altLang="en-US" b="0" dirty="0" err="1" smtClean="0">
                <a:latin typeface="+mj-lt"/>
                <a:ea typeface="+mj-ea"/>
              </a:rPr>
              <a:t>생성자</a:t>
            </a:r>
            <a:endParaRPr lang="en-US" altLang="ko-KR" b="0" dirty="0" smtClean="0">
              <a:latin typeface="+mj-lt"/>
              <a:ea typeface="+mj-ea"/>
            </a:endParaRPr>
          </a:p>
        </p:txBody>
      </p:sp>
      <p:sp>
        <p:nvSpPr>
          <p:cNvPr id="8" name="오른쪽 중괄호 7"/>
          <p:cNvSpPr/>
          <p:nvPr/>
        </p:nvSpPr>
        <p:spPr bwMode="auto">
          <a:xfrm>
            <a:off x="8332890" y="4595963"/>
            <a:ext cx="360808" cy="720100"/>
          </a:xfrm>
          <a:prstGeom prst="rightBrace">
            <a:avLst/>
          </a:prstGeom>
          <a:noFill/>
          <a:ln w="127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8707355" y="4725180"/>
            <a:ext cx="98000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rIns="36000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주소 수정 시 </a:t>
            </a:r>
            <a:r>
              <a:rPr lang="en-US" altLang="ko-KR" b="0" dirty="0" smtClean="0">
                <a:latin typeface="+mj-lt"/>
                <a:ea typeface="+mj-ea"/>
              </a:rPr>
              <a:t/>
            </a:r>
            <a:br>
              <a:rPr lang="en-US" altLang="ko-KR" b="0" dirty="0" smtClean="0">
                <a:latin typeface="+mj-lt"/>
                <a:ea typeface="+mj-ea"/>
              </a:rPr>
            </a:br>
            <a:r>
              <a:rPr lang="ko-KR" altLang="en-US" b="0" dirty="0" smtClean="0">
                <a:latin typeface="+mj-lt"/>
                <a:ea typeface="+mj-ea"/>
              </a:rPr>
              <a:t>사용하는</a:t>
            </a:r>
            <a:r>
              <a:rPr lang="en-US" altLang="ko-KR" b="0" dirty="0">
                <a:latin typeface="+mj-lt"/>
                <a:ea typeface="+mj-ea"/>
              </a:rPr>
              <a:t> </a:t>
            </a:r>
            <a:r>
              <a:rPr lang="ko-KR" altLang="en-US" b="0" dirty="0" err="1" smtClean="0">
                <a:latin typeface="+mj-lt"/>
                <a:ea typeface="+mj-ea"/>
              </a:rPr>
              <a:t>생성자</a:t>
            </a:r>
            <a:endParaRPr lang="en-US" altLang="ko-KR" b="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85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 설명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AddressLabelProvider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298113" cy="577457"/>
          </a:xfrm>
        </p:spPr>
        <p:txBody>
          <a:bodyPr/>
          <a:lstStyle/>
          <a:p>
            <a:r>
              <a:rPr lang="en-US" altLang="ko-KR" dirty="0" err="1" smtClean="0"/>
              <a:t>AddressLabelProvider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 객체를 테이블 </a:t>
            </a:r>
            <a:r>
              <a:rPr lang="ko-KR" altLang="en-US" dirty="0" err="1" smtClean="0"/>
              <a:t>뷰어의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위한</a:t>
            </a:r>
            <a:r>
              <a:rPr lang="en-US" altLang="ko-KR" dirty="0"/>
              <a:t> </a:t>
            </a:r>
            <a:r>
              <a:rPr lang="en-US" altLang="ko-KR" dirty="0" err="1" smtClean="0"/>
              <a:t>LabelProvider</a:t>
            </a:r>
            <a:r>
              <a:rPr lang="ko-KR" altLang="en-US" dirty="0" smtClean="0"/>
              <a:t>를 구현합니다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699829" y="1556740"/>
            <a:ext cx="7560293" cy="49686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AddressLabelProvider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LabelProvider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smtClean="0">
                <a:latin typeface="Consolas"/>
              </a:rPr>
              <a:t/>
            </a:r>
            <a:br>
              <a:rPr lang="en-US" altLang="ko-KR" sz="1400" dirty="0" smtClean="0">
                <a:latin typeface="Consolas"/>
              </a:rPr>
            </a:br>
            <a:r>
              <a:rPr lang="en-US" altLang="ko-KR" sz="1400" dirty="0" smtClean="0">
                <a:latin typeface="Consolas"/>
              </a:rPr>
              <a:t>  </a:t>
            </a:r>
            <a:r>
              <a:rPr lang="ko-KR" altLang="en-US" sz="1400" dirty="0">
                <a:latin typeface="Consolas"/>
              </a:rPr>
              <a:t> </a:t>
            </a:r>
            <a:r>
              <a:rPr lang="ko-KR" altLang="en-US" sz="1400" dirty="0" smtClean="0">
                <a:latin typeface="Consolas"/>
              </a:rPr>
              <a:t>                </a:t>
            </a:r>
            <a:r>
              <a:rPr lang="en-US" altLang="ko-KR" sz="1400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ko-KR" sz="1400" dirty="0" smtClean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IBaseLabelProvider</a:t>
            </a:r>
            <a:r>
              <a:rPr lang="en-US" altLang="ko-KR" sz="1400" dirty="0">
                <a:latin typeface="Consolas"/>
              </a:rPr>
              <a:t>, </a:t>
            </a:r>
            <a:r>
              <a:rPr lang="en-US" altLang="ko-KR" sz="1400" dirty="0" err="1">
                <a:latin typeface="Consolas"/>
              </a:rPr>
              <a:t>ITableLabelProvider</a:t>
            </a:r>
            <a:r>
              <a:rPr lang="en-US" altLang="ko-KR" sz="1400" dirty="0">
                <a:latin typeface="Consolas"/>
              </a:rPr>
              <a:t> {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nsolas"/>
              </a:rPr>
              <a:t>// ...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ko-KR" sz="1400" dirty="0"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latin typeface="Consolas"/>
              </a:rPr>
              <a:t> String </a:t>
            </a:r>
            <a:r>
              <a:rPr lang="en-US" altLang="ko-KR" sz="1400" dirty="0" err="1">
                <a:latin typeface="Consolas"/>
              </a:rPr>
              <a:t>getColumnText</a:t>
            </a:r>
            <a:r>
              <a:rPr lang="en-US" altLang="ko-KR" sz="1400" dirty="0">
                <a:latin typeface="Consolas"/>
              </a:rPr>
              <a:t>(Object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element</a:t>
            </a:r>
            <a:r>
              <a:rPr lang="en-US" altLang="ko-KR" sz="1400" dirty="0">
                <a:latin typeface="Consolas"/>
              </a:rPr>
              <a:t>, </a:t>
            </a:r>
            <a:r>
              <a:rPr lang="en-US" altLang="ko-K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columnIndex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ko-KR" altLang="en-US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3F7F5F"/>
                </a:solidFill>
                <a:latin typeface="Consolas"/>
              </a:rPr>
              <a:t>//</a:t>
            </a:r>
          </a:p>
          <a:p>
            <a:r>
              <a:rPr lang="en-US" altLang="ko-KR" sz="1400" dirty="0">
                <a:latin typeface="Consolas"/>
              </a:rPr>
              <a:t>        Address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address</a:t>
            </a:r>
            <a:r>
              <a:rPr lang="en-US" altLang="ko-KR" sz="1400" dirty="0">
                <a:latin typeface="Consolas"/>
              </a:rPr>
              <a:t> = (Address) </a:t>
            </a: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element</a:t>
            </a:r>
            <a:r>
              <a:rPr lang="en-US" altLang="ko-KR" sz="1400" dirty="0">
                <a:latin typeface="Consolas"/>
              </a:rPr>
              <a:t>;</a:t>
            </a:r>
          </a:p>
          <a:p>
            <a:endParaRPr lang="ko-KR" altLang="en-US" sz="1400" dirty="0">
              <a:latin typeface="Consolas"/>
            </a:endParaRP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altLang="ko-KR" sz="1400" dirty="0">
                <a:latin typeface="Consolas"/>
              </a:rPr>
              <a:t> (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columnIndex</a:t>
            </a:r>
            <a:r>
              <a:rPr lang="en-US" altLang="ko-KR" sz="1400" dirty="0">
                <a:latin typeface="Consolas"/>
              </a:rPr>
              <a:t>) {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1400" dirty="0">
                <a:latin typeface="Consolas"/>
              </a:rPr>
              <a:t> 0: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latin typeface="Consolas"/>
              </a:rPr>
              <a:t>String.</a:t>
            </a:r>
            <a:r>
              <a:rPr lang="en-US" altLang="ko-KR" sz="1400" i="1" dirty="0" err="1">
                <a:latin typeface="Consolas"/>
              </a:rPr>
              <a:t>valueOf</a:t>
            </a:r>
            <a:r>
              <a:rPr lang="en-US" altLang="ko-KR" sz="1400" i="1" dirty="0">
                <a:latin typeface="Consolas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Consolas"/>
              </a:rPr>
              <a:t>address</a:t>
            </a:r>
            <a:r>
              <a:rPr lang="en-US" altLang="ko-KR" sz="1400" i="1" dirty="0" err="1">
                <a:latin typeface="Consolas"/>
              </a:rPr>
              <a:t>.getSeqNo</a:t>
            </a:r>
            <a:r>
              <a:rPr lang="en-US" altLang="ko-KR" sz="1400" i="1" dirty="0">
                <a:latin typeface="Consolas"/>
              </a:rPr>
              <a:t>());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1400" dirty="0">
                <a:latin typeface="Consolas"/>
              </a:rPr>
              <a:t> 1: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address</a:t>
            </a:r>
            <a:r>
              <a:rPr lang="en-US" altLang="ko-KR" sz="1400" dirty="0" err="1">
                <a:latin typeface="Consolas"/>
              </a:rPr>
              <a:t>.getName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1400" dirty="0">
                <a:latin typeface="Consolas"/>
              </a:rPr>
              <a:t> 2: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address</a:t>
            </a:r>
            <a:r>
              <a:rPr lang="en-US" altLang="ko-KR" sz="1400" dirty="0" err="1">
                <a:latin typeface="Consolas"/>
              </a:rPr>
              <a:t>.getPhone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ko-KR" sz="1400" dirty="0">
                <a:latin typeface="Consolas"/>
              </a:rPr>
              <a:t> 3: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address</a:t>
            </a:r>
            <a:r>
              <a:rPr lang="en-US" altLang="ko-KR" sz="1400" dirty="0" err="1">
                <a:latin typeface="Consolas"/>
              </a:rPr>
              <a:t>.getAddress</a:t>
            </a:r>
            <a:r>
              <a:rPr lang="en-US" altLang="ko-KR" sz="1400" dirty="0">
                <a:latin typeface="Consolas"/>
              </a:rPr>
              <a:t>();</a:t>
            </a:r>
          </a:p>
          <a:p>
            <a:r>
              <a:rPr lang="en-US" altLang="ko-KR" sz="1400" dirty="0">
                <a:latin typeface="Consolas"/>
              </a:rPr>
              <a:t>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altLang="ko-KR" sz="1400" dirty="0">
                <a:latin typeface="Consolas"/>
              </a:rPr>
              <a:t>:</a:t>
            </a:r>
          </a:p>
          <a:p>
            <a:r>
              <a:rPr lang="en-US" altLang="ko-KR" sz="1400" dirty="0">
                <a:latin typeface="Consolas"/>
              </a:rPr>
              <a:t>        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dirty="0">
                <a:latin typeface="Consolas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</a:rPr>
              <a:t>"Unknown column."</a:t>
            </a:r>
            <a:r>
              <a:rPr lang="en-US" altLang="ko-KR" sz="1400" dirty="0">
                <a:latin typeface="Consolas"/>
              </a:rPr>
              <a:t>;</a:t>
            </a:r>
          </a:p>
          <a:p>
            <a:r>
              <a:rPr lang="ko-KR" altLang="en-US" sz="1400" dirty="0">
                <a:latin typeface="Consolas"/>
              </a:rPr>
              <a:t>        </a:t>
            </a:r>
            <a:r>
              <a:rPr lang="en-US" altLang="ko-KR" sz="1400" dirty="0">
                <a:latin typeface="Consolas"/>
              </a:rPr>
              <a:t>}</a:t>
            </a:r>
          </a:p>
          <a:p>
            <a:r>
              <a:rPr lang="ko-KR" altLang="en-US" sz="1400" dirty="0">
                <a:latin typeface="Consolas"/>
              </a:rPr>
              <a:t>    </a:t>
            </a:r>
            <a:r>
              <a:rPr lang="en-US" altLang="ko-KR" sz="1400" dirty="0">
                <a:latin typeface="Consolas"/>
              </a:rPr>
              <a:t>}</a:t>
            </a:r>
          </a:p>
          <a:p>
            <a:r>
              <a:rPr lang="en-US" altLang="ko-KR" sz="1400" dirty="0">
                <a:latin typeface="Consolas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604650" y="1556740"/>
            <a:ext cx="1655472" cy="3206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bg1"/>
                </a:solidFill>
                <a:latin typeface="Optima" pitchFamily="2" charset="2"/>
              </a:rPr>
              <a:t>LabelProvider</a:t>
            </a: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Optima" pitchFamily="2" charset="2"/>
              </a:rPr>
              <a:t>구현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6" name="오른쪽 중괄호 5"/>
          <p:cNvSpPr/>
          <p:nvPr/>
        </p:nvSpPr>
        <p:spPr bwMode="auto">
          <a:xfrm>
            <a:off x="8332890" y="3501010"/>
            <a:ext cx="360808" cy="2808390"/>
          </a:xfrm>
          <a:prstGeom prst="rightBrace">
            <a:avLst/>
          </a:prstGeom>
          <a:noFill/>
          <a:ln w="12700">
            <a:solidFill>
              <a:srgbClr val="666666"/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8707355" y="4725180"/>
            <a:ext cx="139357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rIns="36000" rtlCol="0">
            <a:spAutoFit/>
          </a:bodyPr>
          <a:lstStyle/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err="1" smtClean="0">
                <a:latin typeface="+mj-lt"/>
                <a:ea typeface="+mj-ea"/>
              </a:rPr>
              <a:t>컬럼</a:t>
            </a:r>
            <a:r>
              <a:rPr lang="ko-KR" altLang="en-US" b="0" dirty="0" smtClean="0">
                <a:latin typeface="+mj-lt"/>
                <a:ea typeface="+mj-ea"/>
              </a:rPr>
              <a:t> 인덱스에 해당하는</a:t>
            </a:r>
            <a:endParaRPr lang="en-US" altLang="ko-KR" b="0" dirty="0" smtClean="0">
              <a:latin typeface="+mj-lt"/>
              <a:ea typeface="+mj-ea"/>
            </a:endParaRPr>
          </a:p>
          <a:p>
            <a:pPr algn="l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ko-KR" altLang="en-US" b="0" dirty="0" smtClean="0">
                <a:latin typeface="+mj-lt"/>
                <a:ea typeface="+mj-ea"/>
              </a:rPr>
              <a:t>값을 </a:t>
            </a:r>
            <a:r>
              <a:rPr lang="ko-KR" altLang="en-US" b="0" dirty="0" err="1" smtClean="0">
                <a:latin typeface="+mj-lt"/>
                <a:ea typeface="+mj-ea"/>
              </a:rPr>
              <a:t>리턴합니다</a:t>
            </a:r>
            <a:r>
              <a:rPr lang="en-US" altLang="ko-KR" b="0" dirty="0" smtClean="0">
                <a:latin typeface="+mj-lt"/>
                <a:ea typeface="+mj-ea"/>
              </a:rPr>
              <a:t>.</a:t>
            </a:r>
            <a:endParaRPr lang="en-US" altLang="ko-KR" b="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75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934873"/>
          </a:xfrm>
        </p:spPr>
        <p:txBody>
          <a:bodyPr/>
          <a:lstStyle/>
          <a:p>
            <a:r>
              <a:rPr lang="ko-KR" altLang="en-US" dirty="0" smtClean="0"/>
              <a:t>실습 개요</a:t>
            </a:r>
            <a:endParaRPr lang="en-US" altLang="ko-KR" dirty="0" smtClean="0"/>
          </a:p>
          <a:p>
            <a:r>
              <a:rPr lang="ko-KR" altLang="en-US" dirty="0" smtClean="0"/>
              <a:t>객체 모델링</a:t>
            </a:r>
            <a:endParaRPr lang="en-US" altLang="ko-KR" dirty="0" smtClean="0"/>
          </a:p>
          <a:p>
            <a:r>
              <a:rPr lang="ko-KR" altLang="en-US" dirty="0" smtClean="0"/>
              <a:t>예제소스 설명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Java GUI – SWT/</a:t>
            </a:r>
            <a:r>
              <a:rPr lang="en-US" altLang="ko-KR" dirty="0" err="1" smtClean="0"/>
              <a:t>JFace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771840" y="3589128"/>
            <a:ext cx="4608640" cy="639408"/>
          </a:xfrm>
        </p:spPr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주소록 </a:t>
            </a:r>
            <a:endParaRPr lang="en-US" altLang="ko-KR" dirty="0" smtClean="0"/>
          </a:p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그림판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795080" y="3861060"/>
            <a:ext cx="4680650" cy="360050"/>
          </a:xfrm>
          <a:prstGeom prst="roundRect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7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사용자 지정 3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ts val="0"/>
          </a:spcBef>
          <a:buClr>
            <a:schemeClr val="tx1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2700">
          <a:solidFill>
            <a:srgbClr val="666666"/>
          </a:solidFill>
          <a:round/>
          <a:headEnd/>
          <a:tailEnd type="arrow" w="med" len="med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110118</TotalTime>
  <Words>1097</Words>
  <Application>Microsoft Office PowerPoint</Application>
  <PresentationFormat>사용자 지정</PresentationFormat>
  <Paragraphs>277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가는각진제목체</vt:lpstr>
      <vt:lpstr>Wingdings</vt:lpstr>
      <vt:lpstr>HY헤드라인M</vt:lpstr>
      <vt:lpstr>Optima</vt:lpstr>
      <vt:lpstr>Consolas</vt:lpstr>
      <vt:lpstr>맑은 고딕</vt:lpstr>
      <vt:lpstr>Nextree Basic A4</vt:lpstr>
      <vt:lpstr>Java GUI – SWT/JFace</vt:lpstr>
      <vt:lpstr>PowerPoint 프레젠테이션</vt:lpstr>
      <vt:lpstr>실습 개요</vt:lpstr>
      <vt:lpstr>객체 모델링</vt:lpstr>
      <vt:lpstr>예제소스 설명 – 주소록 실행</vt:lpstr>
      <vt:lpstr>예제소스 설명 – 주소록 Window</vt:lpstr>
      <vt:lpstr>예제 소스 설명 – 주소 등록/수정 Dialog</vt:lpstr>
      <vt:lpstr>예제 소스 설명 – AddressLabelProvider</vt:lpstr>
      <vt:lpstr>PowerPoint 프레젠테이션</vt:lpstr>
      <vt:lpstr>실습 개요</vt:lpstr>
      <vt:lpstr>예제소스 설명 – 마우스 이벤트 처리</vt:lpstr>
      <vt:lpstr>예제소스 설명 – 메뉴, 툴바, 상태바 등록</vt:lpstr>
      <vt:lpstr>예제소스 설명 – 이미지 파일 열기</vt:lpstr>
      <vt:lpstr>예제소스 설명 – 이미지 파일 저장</vt:lpstr>
      <vt:lpstr>토의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Windows 사용자</cp:lastModifiedBy>
  <cp:revision>6204</cp:revision>
  <cp:lastPrinted>2014-01-01T12:16:34Z</cp:lastPrinted>
  <dcterms:created xsi:type="dcterms:W3CDTF">2002-03-21T10:45:59Z</dcterms:created>
  <dcterms:modified xsi:type="dcterms:W3CDTF">2014-05-02T07:20:27Z</dcterms:modified>
</cp:coreProperties>
</file>