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Lst>
  <p:sldSz cx="12192000" cy="6858000"/>
  <p:notesSz cx="6858000" cy="9144000"/>
  <p:embeddedFontLst>
    <p:embeddedFont>
      <p:font typeface="Arial Narrow" panose="020B0604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R7PxPGm3ghczcHMZrxxoHb7kY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FBB2D-05B1-49E4-8762-A6CF12FD0855}">
  <a:tblStyle styleId="{90EFBB2D-05B1-49E4-8762-A6CF12FD085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872"/>
  </p:normalViewPr>
  <p:slideViewPr>
    <p:cSldViewPr snapToGrid="0">
      <p:cViewPr varScale="1">
        <p:scale>
          <a:sx n="80" d="100"/>
          <a:sy n="80" d="100"/>
        </p:scale>
        <p:origin x="180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p>
        </p:txBody>
      </p:sp>
      <p:sp>
        <p:nvSpPr>
          <p:cNvPr id="66" name="Google Shape;6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65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968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2" name="Google Shape;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85750" indent="-285750">
              <a:buFont typeface="Wingdings" pitchFamily="2" charset="2"/>
              <a:buChar char="v"/>
            </a:pPr>
            <a:endParaRPr lang="en-US" sz="1200" dirty="0"/>
          </a:p>
        </p:txBody>
      </p:sp>
      <p:sp>
        <p:nvSpPr>
          <p:cNvPr id="110" name="Google Shape;11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509a611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7509a611d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400"/>
              <a:buNone/>
            </a:pPr>
            <a:endParaRPr sz="1100"/>
          </a:p>
          <a:p>
            <a:pPr marL="457200" lvl="0" indent="-317500" algn="l" rtl="0">
              <a:lnSpc>
                <a:spcPct val="100000"/>
              </a:lnSpc>
              <a:spcBef>
                <a:spcPts val="0"/>
              </a:spcBef>
              <a:spcAft>
                <a:spcPts val="0"/>
              </a:spcAft>
              <a:buSzPts val="1400"/>
              <a:buChar char="●"/>
            </a:pPr>
            <a:r>
              <a:rPr lang="en-US"/>
              <a:t>skillset web scraping ?</a:t>
            </a:r>
            <a:endParaRPr/>
          </a:p>
        </p:txBody>
      </p:sp>
      <p:sp>
        <p:nvSpPr>
          <p:cNvPr id="165" name="Google Shape;165;g7509a611dc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4f89948b4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74f89948b4_4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400"/>
              <a:buNone/>
            </a:pPr>
            <a:r>
              <a:rPr lang="en-US" sz="1100"/>
              <a:t>For the data cleaning part, we aim to combine data set acquired from different sources, and then select important features for our machine learning model. During the process,  there are several issues need to be solved, unstructured and excessive features are the main problems we focus on. It is because our data are derived from plain text survey and it includes numerous multiple choice questions and we have around 100 features in total. </a:t>
            </a:r>
            <a:endParaRPr sz="1100"/>
          </a:p>
          <a:p>
            <a:pPr marL="0" lvl="0" indent="0" algn="l" rtl="0">
              <a:lnSpc>
                <a:spcPct val="115000"/>
              </a:lnSpc>
              <a:spcBef>
                <a:spcPts val="0"/>
              </a:spcBef>
              <a:spcAft>
                <a:spcPts val="0"/>
              </a:spcAft>
              <a:buSzPts val="1400"/>
              <a:buNone/>
            </a:pPr>
            <a:r>
              <a:rPr lang="en-US" sz="1100"/>
              <a:t>So we take steps to deal with the problem mentioned in the slide, including data aggregation and feature selection to reduce the number of features. And we clean out those data containing too much NA values. And impute the rest of them with guess matrix, either the mode or average value. Last, we encode and convert the plain-text response into either numbers or categorical variables for further analysis.</a:t>
            </a:r>
            <a:endParaRPr sz="1100"/>
          </a:p>
        </p:txBody>
      </p:sp>
      <p:sp>
        <p:nvSpPr>
          <p:cNvPr id="179" name="Google Shape;179;g74f89948b4_4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41ed19d6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841ed19d6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841ed19d6a_1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88888"/>
              </a:buClr>
              <a:buSzPts val="2000"/>
              <a:buNone/>
              <a:defRPr>
                <a:solidFill>
                  <a:srgbClr val="888888"/>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20"/>
              </a:spcBef>
              <a:spcAft>
                <a:spcPts val="0"/>
              </a:spcAft>
              <a:buClr>
                <a:srgbClr val="888888"/>
              </a:buClr>
              <a:buSzPts val="1600"/>
              <a:buNone/>
              <a:defRPr>
                <a:solidFill>
                  <a:srgbClr val="888888"/>
                </a:solidFill>
              </a:defRPr>
            </a:lvl3pPr>
            <a:lvl4pPr lvl="3" algn="ctr">
              <a:lnSpc>
                <a:spcPct val="100000"/>
              </a:lnSpc>
              <a:spcBef>
                <a:spcPts val="280"/>
              </a:spcBef>
              <a:spcAft>
                <a:spcPts val="0"/>
              </a:spcAft>
              <a:buClr>
                <a:srgbClr val="888888"/>
              </a:buClr>
              <a:buSzPts val="14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609599" y="1123616"/>
            <a:ext cx="10630293" cy="461076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24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9"/>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pic>
        <p:nvPicPr>
          <p:cNvPr id="26" name="Google Shape;26;p9" descr="data.jpg"/>
          <p:cNvPicPr preferRelativeResize="0"/>
          <p:nvPr/>
        </p:nvPicPr>
        <p:blipFill rotWithShape="1">
          <a:blip r:embed="rId2">
            <a:alphaModFix/>
          </a:blip>
          <a:srcRect l="78101" t="14456" r="17816" b="42383"/>
          <a:stretch/>
        </p:blipFill>
        <p:spPr>
          <a:xfrm>
            <a:off x="0" y="460676"/>
            <a:ext cx="497592" cy="3032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7"/>
        <p:cNvGrpSpPr/>
        <p:nvPr/>
      </p:nvGrpSpPr>
      <p:grpSpPr>
        <a:xfrm>
          <a:off x="0" y="0"/>
          <a:ext cx="0" cy="0"/>
          <a:chOff x="0" y="0"/>
          <a:chExt cx="0" cy="0"/>
        </a:xfrm>
      </p:grpSpPr>
      <p:sp>
        <p:nvSpPr>
          <p:cNvPr id="28" name="Google Shape;28;p2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88888"/>
              </a:buClr>
              <a:buSzPts val="2000"/>
              <a:buNone/>
              <a:defRPr>
                <a:solidFill>
                  <a:srgbClr val="888888"/>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20"/>
              </a:spcBef>
              <a:spcAft>
                <a:spcPts val="0"/>
              </a:spcAft>
              <a:buClr>
                <a:srgbClr val="888888"/>
              </a:buClr>
              <a:buSzPts val="1600"/>
              <a:buNone/>
              <a:defRPr>
                <a:solidFill>
                  <a:srgbClr val="888888"/>
                </a:solidFill>
              </a:defRPr>
            </a:lvl3pPr>
            <a:lvl4pPr lvl="3" algn="ctr">
              <a:lnSpc>
                <a:spcPct val="100000"/>
              </a:lnSpc>
              <a:spcBef>
                <a:spcPts val="280"/>
              </a:spcBef>
              <a:spcAft>
                <a:spcPts val="0"/>
              </a:spcAft>
              <a:buClr>
                <a:srgbClr val="888888"/>
              </a:buClr>
              <a:buSzPts val="14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pic>
        <p:nvPicPr>
          <p:cNvPr id="30" name="Google Shape;30;p27" descr="data.jpg"/>
          <p:cNvPicPr preferRelativeResize="0"/>
          <p:nvPr/>
        </p:nvPicPr>
        <p:blipFill rotWithShape="1">
          <a:blip r:embed="rId2">
            <a:alphaModFix/>
          </a:blip>
          <a:srcRect l="61694" t="14456" r="24" b="67917"/>
          <a:stretch/>
        </p:blipFill>
        <p:spPr>
          <a:xfrm>
            <a:off x="3762375" y="3681413"/>
            <a:ext cx="4667250" cy="1238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3" name="Google Shape;43;p12"/>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12"/>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8" name="Google Shape;48;p1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9" name="Google Shape;49;p15"/>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16"/>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4" name="Google Shape;54;p16"/>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body" idx="1"/>
          </p:nvPr>
        </p:nvSpPr>
        <p:spPr>
          <a:xfrm rot="5400000">
            <a:off x="3652653" y="-1772983"/>
            <a:ext cx="4886694"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8" name="Google Shape;58;p17"/>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18"/>
          <p:cNvSpPr txBox="1">
            <a:spLocks noGrp="1"/>
          </p:cNvSpPr>
          <p:nvPr>
            <p:ph type="sldNum" idx="12"/>
          </p:nvPr>
        </p:nvSpPr>
        <p:spPr>
          <a:xfrm>
            <a:off x="10921403" y="6511226"/>
            <a:ext cx="855557" cy="1733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609600" y="1270070"/>
            <a:ext cx="10972800" cy="488669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2" name="Google Shape;12;p7"/>
          <p:cNvGrpSpPr/>
          <p:nvPr/>
        </p:nvGrpSpPr>
        <p:grpSpPr>
          <a:xfrm>
            <a:off x="-9" y="6334821"/>
            <a:ext cx="12192003" cy="523180"/>
            <a:chOff x="7062" y="160415"/>
            <a:chExt cx="9144000" cy="523180"/>
          </a:xfrm>
        </p:grpSpPr>
        <p:pic>
          <p:nvPicPr>
            <p:cNvPr id="13" name="Google Shape;13;p7" descr="data.jpg"/>
            <p:cNvPicPr preferRelativeResize="0"/>
            <p:nvPr/>
          </p:nvPicPr>
          <p:blipFill rotWithShape="1">
            <a:blip r:embed="rId11">
              <a:alphaModFix/>
            </a:blip>
            <a:srcRect b="25531"/>
            <a:stretch/>
          </p:blipFill>
          <p:spPr>
            <a:xfrm>
              <a:off x="7062" y="160415"/>
              <a:ext cx="9144000" cy="523180"/>
            </a:xfrm>
            <a:prstGeom prst="rect">
              <a:avLst/>
            </a:prstGeom>
            <a:noFill/>
            <a:ln>
              <a:noFill/>
            </a:ln>
          </p:spPr>
        </p:pic>
        <p:sp>
          <p:nvSpPr>
            <p:cNvPr id="14" name="Google Shape;14;p7"/>
            <p:cNvSpPr txBox="1"/>
            <p:nvPr/>
          </p:nvSpPr>
          <p:spPr>
            <a:xfrm>
              <a:off x="98979" y="222894"/>
              <a:ext cx="241664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000" b="0" i="0" u="none" strike="noStrike" cap="none">
                  <a:solidFill>
                    <a:schemeClr val="dk1"/>
                  </a:solidFill>
                  <a:latin typeface="Courier New"/>
                  <a:ea typeface="Courier New"/>
                  <a:cs typeface="Courier New"/>
                  <a:sym typeface="Courier New"/>
                </a:rPr>
                <a:t>Data</a:t>
              </a:r>
              <a:r>
                <a:rPr lang="en-US" sz="2000" b="0" i="0" u="none" strike="noStrike" cap="none">
                  <a:solidFill>
                    <a:schemeClr val="dk1"/>
                  </a:solidFill>
                  <a:latin typeface="Arial Narrow"/>
                  <a:ea typeface="Arial Narrow"/>
                  <a:cs typeface="Arial Narrow"/>
                  <a:sym typeface="Arial Narrow"/>
                </a:rPr>
                <a:t> </a:t>
              </a:r>
              <a:r>
                <a:rPr lang="en-US" sz="2000" b="0" i="0" u="none" strike="noStrike" cap="none">
                  <a:solidFill>
                    <a:schemeClr val="dk1"/>
                  </a:solidFill>
                  <a:latin typeface="Courier New"/>
                  <a:ea typeface="Courier New"/>
                  <a:cs typeface="Courier New"/>
                  <a:sym typeface="Courier New"/>
                </a:rPr>
                <a:t>X</a:t>
              </a:r>
              <a:endParaRPr sz="2000" b="0" i="0" u="none" strike="noStrike" cap="none">
                <a:solidFill>
                  <a:schemeClr val="dk1"/>
                </a:solidFill>
                <a:latin typeface="Courier New"/>
                <a:ea typeface="Courier New"/>
                <a:cs typeface="Courier New"/>
                <a:sym typeface="Courier New"/>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oliang17/DataX_Projec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open?id=1fokEpupjr2fY6iOeQ3BheEuTnyjQijR8"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ctrTitle"/>
          </p:nvPr>
        </p:nvSpPr>
        <p:spPr>
          <a:xfrm>
            <a:off x="0" y="1900238"/>
            <a:ext cx="12192000" cy="2000112"/>
          </a:xfrm>
          <a:prstGeom prst="rect">
            <a:avLst/>
          </a:prstGeom>
          <a:solidFill>
            <a:schemeClr val="dk1"/>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000"/>
              <a:buFont typeface="Calibri"/>
              <a:buNone/>
            </a:pPr>
            <a:r>
              <a:rPr lang="en-US" sz="5400" b="1" dirty="0">
                <a:solidFill>
                  <a:srgbClr val="FFC919"/>
                </a:solidFill>
              </a:rPr>
              <a:t>Job Hunting Strategy</a:t>
            </a:r>
            <a:endParaRPr sz="5400" b="1" dirty="0">
              <a:solidFill>
                <a:srgbClr val="FFC919"/>
              </a:solidFill>
            </a:endParaRPr>
          </a:p>
          <a:p>
            <a:pPr marL="0" lvl="0" indent="0" algn="ctr" rtl="0">
              <a:lnSpc>
                <a:spcPct val="100000"/>
              </a:lnSpc>
              <a:spcBef>
                <a:spcPts val="0"/>
              </a:spcBef>
              <a:spcAft>
                <a:spcPts val="0"/>
              </a:spcAft>
              <a:buClr>
                <a:schemeClr val="lt1"/>
              </a:buClr>
              <a:buSzPts val="4000"/>
              <a:buFont typeface="Calibri"/>
              <a:buNone/>
            </a:pPr>
            <a:r>
              <a:rPr lang="en-US" sz="4000" b="1" dirty="0">
                <a:solidFill>
                  <a:srgbClr val="FFC919"/>
                </a:solidFill>
              </a:rPr>
              <a:t>Career Development Recommendation</a:t>
            </a:r>
            <a:endParaRPr b="1" dirty="0">
              <a:solidFill>
                <a:srgbClr val="FFC919"/>
              </a:solidFill>
            </a:endParaRPr>
          </a:p>
        </p:txBody>
      </p:sp>
      <p:sp>
        <p:nvSpPr>
          <p:cNvPr id="69" name="Google Shape;69;p1"/>
          <p:cNvSpPr/>
          <p:nvPr/>
        </p:nvSpPr>
        <p:spPr>
          <a:xfrm>
            <a:off x="4601607" y="4342566"/>
            <a:ext cx="2458433"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Cheng-chun Chao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Sean Chuang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Xinyu Wang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Yijun Liang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Yuanyuan Xiao</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Summary</a:t>
            </a:r>
            <a:endParaRPr/>
          </a:p>
        </p:txBody>
      </p:sp>
      <p:sp>
        <p:nvSpPr>
          <p:cNvPr id="199" name="Google Shape;199;p25"/>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p>
            <a:pPr marL="457200" lvl="0" indent="-355600" algn="ctr" rtl="0">
              <a:lnSpc>
                <a:spcPct val="100000"/>
              </a:lnSpc>
              <a:spcBef>
                <a:spcPts val="400"/>
              </a:spcBef>
              <a:spcAft>
                <a:spcPts val="0"/>
              </a:spcAft>
              <a:buClr>
                <a:srgbClr val="888888"/>
              </a:buClr>
              <a:buSzPts val="2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cxnSp>
        <p:nvCxnSpPr>
          <p:cNvPr id="204" name="Google Shape;204;p31"/>
          <p:cNvCxnSpPr/>
          <p:nvPr/>
        </p:nvCxnSpPr>
        <p:spPr>
          <a:xfrm rot="5400000">
            <a:off x="501519" y="2918517"/>
            <a:ext cx="885000" cy="702600"/>
          </a:xfrm>
          <a:prstGeom prst="bentConnector4">
            <a:avLst>
              <a:gd name="adj1" fmla="val -804"/>
              <a:gd name="adj2" fmla="val 154218"/>
            </a:avLst>
          </a:prstGeom>
          <a:noFill/>
          <a:ln w="19050" cap="flat" cmpd="sng">
            <a:solidFill>
              <a:srgbClr val="A5A5A5"/>
            </a:solidFill>
            <a:prstDash val="solid"/>
            <a:round/>
            <a:headEnd type="none" w="sm" len="sm"/>
            <a:tailEnd type="none" w="sm" len="sm"/>
          </a:ln>
        </p:spPr>
      </p:cxnSp>
      <p:cxnSp>
        <p:nvCxnSpPr>
          <p:cNvPr id="205" name="Google Shape;205;p31"/>
          <p:cNvCxnSpPr/>
          <p:nvPr/>
        </p:nvCxnSpPr>
        <p:spPr>
          <a:xfrm rot="-5400000">
            <a:off x="1268282" y="1920668"/>
            <a:ext cx="945300" cy="877500"/>
          </a:xfrm>
          <a:prstGeom prst="bentConnector4">
            <a:avLst>
              <a:gd name="adj1" fmla="val 971"/>
              <a:gd name="adj2" fmla="val 126047"/>
            </a:avLst>
          </a:prstGeom>
          <a:noFill/>
          <a:ln w="19050" cap="flat" cmpd="sng">
            <a:solidFill>
              <a:srgbClr val="A5A5A5"/>
            </a:solidFill>
            <a:prstDash val="solid"/>
            <a:round/>
            <a:headEnd type="none" w="sm" len="sm"/>
            <a:tailEnd type="none" w="sm" len="sm"/>
          </a:ln>
        </p:spPr>
      </p:cxnSp>
      <p:cxnSp>
        <p:nvCxnSpPr>
          <p:cNvPr id="207" name="Google Shape;207;p31"/>
          <p:cNvCxnSpPr/>
          <p:nvPr/>
        </p:nvCxnSpPr>
        <p:spPr>
          <a:xfrm rot="10800000" flipH="1">
            <a:off x="2469526" y="3008346"/>
            <a:ext cx="693900" cy="520200"/>
          </a:xfrm>
          <a:prstGeom prst="bentConnector3">
            <a:avLst>
              <a:gd name="adj1" fmla="val 35362"/>
            </a:avLst>
          </a:prstGeom>
          <a:noFill/>
          <a:ln w="19050" cap="flat" cmpd="sng">
            <a:solidFill>
              <a:srgbClr val="A5A5A5"/>
            </a:solidFill>
            <a:prstDash val="solid"/>
            <a:round/>
            <a:headEnd type="none" w="sm" len="sm"/>
            <a:tailEnd type="none" w="sm" len="sm"/>
          </a:ln>
        </p:spPr>
      </p:cxnSp>
      <p:cxnSp>
        <p:nvCxnSpPr>
          <p:cNvPr id="208" name="Google Shape;208;p31"/>
          <p:cNvCxnSpPr/>
          <p:nvPr/>
        </p:nvCxnSpPr>
        <p:spPr>
          <a:xfrm>
            <a:off x="2469525" y="3996521"/>
            <a:ext cx="864300" cy="288300"/>
          </a:xfrm>
          <a:prstGeom prst="bentConnector3">
            <a:avLst>
              <a:gd name="adj1" fmla="val 46469"/>
            </a:avLst>
          </a:prstGeom>
          <a:noFill/>
          <a:ln w="19050" cap="flat" cmpd="sng">
            <a:solidFill>
              <a:srgbClr val="A5A5A5"/>
            </a:solidFill>
            <a:prstDash val="solid"/>
            <a:round/>
            <a:headEnd type="none" w="sm" len="sm"/>
            <a:tailEnd type="none" w="sm" len="sm"/>
          </a:ln>
        </p:spPr>
      </p:cxnSp>
      <p:sp>
        <p:nvSpPr>
          <p:cNvPr id="214" name="Google Shape;214;p31"/>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800"/>
              <a:buNone/>
            </a:pPr>
            <a:r>
              <a:rPr lang="en-US" sz="3600" b="1" dirty="0"/>
              <a:t>Our Learning Path</a:t>
            </a:r>
            <a:endParaRPr sz="3600" b="1" dirty="0"/>
          </a:p>
        </p:txBody>
      </p:sp>
      <p:graphicFrame>
        <p:nvGraphicFramePr>
          <p:cNvPr id="215" name="Google Shape;215;p31"/>
          <p:cNvGraphicFramePr/>
          <p:nvPr/>
        </p:nvGraphicFramePr>
        <p:xfrm>
          <a:off x="368297" y="1223091"/>
          <a:ext cx="1751250" cy="1447810"/>
        </p:xfrm>
        <a:graphic>
          <a:graphicData uri="http://schemas.openxmlformats.org/drawingml/2006/table">
            <a:tbl>
              <a:tblPr firstRow="1" bandRow="1">
                <a:noFill/>
                <a:tableStyleId>{90EFBB2D-05B1-49E4-8762-A6CF12FD0855}</a:tableStyleId>
              </a:tblPr>
              <a:tblGrid>
                <a:gridCol w="1751250">
                  <a:extLst>
                    <a:ext uri="{9D8B030D-6E8A-4147-A177-3AD203B41FA5}">
                      <a16:colId xmlns:a16="http://schemas.microsoft.com/office/drawing/2014/main" val="20000"/>
                    </a:ext>
                  </a:extLst>
                </a:gridCol>
              </a:tblGrid>
              <a:tr h="791025">
                <a:tc>
                  <a:txBody>
                    <a:bodyPr/>
                    <a:lstStyle/>
                    <a:p>
                      <a:pPr marL="0" marR="0" lvl="0" indent="0" algn="l" rtl="0">
                        <a:lnSpc>
                          <a:spcPct val="100000"/>
                        </a:lnSpc>
                        <a:spcBef>
                          <a:spcPts val="0"/>
                        </a:spcBef>
                        <a:spcAft>
                          <a:spcPts val="0"/>
                        </a:spcAft>
                        <a:buNone/>
                      </a:pPr>
                      <a:endParaRPr sz="1000" u="none" strike="noStrike" cap="none"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Structure</a:t>
                      </a:r>
                      <a:endParaRPr dirty="0"/>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User input</a:t>
                      </a:r>
                      <a:endParaRPr dirty="0"/>
                    </a:p>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dirty="0">
                          <a:solidFill>
                            <a:srgbClr val="000000"/>
                          </a:solidFill>
                          <a:latin typeface="Arial"/>
                          <a:ea typeface="Arial"/>
                          <a:cs typeface="Arial"/>
                          <a:sym typeface="Arial"/>
                        </a:rPr>
                        <a:t>V</a:t>
                      </a:r>
                      <a:endParaRPr dirty="0"/>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Model</a:t>
                      </a:r>
                      <a:endParaRPr dirty="0"/>
                    </a:p>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dirty="0">
                          <a:solidFill>
                            <a:srgbClr val="000000"/>
                          </a:solidFill>
                          <a:latin typeface="Arial"/>
                          <a:ea typeface="Arial"/>
                          <a:cs typeface="Arial"/>
                          <a:sym typeface="Arial"/>
                        </a:rPr>
                        <a:t> V</a:t>
                      </a:r>
                      <a:endParaRPr dirty="0"/>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Display</a:t>
                      </a:r>
                      <a:endParaRPr sz="1000" u="none" strike="noStrike" cap="none" dirty="0">
                        <a:solidFill>
                          <a:schemeClr val="dk1"/>
                        </a:solidFill>
                      </a:endParaRPr>
                    </a:p>
                  </a:txBody>
                  <a:tcPr marL="91450" marR="91450" marT="45725" marB="45725">
                    <a:lnL w="38100" cap="flat" cmpd="sng">
                      <a:solidFill>
                        <a:schemeClr val="accent6"/>
                      </a:solidFill>
                      <a:prstDash val="solid"/>
                      <a:round/>
                      <a:headEnd type="none" w="sm" len="sm"/>
                      <a:tailEnd type="none" w="sm" len="sm"/>
                    </a:lnL>
                    <a:lnR w="38100" cap="flat" cmpd="sng">
                      <a:solidFill>
                        <a:schemeClr val="accent6"/>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aphicFrame>
        <p:nvGraphicFramePr>
          <p:cNvPr id="216" name="Google Shape;216;p31"/>
          <p:cNvGraphicFramePr/>
          <p:nvPr/>
        </p:nvGraphicFramePr>
        <p:xfrm>
          <a:off x="3163476" y="1540555"/>
          <a:ext cx="2972825" cy="711575"/>
        </p:xfrm>
        <a:graphic>
          <a:graphicData uri="http://schemas.openxmlformats.org/drawingml/2006/table">
            <a:tbl>
              <a:tblPr firstRow="1" bandRow="1">
                <a:noFill/>
                <a:tableStyleId>{90EFBB2D-05B1-49E4-8762-A6CF12FD0855}</a:tableStyleId>
              </a:tblPr>
              <a:tblGrid>
                <a:gridCol w="2972825">
                  <a:extLst>
                    <a:ext uri="{9D8B030D-6E8A-4147-A177-3AD203B41FA5}">
                      <a16:colId xmlns:a16="http://schemas.microsoft.com/office/drawing/2014/main" val="20000"/>
                    </a:ext>
                  </a:extLst>
                </a:gridCol>
              </a:tblGrid>
              <a:tr h="711575">
                <a:tc>
                  <a:txBody>
                    <a:bodyPr/>
                    <a:lstStyle/>
                    <a:p>
                      <a:pPr marL="0" marR="0" lvl="0" indent="0" algn="l" rtl="0">
                        <a:lnSpc>
                          <a:spcPct val="100000"/>
                        </a:lnSpc>
                        <a:spcBef>
                          <a:spcPts val="0"/>
                        </a:spcBef>
                        <a:spcAft>
                          <a:spcPts val="0"/>
                        </a:spcAft>
                        <a:buNone/>
                      </a:pPr>
                      <a:endParaRPr sz="1000" u="none" strike="noStrike" cap="none" dirty="0">
                        <a:solidFill>
                          <a:schemeClr val="dk1"/>
                        </a:solidFill>
                      </a:endParaRPr>
                    </a:p>
                    <a:p>
                      <a:pPr marL="0" marR="0" lvl="0" indent="0" algn="l" rtl="0">
                        <a:lnSpc>
                          <a:spcPct val="100000"/>
                        </a:lnSpc>
                        <a:spcBef>
                          <a:spcPts val="0"/>
                        </a:spcBef>
                        <a:spcAft>
                          <a:spcPts val="0"/>
                        </a:spcAft>
                        <a:buNone/>
                      </a:pPr>
                      <a:r>
                        <a:rPr lang="en-US" sz="1600" u="none" strike="noStrike" cap="none" dirty="0">
                          <a:solidFill>
                            <a:schemeClr val="dk1"/>
                          </a:solidFill>
                        </a:rPr>
                        <a:t>Modeling - </a:t>
                      </a:r>
                      <a:r>
                        <a:rPr lang="en-US" sz="1600" b="1" i="0" u="none" strike="noStrike" cap="none" dirty="0">
                          <a:solidFill>
                            <a:schemeClr val="dk1"/>
                          </a:solidFill>
                          <a:latin typeface="Arial"/>
                          <a:ea typeface="Arial"/>
                          <a:cs typeface="Arial"/>
                          <a:sym typeface="Arial"/>
                        </a:rPr>
                        <a:t>Recommendation</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Netflix use case – collaborative filtering</a:t>
                      </a:r>
                      <a:endParaRPr dirty="0"/>
                    </a:p>
                  </a:txBody>
                  <a:tcPr marL="91450" marR="91450" marT="45725" marB="45725">
                    <a:lnL w="38100" cap="flat" cmpd="sng">
                      <a:solidFill>
                        <a:srgbClr val="0070C0"/>
                      </a:solidFill>
                      <a:prstDash val="solid"/>
                      <a:round/>
                      <a:headEnd type="none" w="sm" len="sm"/>
                      <a:tailEnd type="none" w="sm" len="sm"/>
                    </a:lnL>
                    <a:lnR w="38100" cap="flat" cmpd="sng">
                      <a:solidFill>
                        <a:srgbClr val="0070C0"/>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aphicFrame>
        <p:nvGraphicFramePr>
          <p:cNvPr id="217" name="Google Shape;217;p31"/>
          <p:cNvGraphicFramePr/>
          <p:nvPr/>
        </p:nvGraphicFramePr>
        <p:xfrm>
          <a:off x="3333746" y="5006512"/>
          <a:ext cx="2972825" cy="711575"/>
        </p:xfrm>
        <a:graphic>
          <a:graphicData uri="http://schemas.openxmlformats.org/drawingml/2006/table">
            <a:tbl>
              <a:tblPr firstRow="1" bandRow="1">
                <a:noFill/>
                <a:tableStyleId>{90EFBB2D-05B1-49E4-8762-A6CF12FD0855}</a:tableStyleId>
              </a:tblPr>
              <a:tblGrid>
                <a:gridCol w="2972825">
                  <a:extLst>
                    <a:ext uri="{9D8B030D-6E8A-4147-A177-3AD203B41FA5}">
                      <a16:colId xmlns:a16="http://schemas.microsoft.com/office/drawing/2014/main" val="20000"/>
                    </a:ext>
                  </a:extLst>
                </a:gridCol>
              </a:tblGrid>
              <a:tr h="711575">
                <a:tc>
                  <a:txBody>
                    <a:bodyPr/>
                    <a:lstStyle/>
                    <a:p>
                      <a:pPr marL="0" marR="0" lvl="0" indent="0" algn="l" rtl="0">
                        <a:lnSpc>
                          <a:spcPct val="100000"/>
                        </a:lnSpc>
                        <a:spcBef>
                          <a:spcPts val="0"/>
                        </a:spcBef>
                        <a:spcAft>
                          <a:spcPts val="0"/>
                        </a:spcAft>
                        <a:buNone/>
                      </a:pPr>
                      <a:endParaRPr sz="1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Web Application - Tools</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Python-Flask</a:t>
                      </a:r>
                      <a:endParaRPr dirty="0"/>
                    </a:p>
                  </a:txBody>
                  <a:tcPr marL="91450" marR="91450" marT="45725" marB="45725">
                    <a:lnL w="38100" cap="flat" cmpd="sng">
                      <a:solidFill>
                        <a:srgbClr val="00B050"/>
                      </a:solidFill>
                      <a:prstDash val="solid"/>
                      <a:round/>
                      <a:headEnd type="none" w="sm" len="sm"/>
                      <a:tailEnd type="none" w="sm" len="sm"/>
                    </a:lnL>
                    <a:lnR w="38100" cap="flat" cmpd="sng">
                      <a:solidFill>
                        <a:srgbClr val="00B050"/>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aphicFrame>
        <p:nvGraphicFramePr>
          <p:cNvPr id="218" name="Google Shape;218;p31"/>
          <p:cNvGraphicFramePr/>
          <p:nvPr/>
        </p:nvGraphicFramePr>
        <p:xfrm>
          <a:off x="592783" y="3239802"/>
          <a:ext cx="1848575" cy="944890"/>
        </p:xfrm>
        <a:graphic>
          <a:graphicData uri="http://schemas.openxmlformats.org/drawingml/2006/table">
            <a:tbl>
              <a:tblPr firstRow="1" bandRow="1">
                <a:noFill/>
                <a:tableStyleId>{90EFBB2D-05B1-49E4-8762-A6CF12FD0855}</a:tableStyleId>
              </a:tblPr>
              <a:tblGrid>
                <a:gridCol w="1848575">
                  <a:extLst>
                    <a:ext uri="{9D8B030D-6E8A-4147-A177-3AD203B41FA5}">
                      <a16:colId xmlns:a16="http://schemas.microsoft.com/office/drawing/2014/main" val="20000"/>
                    </a:ext>
                  </a:extLst>
                </a:gridCol>
              </a:tblGrid>
              <a:tr h="791025">
                <a:tc>
                  <a:txBody>
                    <a:bodyPr/>
                    <a:lstStyle/>
                    <a:p>
                      <a:pPr marL="0" marR="0" lvl="0" indent="0" algn="l" rtl="0">
                        <a:lnSpc>
                          <a:spcPct val="100000"/>
                        </a:lnSpc>
                        <a:spcBef>
                          <a:spcPts val="0"/>
                        </a:spcBef>
                        <a:spcAft>
                          <a:spcPts val="0"/>
                        </a:spcAft>
                        <a:buNone/>
                      </a:pPr>
                      <a:endParaRPr sz="1000" b="1" u="none" strike="noStrike" cap="none" dirty="0">
                        <a:solidFill>
                          <a:schemeClr val="dk1"/>
                        </a:solidFill>
                      </a:endParaRPr>
                    </a:p>
                    <a:p>
                      <a:pPr marL="0" marR="0" lvl="0" indent="0" algn="l" rtl="0">
                        <a:lnSpc>
                          <a:spcPct val="100000"/>
                        </a:lnSpc>
                        <a:spcBef>
                          <a:spcPts val="0"/>
                        </a:spcBef>
                        <a:spcAft>
                          <a:spcPts val="0"/>
                        </a:spcAft>
                        <a:buNone/>
                      </a:pPr>
                      <a:r>
                        <a:rPr lang="en-US" sz="1800" u="none" strike="noStrike" cap="none" dirty="0">
                          <a:solidFill>
                            <a:schemeClr val="dk1"/>
                          </a:solidFill>
                        </a:rPr>
                        <a:t>Data Collection</a:t>
                      </a:r>
                      <a:endParaRPr dirty="0"/>
                    </a:p>
                    <a:p>
                      <a:pPr marL="0" marR="0" lvl="0" indent="0" algn="l" rtl="0">
                        <a:lnSpc>
                          <a:spcPct val="100000"/>
                        </a:lnSpc>
                        <a:spcBef>
                          <a:spcPts val="0"/>
                        </a:spcBef>
                        <a:spcAft>
                          <a:spcPts val="0"/>
                        </a:spcAft>
                        <a:buNone/>
                      </a:pPr>
                      <a:r>
                        <a:rPr lang="en-US" sz="1400" b="0" u="none" strike="noStrike" cap="none" dirty="0">
                          <a:solidFill>
                            <a:schemeClr val="dk1"/>
                          </a:solidFill>
                        </a:rPr>
                        <a:t>Kaggle</a:t>
                      </a:r>
                      <a:endParaRPr dirty="0"/>
                    </a:p>
                    <a:p>
                      <a:pPr marL="0" marR="0" lvl="0" indent="0" algn="l" rtl="0">
                        <a:lnSpc>
                          <a:spcPct val="100000"/>
                        </a:lnSpc>
                        <a:spcBef>
                          <a:spcPts val="0"/>
                        </a:spcBef>
                        <a:spcAft>
                          <a:spcPts val="0"/>
                        </a:spcAft>
                        <a:buNone/>
                      </a:pPr>
                      <a:r>
                        <a:rPr lang="en-US" sz="1400" b="0" u="none" strike="noStrike" cap="none" dirty="0">
                          <a:solidFill>
                            <a:schemeClr val="dk1"/>
                          </a:solidFill>
                        </a:rPr>
                        <a:t>Web Scraping Data</a:t>
                      </a:r>
                      <a:endParaRPr dirty="0"/>
                    </a:p>
                  </a:txBody>
                  <a:tcPr marL="91450" marR="91450" marT="45725" marB="45725">
                    <a:lnL w="38100" cap="flat" cmpd="sng">
                      <a:solidFill>
                        <a:schemeClr val="accent6"/>
                      </a:solidFill>
                      <a:prstDash val="solid"/>
                      <a:round/>
                      <a:headEnd type="none" w="sm" len="sm"/>
                      <a:tailEnd type="none" w="sm" len="sm"/>
                    </a:lnL>
                    <a:lnR w="38100" cap="flat" cmpd="sng">
                      <a:solidFill>
                        <a:schemeClr val="accent6"/>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pSp>
        <p:nvGrpSpPr>
          <p:cNvPr id="219" name="Google Shape;219;p31"/>
          <p:cNvGrpSpPr/>
          <p:nvPr/>
        </p:nvGrpSpPr>
        <p:grpSpPr>
          <a:xfrm>
            <a:off x="350383" y="3008762"/>
            <a:ext cx="477288" cy="477288"/>
            <a:chOff x="493777" y="1173114"/>
            <a:chExt cx="477288" cy="477288"/>
          </a:xfrm>
        </p:grpSpPr>
        <p:sp>
          <p:nvSpPr>
            <p:cNvPr id="220" name="Google Shape;220;p31"/>
            <p:cNvSpPr/>
            <p:nvPr/>
          </p:nvSpPr>
          <p:spPr>
            <a:xfrm>
              <a:off x="493777" y="1173114"/>
              <a:ext cx="477288" cy="477288"/>
            </a:xfrm>
            <a:prstGeom prst="ellipse">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21" name="Google Shape;221;p31" descr="Copy Vector SVG Icon (5) - SVG Repo Free SVG Icons"/>
            <p:cNvPicPr preferRelativeResize="0"/>
            <p:nvPr/>
          </p:nvPicPr>
          <p:blipFill rotWithShape="1">
            <a:blip r:embed="rId3">
              <a:clrChange>
                <a:clrFrom>
                  <a:srgbClr val="FFFFFF"/>
                </a:clrFrom>
                <a:clrTo>
                  <a:srgbClr val="FFFFFF">
                    <a:alpha val="0"/>
                  </a:srgbClr>
                </a:clrTo>
              </a:clrChange>
              <a:alphaModFix/>
            </a:blip>
            <a:srcRect/>
            <a:stretch/>
          </p:blipFill>
          <p:spPr>
            <a:xfrm>
              <a:off x="562350" y="1247759"/>
              <a:ext cx="337763" cy="337763"/>
            </a:xfrm>
            <a:prstGeom prst="rect">
              <a:avLst/>
            </a:prstGeom>
            <a:noFill/>
            <a:ln>
              <a:noFill/>
            </a:ln>
          </p:spPr>
        </p:pic>
      </p:grpSp>
      <p:grpSp>
        <p:nvGrpSpPr>
          <p:cNvPr id="222" name="Google Shape;222;p31"/>
          <p:cNvGrpSpPr/>
          <p:nvPr/>
        </p:nvGrpSpPr>
        <p:grpSpPr>
          <a:xfrm>
            <a:off x="112454" y="984447"/>
            <a:ext cx="477288" cy="477288"/>
            <a:chOff x="4507549" y="3393192"/>
            <a:chExt cx="477288" cy="477288"/>
          </a:xfrm>
        </p:grpSpPr>
        <p:sp>
          <p:nvSpPr>
            <p:cNvPr id="223" name="Google Shape;223;p31"/>
            <p:cNvSpPr/>
            <p:nvPr/>
          </p:nvSpPr>
          <p:spPr>
            <a:xfrm>
              <a:off x="4507549" y="3393192"/>
              <a:ext cx="477288" cy="477288"/>
            </a:xfrm>
            <a:prstGeom prst="ellipse">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24" name="Google Shape;224;p31" descr="Structure - Free business icons"/>
            <p:cNvPicPr preferRelativeResize="0"/>
            <p:nvPr/>
          </p:nvPicPr>
          <p:blipFill rotWithShape="1">
            <a:blip r:embed="rId4">
              <a:clrChange>
                <a:clrFrom>
                  <a:srgbClr val="FFFFFF"/>
                </a:clrFrom>
                <a:clrTo>
                  <a:srgbClr val="FFFFFF">
                    <a:alpha val="0"/>
                  </a:srgbClr>
                </a:clrTo>
              </a:clrChange>
              <a:alphaModFix/>
            </a:blip>
            <a:srcRect/>
            <a:stretch/>
          </p:blipFill>
          <p:spPr>
            <a:xfrm>
              <a:off x="4564748" y="3450391"/>
              <a:ext cx="362890" cy="362890"/>
            </a:xfrm>
            <a:prstGeom prst="rect">
              <a:avLst/>
            </a:prstGeom>
            <a:noFill/>
            <a:ln>
              <a:noFill/>
            </a:ln>
          </p:spPr>
        </p:pic>
      </p:grpSp>
      <p:grpSp>
        <p:nvGrpSpPr>
          <p:cNvPr id="225" name="Google Shape;225;p31"/>
          <p:cNvGrpSpPr/>
          <p:nvPr/>
        </p:nvGrpSpPr>
        <p:grpSpPr>
          <a:xfrm>
            <a:off x="2924832" y="1281576"/>
            <a:ext cx="477288" cy="477288"/>
            <a:chOff x="3348920" y="1436306"/>
            <a:chExt cx="477288" cy="477288"/>
          </a:xfrm>
        </p:grpSpPr>
        <p:sp>
          <p:nvSpPr>
            <p:cNvPr id="226" name="Google Shape;226;p31"/>
            <p:cNvSpPr/>
            <p:nvPr/>
          </p:nvSpPr>
          <p:spPr>
            <a:xfrm>
              <a:off x="3348920" y="1436306"/>
              <a:ext cx="477288" cy="477288"/>
            </a:xfrm>
            <a:prstGeom prst="ellipse">
              <a:avLst/>
            </a:prstGeom>
            <a:solidFill>
              <a:schemeClr val="lt1"/>
            </a:solidFill>
            <a:ln w="381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27" name="Google Shape;227;p31" descr="Inference, knowledge, learning, machine, modeling icon"/>
            <p:cNvPicPr preferRelativeResize="0"/>
            <p:nvPr/>
          </p:nvPicPr>
          <p:blipFill rotWithShape="1">
            <a:blip r:embed="rId5">
              <a:alphaModFix/>
            </a:blip>
            <a:srcRect/>
            <a:stretch/>
          </p:blipFill>
          <p:spPr>
            <a:xfrm>
              <a:off x="3392882" y="1474232"/>
              <a:ext cx="389364" cy="389364"/>
            </a:xfrm>
            <a:prstGeom prst="rect">
              <a:avLst/>
            </a:prstGeom>
            <a:noFill/>
            <a:ln>
              <a:noFill/>
            </a:ln>
          </p:spPr>
        </p:pic>
      </p:grpSp>
      <p:graphicFrame>
        <p:nvGraphicFramePr>
          <p:cNvPr id="228" name="Google Shape;228;p31"/>
          <p:cNvGraphicFramePr/>
          <p:nvPr/>
        </p:nvGraphicFramePr>
        <p:xfrm>
          <a:off x="3163476" y="2652518"/>
          <a:ext cx="2972825" cy="711575"/>
        </p:xfrm>
        <a:graphic>
          <a:graphicData uri="http://schemas.openxmlformats.org/drawingml/2006/table">
            <a:tbl>
              <a:tblPr firstRow="1" bandRow="1">
                <a:noFill/>
                <a:tableStyleId>{90EFBB2D-05B1-49E4-8762-A6CF12FD0855}</a:tableStyleId>
              </a:tblPr>
              <a:tblGrid>
                <a:gridCol w="2972825">
                  <a:extLst>
                    <a:ext uri="{9D8B030D-6E8A-4147-A177-3AD203B41FA5}">
                      <a16:colId xmlns:a16="http://schemas.microsoft.com/office/drawing/2014/main" val="20000"/>
                    </a:ext>
                  </a:extLst>
                </a:gridCol>
              </a:tblGrid>
              <a:tr h="711575">
                <a:tc>
                  <a:txBody>
                    <a:bodyPr/>
                    <a:lstStyle/>
                    <a:p>
                      <a:pPr marL="0" marR="0" lvl="0" indent="0" algn="l" rtl="0">
                        <a:lnSpc>
                          <a:spcPct val="100000"/>
                        </a:lnSpc>
                        <a:spcBef>
                          <a:spcPts val="0"/>
                        </a:spcBef>
                        <a:spcAft>
                          <a:spcPts val="0"/>
                        </a:spcAft>
                        <a:buNone/>
                      </a:pPr>
                      <a:endParaRPr sz="1000" u="none" strike="noStrike" cap="none" dirty="0">
                        <a:solidFill>
                          <a:schemeClr val="dk1"/>
                        </a:solidFill>
                      </a:endParaRPr>
                    </a:p>
                    <a:p>
                      <a:pPr marL="0" marR="0" lvl="0" indent="0" algn="l" rtl="0">
                        <a:lnSpc>
                          <a:spcPct val="100000"/>
                        </a:lnSpc>
                        <a:spcBef>
                          <a:spcPts val="0"/>
                        </a:spcBef>
                        <a:spcAft>
                          <a:spcPts val="0"/>
                        </a:spcAft>
                        <a:buNone/>
                      </a:pPr>
                      <a:r>
                        <a:rPr lang="en-US" sz="1600" u="none" strike="noStrike" cap="none" dirty="0">
                          <a:solidFill>
                            <a:schemeClr val="dk1"/>
                          </a:solidFill>
                        </a:rPr>
                        <a:t>Modeling - </a:t>
                      </a:r>
                      <a:r>
                        <a:rPr lang="en-US" sz="1600" b="1" i="0" u="none" strike="noStrike" cap="none" dirty="0">
                          <a:solidFill>
                            <a:schemeClr val="dk1"/>
                          </a:solidFill>
                          <a:latin typeface="Arial"/>
                          <a:ea typeface="Arial"/>
                          <a:cs typeface="Arial"/>
                          <a:sym typeface="Arial"/>
                        </a:rPr>
                        <a:t>Classification</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SVM, Logistic, Random Forest…</a:t>
                      </a:r>
                      <a:endParaRPr dirty="0"/>
                    </a:p>
                  </a:txBody>
                  <a:tcPr marL="91450" marR="91450" marT="45725" marB="45725">
                    <a:lnL w="38100" cap="flat" cmpd="sng">
                      <a:solidFill>
                        <a:srgbClr val="0070C0"/>
                      </a:solidFill>
                      <a:prstDash val="solid"/>
                      <a:round/>
                      <a:headEnd type="none" w="sm" len="sm"/>
                      <a:tailEnd type="none" w="sm" len="sm"/>
                    </a:lnL>
                    <a:lnR w="38100" cap="flat" cmpd="sng">
                      <a:solidFill>
                        <a:srgbClr val="0070C0"/>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pSp>
        <p:nvGrpSpPr>
          <p:cNvPr id="229" name="Google Shape;229;p31"/>
          <p:cNvGrpSpPr/>
          <p:nvPr/>
        </p:nvGrpSpPr>
        <p:grpSpPr>
          <a:xfrm>
            <a:off x="2924832" y="2393539"/>
            <a:ext cx="477288" cy="477288"/>
            <a:chOff x="3348920" y="1436306"/>
            <a:chExt cx="477288" cy="477288"/>
          </a:xfrm>
        </p:grpSpPr>
        <p:sp>
          <p:nvSpPr>
            <p:cNvPr id="230" name="Google Shape;230;p31"/>
            <p:cNvSpPr/>
            <p:nvPr/>
          </p:nvSpPr>
          <p:spPr>
            <a:xfrm>
              <a:off x="3348920" y="1436306"/>
              <a:ext cx="477288" cy="477288"/>
            </a:xfrm>
            <a:prstGeom prst="ellipse">
              <a:avLst/>
            </a:prstGeom>
            <a:solidFill>
              <a:schemeClr val="lt1"/>
            </a:solidFill>
            <a:ln w="381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31" name="Google Shape;231;p31" descr="Inference, knowledge, learning, machine, modeling icon"/>
            <p:cNvPicPr preferRelativeResize="0"/>
            <p:nvPr/>
          </p:nvPicPr>
          <p:blipFill rotWithShape="1">
            <a:blip r:embed="rId5">
              <a:alphaModFix/>
            </a:blip>
            <a:srcRect/>
            <a:stretch/>
          </p:blipFill>
          <p:spPr>
            <a:xfrm>
              <a:off x="3392882" y="1474232"/>
              <a:ext cx="389364" cy="389364"/>
            </a:xfrm>
            <a:prstGeom prst="rect">
              <a:avLst/>
            </a:prstGeom>
            <a:noFill/>
            <a:ln>
              <a:noFill/>
            </a:ln>
          </p:spPr>
        </p:pic>
      </p:grpSp>
      <p:sp>
        <p:nvSpPr>
          <p:cNvPr id="232" name="Google Shape;232;p31"/>
          <p:cNvSpPr/>
          <p:nvPr/>
        </p:nvSpPr>
        <p:spPr>
          <a:xfrm>
            <a:off x="6830741" y="6460251"/>
            <a:ext cx="495039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7F7F7F"/>
                </a:solidFill>
                <a:latin typeface="Arial"/>
                <a:ea typeface="Arial"/>
                <a:cs typeface="Arial"/>
                <a:sym typeface="Arial"/>
              </a:rPr>
              <a:t>Icon Accessed 2020, web application by Evgeniy Kozachenko from the Noun Project</a:t>
            </a:r>
            <a:endParaRPr/>
          </a:p>
        </p:txBody>
      </p:sp>
      <p:grpSp>
        <p:nvGrpSpPr>
          <p:cNvPr id="233" name="Google Shape;233;p31"/>
          <p:cNvGrpSpPr/>
          <p:nvPr/>
        </p:nvGrpSpPr>
        <p:grpSpPr>
          <a:xfrm>
            <a:off x="3093344" y="4767868"/>
            <a:ext cx="477288" cy="477288"/>
            <a:chOff x="2820392" y="3680567"/>
            <a:chExt cx="477288" cy="477288"/>
          </a:xfrm>
        </p:grpSpPr>
        <p:sp>
          <p:nvSpPr>
            <p:cNvPr id="234" name="Google Shape;234;p31"/>
            <p:cNvSpPr/>
            <p:nvPr/>
          </p:nvSpPr>
          <p:spPr>
            <a:xfrm>
              <a:off x="2820392" y="3680567"/>
              <a:ext cx="477288" cy="477288"/>
            </a:xfrm>
            <a:prstGeom prst="ellipse">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35" name="Google Shape;235;p31"/>
            <p:cNvPicPr preferRelativeResize="0"/>
            <p:nvPr/>
          </p:nvPicPr>
          <p:blipFill rotWithShape="1">
            <a:blip r:embed="rId6">
              <a:alphaModFix/>
            </a:blip>
            <a:srcRect l="9222" t="8728" r="11024" b="24719"/>
            <a:stretch/>
          </p:blipFill>
          <p:spPr>
            <a:xfrm>
              <a:off x="2882714" y="3790473"/>
              <a:ext cx="352645" cy="294275"/>
            </a:xfrm>
            <a:prstGeom prst="rect">
              <a:avLst/>
            </a:prstGeom>
            <a:noFill/>
            <a:ln>
              <a:noFill/>
            </a:ln>
          </p:spPr>
        </p:pic>
      </p:grpSp>
      <p:graphicFrame>
        <p:nvGraphicFramePr>
          <p:cNvPr id="236" name="Google Shape;236;p31"/>
          <p:cNvGraphicFramePr/>
          <p:nvPr/>
        </p:nvGraphicFramePr>
        <p:xfrm>
          <a:off x="3333746" y="3928940"/>
          <a:ext cx="2972825" cy="711575"/>
        </p:xfrm>
        <a:graphic>
          <a:graphicData uri="http://schemas.openxmlformats.org/drawingml/2006/table">
            <a:tbl>
              <a:tblPr firstRow="1" bandRow="1">
                <a:noFill/>
                <a:tableStyleId>{90EFBB2D-05B1-49E4-8762-A6CF12FD0855}</a:tableStyleId>
              </a:tblPr>
              <a:tblGrid>
                <a:gridCol w="2972825">
                  <a:extLst>
                    <a:ext uri="{9D8B030D-6E8A-4147-A177-3AD203B41FA5}">
                      <a16:colId xmlns:a16="http://schemas.microsoft.com/office/drawing/2014/main" val="20000"/>
                    </a:ext>
                  </a:extLst>
                </a:gridCol>
              </a:tblGrid>
              <a:tr h="711575">
                <a:tc>
                  <a:txBody>
                    <a:bodyPr/>
                    <a:lstStyle/>
                    <a:p>
                      <a:pPr marL="0" marR="0" lvl="0" indent="0" algn="l" rtl="0">
                        <a:lnSpc>
                          <a:spcPct val="100000"/>
                        </a:lnSpc>
                        <a:spcBef>
                          <a:spcPts val="0"/>
                        </a:spcBef>
                        <a:spcAft>
                          <a:spcPts val="0"/>
                        </a:spcAft>
                        <a:buNone/>
                      </a:pPr>
                      <a:endParaRPr sz="1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Web Application - Tools</a:t>
                      </a:r>
                      <a:endParaRPr sz="16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200" b="0" u="none" strike="noStrike" cap="none" dirty="0">
                          <a:solidFill>
                            <a:schemeClr val="dk1"/>
                          </a:solidFill>
                        </a:rPr>
                        <a:t>Out-of-the-box solution - WIX</a:t>
                      </a:r>
                      <a:endParaRPr dirty="0"/>
                    </a:p>
                  </a:txBody>
                  <a:tcPr marL="91450" marR="91450" marT="45725" marB="45725">
                    <a:lnL w="38100" cap="flat" cmpd="sng">
                      <a:solidFill>
                        <a:srgbClr val="00B050"/>
                      </a:solidFill>
                      <a:prstDash val="solid"/>
                      <a:round/>
                      <a:headEnd type="none" w="sm" len="sm"/>
                      <a:tailEnd type="none" w="sm" len="sm"/>
                    </a:lnL>
                    <a:lnR w="38100" cap="flat" cmpd="sng">
                      <a:solidFill>
                        <a:srgbClr val="00B050"/>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pSp>
        <p:nvGrpSpPr>
          <p:cNvPr id="237" name="Google Shape;237;p31"/>
          <p:cNvGrpSpPr/>
          <p:nvPr/>
        </p:nvGrpSpPr>
        <p:grpSpPr>
          <a:xfrm>
            <a:off x="3093344" y="3690296"/>
            <a:ext cx="477288" cy="477288"/>
            <a:chOff x="2820392" y="3680567"/>
            <a:chExt cx="477288" cy="477288"/>
          </a:xfrm>
        </p:grpSpPr>
        <p:sp>
          <p:nvSpPr>
            <p:cNvPr id="238" name="Google Shape;238;p31"/>
            <p:cNvSpPr/>
            <p:nvPr/>
          </p:nvSpPr>
          <p:spPr>
            <a:xfrm>
              <a:off x="2820392" y="3680567"/>
              <a:ext cx="477288" cy="477288"/>
            </a:xfrm>
            <a:prstGeom prst="ellipse">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39" name="Google Shape;239;p31"/>
            <p:cNvPicPr preferRelativeResize="0"/>
            <p:nvPr/>
          </p:nvPicPr>
          <p:blipFill rotWithShape="1">
            <a:blip r:embed="rId6">
              <a:alphaModFix/>
            </a:blip>
            <a:srcRect l="9222" t="8728" r="11024" b="24719"/>
            <a:stretch/>
          </p:blipFill>
          <p:spPr>
            <a:xfrm>
              <a:off x="2882714" y="3790473"/>
              <a:ext cx="352645" cy="294275"/>
            </a:xfrm>
            <a:prstGeom prst="rect">
              <a:avLst/>
            </a:prstGeom>
            <a:noFill/>
            <a:ln>
              <a:noFill/>
            </a:ln>
          </p:spPr>
        </p:pic>
      </p:grpSp>
      <p:graphicFrame>
        <p:nvGraphicFramePr>
          <p:cNvPr id="240" name="Google Shape;240;p31"/>
          <p:cNvGraphicFramePr/>
          <p:nvPr/>
        </p:nvGraphicFramePr>
        <p:xfrm>
          <a:off x="6865719" y="3933218"/>
          <a:ext cx="2778125" cy="1402090"/>
        </p:xfrm>
        <a:graphic>
          <a:graphicData uri="http://schemas.openxmlformats.org/drawingml/2006/table">
            <a:tbl>
              <a:tblPr firstRow="1" bandRow="1">
                <a:noFill/>
                <a:tableStyleId>{90EFBB2D-05B1-49E4-8762-A6CF12FD0855}</a:tableStyleId>
              </a:tblPr>
              <a:tblGrid>
                <a:gridCol w="2778125">
                  <a:extLst>
                    <a:ext uri="{9D8B030D-6E8A-4147-A177-3AD203B41FA5}">
                      <a16:colId xmlns:a16="http://schemas.microsoft.com/office/drawing/2014/main" val="20000"/>
                    </a:ext>
                  </a:extLst>
                </a:gridCol>
              </a:tblGrid>
              <a:tr h="711575">
                <a:tc>
                  <a:txBody>
                    <a:bodyPr/>
                    <a:lstStyle/>
                    <a:p>
                      <a:pPr marL="0" marR="0" lvl="0" indent="0" algn="l" rtl="0">
                        <a:lnSpc>
                          <a:spcPct val="100000"/>
                        </a:lnSpc>
                        <a:spcBef>
                          <a:spcPts val="0"/>
                        </a:spcBef>
                        <a:spcAft>
                          <a:spcPts val="0"/>
                        </a:spcAft>
                        <a:buNone/>
                      </a:pPr>
                      <a:endParaRPr sz="1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Web Application -Content</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Record User Input</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Model blending</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Display organized result</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Web Design</a:t>
                      </a:r>
                      <a:endParaRPr sz="1200" b="0" u="none" strike="noStrike" cap="none" dirty="0">
                        <a:solidFill>
                          <a:schemeClr val="dk1"/>
                        </a:solidFill>
                      </a:endParaRPr>
                    </a:p>
                    <a:p>
                      <a:pPr marL="0" marR="0" lvl="0" indent="0" algn="l" rtl="0">
                        <a:lnSpc>
                          <a:spcPct val="100000"/>
                        </a:lnSpc>
                        <a:spcBef>
                          <a:spcPts val="0"/>
                        </a:spcBef>
                        <a:spcAft>
                          <a:spcPts val="0"/>
                        </a:spcAft>
                        <a:buNone/>
                      </a:pPr>
                      <a:r>
                        <a:rPr lang="en-US" sz="1200" b="0" u="none" strike="noStrike" cap="none" dirty="0">
                          <a:solidFill>
                            <a:schemeClr val="dk1"/>
                          </a:solidFill>
                        </a:rPr>
                        <a:t>Error Handling</a:t>
                      </a:r>
                      <a:endParaRPr dirty="0"/>
                    </a:p>
                  </a:txBody>
                  <a:tcPr marL="91450" marR="91450" marT="45725" marB="45725">
                    <a:lnL w="38100" cap="flat" cmpd="sng">
                      <a:solidFill>
                        <a:srgbClr val="00B050"/>
                      </a:solidFill>
                      <a:prstDash val="solid"/>
                      <a:round/>
                      <a:headEnd type="none" w="sm" len="sm"/>
                      <a:tailEnd type="none" w="sm" len="sm"/>
                    </a:lnL>
                    <a:lnR w="38100" cap="flat" cmpd="sng">
                      <a:solidFill>
                        <a:srgbClr val="00B050"/>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pSp>
        <p:nvGrpSpPr>
          <p:cNvPr id="241" name="Google Shape;241;p31"/>
          <p:cNvGrpSpPr/>
          <p:nvPr/>
        </p:nvGrpSpPr>
        <p:grpSpPr>
          <a:xfrm>
            <a:off x="6625317" y="3694574"/>
            <a:ext cx="477288" cy="477288"/>
            <a:chOff x="2820392" y="3680567"/>
            <a:chExt cx="477288" cy="477288"/>
          </a:xfrm>
        </p:grpSpPr>
        <p:sp>
          <p:nvSpPr>
            <p:cNvPr id="242" name="Google Shape;242;p31"/>
            <p:cNvSpPr/>
            <p:nvPr/>
          </p:nvSpPr>
          <p:spPr>
            <a:xfrm>
              <a:off x="2820392" y="3680567"/>
              <a:ext cx="477288" cy="477288"/>
            </a:xfrm>
            <a:prstGeom prst="ellipse">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43" name="Google Shape;243;p31"/>
            <p:cNvPicPr preferRelativeResize="0"/>
            <p:nvPr/>
          </p:nvPicPr>
          <p:blipFill rotWithShape="1">
            <a:blip r:embed="rId6">
              <a:alphaModFix/>
            </a:blip>
            <a:srcRect l="9222" t="8728" r="11024" b="24719"/>
            <a:stretch/>
          </p:blipFill>
          <p:spPr>
            <a:xfrm>
              <a:off x="2882714" y="3790473"/>
              <a:ext cx="352645" cy="294275"/>
            </a:xfrm>
            <a:prstGeom prst="rect">
              <a:avLst/>
            </a:prstGeom>
            <a:noFill/>
            <a:ln>
              <a:noFill/>
            </a:ln>
          </p:spPr>
        </p:pic>
      </p:grpSp>
      <p:graphicFrame>
        <p:nvGraphicFramePr>
          <p:cNvPr id="244" name="Google Shape;244;p31"/>
          <p:cNvGraphicFramePr/>
          <p:nvPr/>
        </p:nvGraphicFramePr>
        <p:xfrm>
          <a:off x="6636059" y="1957227"/>
          <a:ext cx="2972825" cy="1036330"/>
        </p:xfrm>
        <a:graphic>
          <a:graphicData uri="http://schemas.openxmlformats.org/drawingml/2006/table">
            <a:tbl>
              <a:tblPr firstRow="1" bandRow="1">
                <a:noFill/>
                <a:tableStyleId>{90EFBB2D-05B1-49E4-8762-A6CF12FD0855}</a:tableStyleId>
              </a:tblPr>
              <a:tblGrid>
                <a:gridCol w="2972825">
                  <a:extLst>
                    <a:ext uri="{9D8B030D-6E8A-4147-A177-3AD203B41FA5}">
                      <a16:colId xmlns:a16="http://schemas.microsoft.com/office/drawing/2014/main" val="20000"/>
                    </a:ext>
                  </a:extLst>
                </a:gridCol>
              </a:tblGrid>
              <a:tr h="711575">
                <a:tc>
                  <a:txBody>
                    <a:bodyPr/>
                    <a:lstStyle/>
                    <a:p>
                      <a:pPr marL="0" marR="0" lvl="0" indent="0" algn="l" rtl="0">
                        <a:lnSpc>
                          <a:spcPct val="100000"/>
                        </a:lnSpc>
                        <a:spcBef>
                          <a:spcPts val="0"/>
                        </a:spcBef>
                        <a:spcAft>
                          <a:spcPts val="0"/>
                        </a:spcAft>
                        <a:buNone/>
                      </a:pPr>
                      <a:endParaRPr sz="1000" u="none" strike="noStrike" cap="none" dirty="0">
                        <a:solidFill>
                          <a:schemeClr val="dk1"/>
                        </a:solidFill>
                      </a:endParaRPr>
                    </a:p>
                    <a:p>
                      <a:pPr marL="0" marR="0" lvl="0" indent="0" algn="l" rtl="0">
                        <a:lnSpc>
                          <a:spcPct val="100000"/>
                        </a:lnSpc>
                        <a:spcBef>
                          <a:spcPts val="0"/>
                        </a:spcBef>
                        <a:spcAft>
                          <a:spcPts val="0"/>
                        </a:spcAft>
                        <a:buNone/>
                      </a:pPr>
                      <a:r>
                        <a:rPr lang="en-US" sz="1600" u="none" strike="noStrike" cap="none" dirty="0">
                          <a:solidFill>
                            <a:schemeClr val="dk1"/>
                          </a:solidFill>
                        </a:rPr>
                        <a:t>Modeling - </a:t>
                      </a:r>
                      <a:r>
                        <a:rPr lang="en-US" sz="1600" b="1" i="0" u="none" strike="noStrike" cap="none" dirty="0">
                          <a:solidFill>
                            <a:schemeClr val="dk1"/>
                          </a:solidFill>
                          <a:latin typeface="Arial"/>
                          <a:ea typeface="Arial"/>
                          <a:cs typeface="Arial"/>
                          <a:sym typeface="Arial"/>
                        </a:rPr>
                        <a:t>Building</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Data Cleaning</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Evaluate Performance</a:t>
                      </a:r>
                      <a:endParaRPr dirty="0"/>
                    </a:p>
                    <a:p>
                      <a:pPr marL="0" marR="0" lvl="0" indent="0" algn="l" rtl="0">
                        <a:lnSpc>
                          <a:spcPct val="100000"/>
                        </a:lnSpc>
                        <a:spcBef>
                          <a:spcPts val="0"/>
                        </a:spcBef>
                        <a:spcAft>
                          <a:spcPts val="0"/>
                        </a:spcAft>
                        <a:buNone/>
                      </a:pPr>
                      <a:r>
                        <a:rPr lang="en-US" sz="1200" b="0" u="none" strike="noStrike" cap="none" dirty="0">
                          <a:solidFill>
                            <a:schemeClr val="dk1"/>
                          </a:solidFill>
                        </a:rPr>
                        <a:t>Model Comparison</a:t>
                      </a:r>
                      <a:endParaRPr dirty="0"/>
                    </a:p>
                  </a:txBody>
                  <a:tcPr marL="91450" marR="91450" marT="45725" marB="45725">
                    <a:lnL w="38100" cap="flat" cmpd="sng">
                      <a:solidFill>
                        <a:srgbClr val="0070C0"/>
                      </a:solidFill>
                      <a:prstDash val="solid"/>
                      <a:round/>
                      <a:headEnd type="none" w="sm" len="sm"/>
                      <a:tailEnd type="none" w="sm" len="sm"/>
                    </a:lnL>
                    <a:lnR w="38100" cap="flat" cmpd="sng">
                      <a:solidFill>
                        <a:srgbClr val="0070C0"/>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grpSp>
        <p:nvGrpSpPr>
          <p:cNvPr id="245" name="Google Shape;245;p31"/>
          <p:cNvGrpSpPr/>
          <p:nvPr/>
        </p:nvGrpSpPr>
        <p:grpSpPr>
          <a:xfrm>
            <a:off x="6397415" y="1698248"/>
            <a:ext cx="477288" cy="477288"/>
            <a:chOff x="3348920" y="1436306"/>
            <a:chExt cx="477288" cy="477288"/>
          </a:xfrm>
        </p:grpSpPr>
        <p:sp>
          <p:nvSpPr>
            <p:cNvPr id="246" name="Google Shape;246;p31"/>
            <p:cNvSpPr/>
            <p:nvPr/>
          </p:nvSpPr>
          <p:spPr>
            <a:xfrm>
              <a:off x="3348920" y="1436306"/>
              <a:ext cx="477288" cy="477288"/>
            </a:xfrm>
            <a:prstGeom prst="ellipse">
              <a:avLst/>
            </a:prstGeom>
            <a:solidFill>
              <a:schemeClr val="lt1"/>
            </a:solidFill>
            <a:ln w="381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47" name="Google Shape;247;p31" descr="Inference, knowledge, learning, machine, modeling icon"/>
            <p:cNvPicPr preferRelativeResize="0"/>
            <p:nvPr/>
          </p:nvPicPr>
          <p:blipFill rotWithShape="1">
            <a:blip r:embed="rId5">
              <a:alphaModFix/>
            </a:blip>
            <a:srcRect/>
            <a:stretch/>
          </p:blipFill>
          <p:spPr>
            <a:xfrm>
              <a:off x="3392882" y="1474232"/>
              <a:ext cx="389364" cy="389364"/>
            </a:xfrm>
            <a:prstGeom prst="rect">
              <a:avLst/>
            </a:prstGeom>
            <a:noFill/>
            <a:ln>
              <a:noFill/>
            </a:ln>
          </p:spPr>
        </p:pic>
      </p:grpSp>
      <p:graphicFrame>
        <p:nvGraphicFramePr>
          <p:cNvPr id="248" name="Google Shape;248;p31"/>
          <p:cNvGraphicFramePr/>
          <p:nvPr/>
        </p:nvGraphicFramePr>
        <p:xfrm>
          <a:off x="10329341" y="2753629"/>
          <a:ext cx="1679800" cy="1307475"/>
        </p:xfrm>
        <a:graphic>
          <a:graphicData uri="http://schemas.openxmlformats.org/drawingml/2006/table">
            <a:tbl>
              <a:tblPr firstRow="1" bandRow="1">
                <a:noFill/>
                <a:tableStyleId>{90EFBB2D-05B1-49E4-8762-A6CF12FD0855}</a:tableStyleId>
              </a:tblPr>
              <a:tblGrid>
                <a:gridCol w="1679800">
                  <a:extLst>
                    <a:ext uri="{9D8B030D-6E8A-4147-A177-3AD203B41FA5}">
                      <a16:colId xmlns:a16="http://schemas.microsoft.com/office/drawing/2014/main" val="20000"/>
                    </a:ext>
                  </a:extLst>
                </a:gridCol>
              </a:tblGrid>
              <a:tr h="1307475">
                <a:tc>
                  <a:txBody>
                    <a:bodyPr/>
                    <a:lstStyle/>
                    <a:p>
                      <a:pPr marL="0" marR="0" lvl="0" indent="0" algn="l" rtl="0">
                        <a:lnSpc>
                          <a:spcPct val="100000"/>
                        </a:lnSpc>
                        <a:spcBef>
                          <a:spcPts val="0"/>
                        </a:spcBef>
                        <a:spcAft>
                          <a:spcPts val="0"/>
                        </a:spcAft>
                        <a:buNone/>
                      </a:pPr>
                      <a:endParaRPr sz="1000" b="1" u="none" strike="noStrike" cap="none" dirty="0">
                        <a:solidFill>
                          <a:schemeClr val="dk1"/>
                        </a:solidFill>
                      </a:endParaRPr>
                    </a:p>
                  </a:txBody>
                  <a:tcPr marL="91450" marR="91450" marT="45725" marB="45725">
                    <a:lnL w="38100" cap="flat" cmpd="sng">
                      <a:solidFill>
                        <a:schemeClr val="accent6"/>
                      </a:solidFill>
                      <a:prstDash val="solid"/>
                      <a:round/>
                      <a:headEnd type="none" w="sm" len="sm"/>
                      <a:tailEnd type="none" w="sm" len="sm"/>
                    </a:lnL>
                    <a:lnR w="38100" cap="flat" cmpd="sng">
                      <a:solidFill>
                        <a:schemeClr val="accent6"/>
                      </a:solidFill>
                      <a:prstDash val="solid"/>
                      <a:round/>
                      <a:headEnd type="none" w="sm" len="sm"/>
                      <a:tailEnd type="none" w="sm" len="sm"/>
                    </a:lnR>
                    <a:lnT w="19050" cap="flat" cmpd="sng">
                      <a:solidFill>
                        <a:srgbClr val="D8D8D8"/>
                      </a:solidFill>
                      <a:prstDash val="solid"/>
                      <a:round/>
                      <a:headEnd type="none" w="sm" len="sm"/>
                      <a:tailEnd type="none" w="sm" len="sm"/>
                    </a:lnT>
                    <a:lnB w="19050" cap="flat" cmpd="sng">
                      <a:solidFill>
                        <a:srgbClr val="D8D8D8"/>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sp>
        <p:nvSpPr>
          <p:cNvPr id="249" name="Google Shape;249;p31"/>
          <p:cNvSpPr/>
          <p:nvPr/>
        </p:nvSpPr>
        <p:spPr>
          <a:xfrm>
            <a:off x="2041049" y="1783541"/>
            <a:ext cx="138591" cy="215762"/>
          </a:xfrm>
          <a:prstGeom prst="diamond">
            <a:avLst/>
          </a:pr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0" name="Google Shape;250;p31"/>
          <p:cNvSpPr/>
          <p:nvPr/>
        </p:nvSpPr>
        <p:spPr>
          <a:xfrm>
            <a:off x="10089507" y="2515571"/>
            <a:ext cx="477288" cy="477288"/>
          </a:xfrm>
          <a:prstGeom prst="ellipse">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51" name="Google Shape;251;p31"/>
          <p:cNvPicPr preferRelativeResize="0"/>
          <p:nvPr/>
        </p:nvPicPr>
        <p:blipFill rotWithShape="1">
          <a:blip r:embed="rId7">
            <a:alphaModFix/>
          </a:blip>
          <a:srcRect l="27195" t="15895" r="27016" b="17786"/>
          <a:stretch/>
        </p:blipFill>
        <p:spPr>
          <a:xfrm>
            <a:off x="10207138" y="2566704"/>
            <a:ext cx="244405" cy="353991"/>
          </a:xfrm>
          <a:prstGeom prst="rect">
            <a:avLst/>
          </a:prstGeom>
          <a:noFill/>
          <a:ln>
            <a:noFill/>
          </a:ln>
        </p:spPr>
      </p:pic>
      <p:pic>
        <p:nvPicPr>
          <p:cNvPr id="252" name="Google Shape;252;p31"/>
          <p:cNvPicPr preferRelativeResize="0"/>
          <p:nvPr/>
        </p:nvPicPr>
        <p:blipFill rotWithShape="1">
          <a:blip r:embed="rId8">
            <a:alphaModFix/>
          </a:blip>
          <a:srcRect/>
          <a:stretch/>
        </p:blipFill>
        <p:spPr>
          <a:xfrm>
            <a:off x="10667785" y="2983991"/>
            <a:ext cx="990279" cy="895653"/>
          </a:xfrm>
          <a:prstGeom prst="rect">
            <a:avLst/>
          </a:prstGeom>
          <a:noFill/>
          <a:ln>
            <a:noFill/>
          </a:ln>
        </p:spPr>
      </p:pic>
      <p:sp>
        <p:nvSpPr>
          <p:cNvPr id="253" name="Google Shape;253;p31"/>
          <p:cNvSpPr/>
          <p:nvPr/>
        </p:nvSpPr>
        <p:spPr>
          <a:xfrm>
            <a:off x="2368575" y="3425016"/>
            <a:ext cx="138591" cy="215762"/>
          </a:xfrm>
          <a:prstGeom prst="diamond">
            <a:avLst/>
          </a:pr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4" name="Google Shape;254;p31"/>
          <p:cNvSpPr/>
          <p:nvPr/>
        </p:nvSpPr>
        <p:spPr>
          <a:xfrm>
            <a:off x="2371762" y="3880701"/>
            <a:ext cx="138591" cy="215762"/>
          </a:xfrm>
          <a:prstGeom prst="diamond">
            <a:avLst/>
          </a:pr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5" name="Google Shape;255;p31"/>
          <p:cNvSpPr/>
          <p:nvPr/>
        </p:nvSpPr>
        <p:spPr>
          <a:xfrm>
            <a:off x="6062528" y="2894256"/>
            <a:ext cx="138591" cy="215762"/>
          </a:xfrm>
          <a:prstGeom prst="diamond">
            <a:avLst/>
          </a:prstGeom>
          <a:solidFill>
            <a:schemeClr val="lt1"/>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6" name="Google Shape;256;p31"/>
          <p:cNvSpPr/>
          <p:nvPr/>
        </p:nvSpPr>
        <p:spPr>
          <a:xfrm>
            <a:off x="9539576" y="2367506"/>
            <a:ext cx="138591" cy="215762"/>
          </a:xfrm>
          <a:prstGeom prst="diamond">
            <a:avLst/>
          </a:prstGeom>
          <a:solidFill>
            <a:schemeClr val="lt1"/>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7" name="Google Shape;257;p31"/>
          <p:cNvSpPr/>
          <p:nvPr/>
        </p:nvSpPr>
        <p:spPr>
          <a:xfrm>
            <a:off x="6237213" y="5256889"/>
            <a:ext cx="138591" cy="215762"/>
          </a:xfrm>
          <a:prstGeom prst="diamond">
            <a:avLst/>
          </a:prstGeom>
          <a:solidFill>
            <a:schemeClr val="lt1"/>
          </a:solidFill>
          <a:ln w="127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8" name="Google Shape;258;p31"/>
          <p:cNvSpPr/>
          <p:nvPr/>
        </p:nvSpPr>
        <p:spPr>
          <a:xfrm>
            <a:off x="9574555" y="4525888"/>
            <a:ext cx="138591" cy="215762"/>
          </a:xfrm>
          <a:prstGeom prst="diamond">
            <a:avLst/>
          </a:prstGeom>
          <a:solidFill>
            <a:schemeClr val="lt1"/>
          </a:solidFill>
          <a:ln w="127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58" name="Google Shape;207;p31">
            <a:extLst>
              <a:ext uri="{FF2B5EF4-FFF2-40B4-BE49-F238E27FC236}">
                <a16:creationId xmlns:a16="http://schemas.microsoft.com/office/drawing/2014/main" id="{30341725-2AC3-4C11-AE15-F130AF6755F9}"/>
              </a:ext>
            </a:extLst>
          </p:cNvPr>
          <p:cNvCxnSpPr>
            <a:cxnSpLocks/>
            <a:stCxn id="253" idx="3"/>
            <a:endCxn id="216" idx="1"/>
          </p:cNvCxnSpPr>
          <p:nvPr/>
        </p:nvCxnSpPr>
        <p:spPr>
          <a:xfrm flipV="1">
            <a:off x="2507166" y="1896342"/>
            <a:ext cx="656310" cy="1636555"/>
          </a:xfrm>
          <a:prstGeom prst="bentConnector3">
            <a:avLst>
              <a:gd name="adj1" fmla="val 32023"/>
            </a:avLst>
          </a:prstGeom>
          <a:noFill/>
          <a:ln w="19050" cap="flat" cmpd="sng">
            <a:solidFill>
              <a:srgbClr val="A5A5A5"/>
            </a:solidFill>
            <a:prstDash val="solid"/>
            <a:round/>
            <a:headEnd type="none" w="sm" len="sm"/>
            <a:tailEnd type="none" w="sm" len="sm"/>
          </a:ln>
        </p:spPr>
      </p:cxnSp>
      <p:cxnSp>
        <p:nvCxnSpPr>
          <p:cNvPr id="63" name="Google Shape;207;p31">
            <a:extLst>
              <a:ext uri="{FF2B5EF4-FFF2-40B4-BE49-F238E27FC236}">
                <a16:creationId xmlns:a16="http://schemas.microsoft.com/office/drawing/2014/main" id="{2D6F1411-7A34-432B-A631-56C9F1D27E7C}"/>
              </a:ext>
            </a:extLst>
          </p:cNvPr>
          <p:cNvCxnSpPr>
            <a:cxnSpLocks/>
            <a:stCxn id="254" idx="3"/>
            <a:endCxn id="217" idx="1"/>
          </p:cNvCxnSpPr>
          <p:nvPr/>
        </p:nvCxnSpPr>
        <p:spPr>
          <a:xfrm>
            <a:off x="2510353" y="3988582"/>
            <a:ext cx="823393" cy="1373717"/>
          </a:xfrm>
          <a:prstGeom prst="bentConnector3">
            <a:avLst>
              <a:gd name="adj1" fmla="val 44030"/>
            </a:avLst>
          </a:prstGeom>
          <a:noFill/>
          <a:ln w="19050" cap="flat" cmpd="sng">
            <a:solidFill>
              <a:srgbClr val="A5A5A5"/>
            </a:solidFill>
            <a:prstDash val="solid"/>
            <a:round/>
            <a:headEnd type="none" w="sm" len="sm"/>
            <a:tailEnd type="none" w="sm" len="sm"/>
          </a:ln>
        </p:spPr>
      </p:cxnSp>
      <p:cxnSp>
        <p:nvCxnSpPr>
          <p:cNvPr id="67" name="Google Shape;207;p31">
            <a:extLst>
              <a:ext uri="{FF2B5EF4-FFF2-40B4-BE49-F238E27FC236}">
                <a16:creationId xmlns:a16="http://schemas.microsoft.com/office/drawing/2014/main" id="{D2BA8900-0C75-4FC9-BB68-0AEEABBA042E}"/>
              </a:ext>
            </a:extLst>
          </p:cNvPr>
          <p:cNvCxnSpPr>
            <a:cxnSpLocks/>
            <a:stCxn id="257" idx="3"/>
            <a:endCxn id="240" idx="1"/>
          </p:cNvCxnSpPr>
          <p:nvPr/>
        </p:nvCxnSpPr>
        <p:spPr>
          <a:xfrm flipV="1">
            <a:off x="6375804" y="4634263"/>
            <a:ext cx="489915" cy="730507"/>
          </a:xfrm>
          <a:prstGeom prst="bentConnector3">
            <a:avLst>
              <a:gd name="adj1" fmla="val 40668"/>
            </a:avLst>
          </a:prstGeom>
          <a:noFill/>
          <a:ln w="19050" cap="flat" cmpd="sng">
            <a:solidFill>
              <a:srgbClr val="A5A5A5"/>
            </a:solidFill>
            <a:prstDash val="solid"/>
            <a:round/>
            <a:headEnd type="none" w="sm" len="sm"/>
            <a:tailEnd type="none" w="sm" len="sm"/>
          </a:ln>
        </p:spPr>
      </p:cxnSp>
      <p:cxnSp>
        <p:nvCxnSpPr>
          <p:cNvPr id="72" name="Google Shape;207;p31">
            <a:extLst>
              <a:ext uri="{FF2B5EF4-FFF2-40B4-BE49-F238E27FC236}">
                <a16:creationId xmlns:a16="http://schemas.microsoft.com/office/drawing/2014/main" id="{1EA3F337-03E5-4E20-A1FB-F96112BF07E7}"/>
              </a:ext>
            </a:extLst>
          </p:cNvPr>
          <p:cNvCxnSpPr>
            <a:cxnSpLocks/>
            <a:stCxn id="255" idx="3"/>
            <a:endCxn id="244" idx="1"/>
          </p:cNvCxnSpPr>
          <p:nvPr/>
        </p:nvCxnSpPr>
        <p:spPr>
          <a:xfrm flipV="1">
            <a:off x="6201119" y="2475392"/>
            <a:ext cx="434940" cy="526745"/>
          </a:xfrm>
          <a:prstGeom prst="bentConnector3">
            <a:avLst>
              <a:gd name="adj1" fmla="val 41240"/>
            </a:avLst>
          </a:prstGeom>
          <a:noFill/>
          <a:ln w="19050" cap="flat" cmpd="sng">
            <a:solidFill>
              <a:srgbClr val="A5A5A5"/>
            </a:solidFill>
            <a:prstDash val="solid"/>
            <a:round/>
            <a:headEnd type="none" w="sm" len="sm"/>
            <a:tailEnd type="none" w="sm" len="sm"/>
          </a:ln>
        </p:spPr>
      </p:cxnSp>
      <p:cxnSp>
        <p:nvCxnSpPr>
          <p:cNvPr id="76" name="Google Shape;207;p31">
            <a:extLst>
              <a:ext uri="{FF2B5EF4-FFF2-40B4-BE49-F238E27FC236}">
                <a16:creationId xmlns:a16="http://schemas.microsoft.com/office/drawing/2014/main" id="{EE120B01-58F8-40CC-9647-6546A976BDD4}"/>
              </a:ext>
            </a:extLst>
          </p:cNvPr>
          <p:cNvCxnSpPr>
            <a:cxnSpLocks/>
            <a:stCxn id="258" idx="3"/>
            <a:endCxn id="248" idx="1"/>
          </p:cNvCxnSpPr>
          <p:nvPr/>
        </p:nvCxnSpPr>
        <p:spPr>
          <a:xfrm flipV="1">
            <a:off x="9713146" y="3407366"/>
            <a:ext cx="616195" cy="1226403"/>
          </a:xfrm>
          <a:prstGeom prst="bentConnector3">
            <a:avLst>
              <a:gd name="adj1" fmla="val 35161"/>
            </a:avLst>
          </a:prstGeom>
          <a:noFill/>
          <a:ln w="19050" cap="flat" cmpd="sng">
            <a:solidFill>
              <a:srgbClr val="A5A5A5"/>
            </a:solidFill>
            <a:prstDash val="solid"/>
            <a:round/>
            <a:headEnd type="none" w="sm" len="sm"/>
            <a:tailEnd type="none" w="sm" len="sm"/>
          </a:ln>
        </p:spPr>
      </p:cxnSp>
      <p:cxnSp>
        <p:nvCxnSpPr>
          <p:cNvPr id="79" name="Google Shape;207;p31">
            <a:extLst>
              <a:ext uri="{FF2B5EF4-FFF2-40B4-BE49-F238E27FC236}">
                <a16:creationId xmlns:a16="http://schemas.microsoft.com/office/drawing/2014/main" id="{D56E1B12-749A-4DDF-9CF5-404D843E8163}"/>
              </a:ext>
            </a:extLst>
          </p:cNvPr>
          <p:cNvCxnSpPr>
            <a:cxnSpLocks/>
            <a:stCxn id="256" idx="3"/>
            <a:endCxn id="248" idx="1"/>
          </p:cNvCxnSpPr>
          <p:nvPr/>
        </p:nvCxnSpPr>
        <p:spPr>
          <a:xfrm>
            <a:off x="9678167" y="2475387"/>
            <a:ext cx="651174" cy="931979"/>
          </a:xfrm>
          <a:prstGeom prst="bentConnector3">
            <a:avLst>
              <a:gd name="adj1" fmla="val 38298"/>
            </a:avLst>
          </a:prstGeom>
          <a:noFill/>
          <a:ln w="19050" cap="flat" cmpd="sng">
            <a:solidFill>
              <a:srgbClr val="A5A5A5"/>
            </a:solidFill>
            <a:prstDash val="solid"/>
            <a:round/>
            <a:headEnd type="none" w="sm" len="sm"/>
            <a:tailEnd type="none" w="sm" len="sm"/>
          </a:ln>
        </p:spPr>
      </p:cxnSp>
    </p:spTree>
    <p:extLst>
      <p:ext uri="{BB962C8B-B14F-4D97-AF65-F5344CB8AC3E}">
        <p14:creationId xmlns:p14="http://schemas.microsoft.com/office/powerpoint/2010/main" val="76313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9"/>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200"/>
                                        <p:tgtEl>
                                          <p:spTgt spid="205"/>
                                        </p:tgtEl>
                                      </p:cBhvr>
                                    </p:animEffect>
                                  </p:childTnLst>
                                </p:cTn>
                              </p:par>
                            </p:childTnLst>
                          </p:cTn>
                        </p:par>
                        <p:par>
                          <p:cTn id="16" fill="hold">
                            <p:stCondLst>
                              <p:cond delay="200"/>
                            </p:stCondLst>
                            <p:childTnLst>
                              <p:par>
                                <p:cTn id="17" presetID="10" presetClass="entr" presetSubtype="0" fill="hold" nodeType="afterEffect">
                                  <p:stCondLst>
                                    <p:cond delay="0"/>
                                  </p:stCondLst>
                                  <p:childTnLst>
                                    <p:set>
                                      <p:cBhvr>
                                        <p:cTn id="18" dur="1" fill="hold">
                                          <p:stCondLst>
                                            <p:cond delay="0"/>
                                          </p:stCondLst>
                                        </p:cTn>
                                        <p:tgtEl>
                                          <p:spTgt spid="204"/>
                                        </p:tgtEl>
                                        <p:attrNameLst>
                                          <p:attrName>style.visibility</p:attrName>
                                        </p:attrNameLst>
                                      </p:cBhvr>
                                      <p:to>
                                        <p:strVal val="visible"/>
                                      </p:to>
                                    </p:set>
                                    <p:animEffect transition="in" filter="fade">
                                      <p:cBhvr>
                                        <p:cTn id="19" dur="200"/>
                                        <p:tgtEl>
                                          <p:spTgt spid="204"/>
                                        </p:tgtEl>
                                      </p:cBhvr>
                                    </p:animEffect>
                                  </p:childTnLst>
                                </p:cTn>
                              </p:par>
                            </p:childTnLst>
                          </p:cTn>
                        </p:par>
                        <p:par>
                          <p:cTn id="20" fill="hold">
                            <p:stCondLst>
                              <p:cond delay="400"/>
                            </p:stCondLst>
                            <p:childTnLst>
                              <p:par>
                                <p:cTn id="21" presetID="1" presetClass="entr" presetSubtype="0" fill="hold" nodeType="afterEffect">
                                  <p:stCondLst>
                                    <p:cond delay="0"/>
                                  </p:stCondLst>
                                  <p:childTnLst>
                                    <p:set>
                                      <p:cBhvr>
                                        <p:cTn id="22" dur="1" fill="hold">
                                          <p:stCondLst>
                                            <p:cond delay="0"/>
                                          </p:stCondLst>
                                        </p:cTn>
                                        <p:tgtEl>
                                          <p:spTgt spid="2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4"/>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208"/>
                                        </p:tgtEl>
                                        <p:attrNameLst>
                                          <p:attrName>style.visibility</p:attrName>
                                        </p:attrNameLst>
                                      </p:cBhvr>
                                      <p:to>
                                        <p:strVal val="visible"/>
                                      </p:to>
                                    </p:set>
                                    <p:animEffect transition="in" filter="fade">
                                      <p:cBhvr>
                                        <p:cTn id="33" dur="200"/>
                                        <p:tgtEl>
                                          <p:spTgt spid="208"/>
                                        </p:tgtEl>
                                      </p:cBhvr>
                                    </p:animEffect>
                                  </p:childTnLst>
                                </p:cTn>
                              </p:par>
                              <p:par>
                                <p:cTn id="34" presetID="10" presetClass="entr" presetSubtype="0"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200"/>
                                        <p:tgtEl>
                                          <p:spTgt spid="58"/>
                                        </p:tgtEl>
                                      </p:cBhvr>
                                    </p:animEffect>
                                  </p:childTnLst>
                                </p:cTn>
                              </p:par>
                            </p:childTnLst>
                          </p:cTn>
                        </p:par>
                        <p:par>
                          <p:cTn id="37" fill="hold">
                            <p:stCondLst>
                              <p:cond delay="200"/>
                            </p:stCondLst>
                            <p:childTnLst>
                              <p:par>
                                <p:cTn id="38" presetID="1" presetClass="entr" presetSubtype="0" fill="hold" nodeType="afterEffect">
                                  <p:stCondLst>
                                    <p:cond delay="0"/>
                                  </p:stCondLst>
                                  <p:childTnLst>
                                    <p:set>
                                      <p:cBhvr>
                                        <p:cTn id="39" dur="1" fill="hold">
                                          <p:stCondLst>
                                            <p:cond delay="0"/>
                                          </p:stCondLst>
                                        </p:cTn>
                                        <p:tgtEl>
                                          <p:spTgt spid="23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1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7"/>
                                        </p:tgtEl>
                                        <p:attrNameLst>
                                          <p:attrName>style.visibility</p:attrName>
                                        </p:attrNameLst>
                                      </p:cBhvr>
                                      <p:to>
                                        <p:strVal val="visible"/>
                                      </p:to>
                                    </p:set>
                                    <p:animEffect transition="in" filter="fade">
                                      <p:cBhvr>
                                        <p:cTn id="50" dur="200"/>
                                        <p:tgtEl>
                                          <p:spTgt spid="207"/>
                                        </p:tgtEl>
                                      </p:cBhvr>
                                    </p:animEffect>
                                  </p:childTnLst>
                                </p:cTn>
                              </p:par>
                            </p:childTnLst>
                          </p:cTn>
                        </p:par>
                        <p:par>
                          <p:cTn id="51" fill="hold">
                            <p:stCondLst>
                              <p:cond delay="200"/>
                            </p:stCondLst>
                            <p:childTnLst>
                              <p:par>
                                <p:cTn id="52" presetID="1" presetClass="entr" presetSubtype="0" fill="hold" nodeType="afterEffect">
                                  <p:stCondLst>
                                    <p:cond delay="0"/>
                                  </p:stCondLst>
                                  <p:childTnLst>
                                    <p:set>
                                      <p:cBhvr>
                                        <p:cTn id="53" dur="1" fill="hold">
                                          <p:stCondLst>
                                            <p:cond delay="0"/>
                                          </p:stCondLst>
                                        </p:cTn>
                                        <p:tgtEl>
                                          <p:spTgt spid="22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55"/>
                                        </p:tgtEl>
                                        <p:attrNameLst>
                                          <p:attrName>style.visibility</p:attrName>
                                        </p:attrNameLst>
                                      </p:cBhvr>
                                      <p:to>
                                        <p:strVal val="visible"/>
                                      </p:to>
                                    </p:set>
                                  </p:childTnLst>
                                </p:cTn>
                              </p:par>
                              <p:par>
                                <p:cTn id="60" presetID="10" presetClass="entr" presetSubtype="0" fill="hold" nodeType="with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200"/>
                                        <p:tgtEl>
                                          <p:spTgt spid="72"/>
                                        </p:tgtEl>
                                      </p:cBhvr>
                                    </p:animEffect>
                                  </p:childTnLst>
                                </p:cTn>
                              </p:par>
                            </p:childTnLst>
                          </p:cTn>
                        </p:par>
                        <p:par>
                          <p:cTn id="63" fill="hold">
                            <p:stCondLst>
                              <p:cond delay="200"/>
                            </p:stCondLst>
                            <p:childTnLst>
                              <p:par>
                                <p:cTn id="64" presetID="1" presetClass="entr" presetSubtype="0" fill="hold" nodeType="afterEffect">
                                  <p:stCondLst>
                                    <p:cond delay="0"/>
                                  </p:stCondLst>
                                  <p:childTnLst>
                                    <p:set>
                                      <p:cBhvr>
                                        <p:cTn id="65" dur="1" fill="hold">
                                          <p:stCondLst>
                                            <p:cond delay="0"/>
                                          </p:stCondLst>
                                        </p:cTn>
                                        <p:tgtEl>
                                          <p:spTgt spid="24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4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200"/>
                                        <p:tgtEl>
                                          <p:spTgt spid="63"/>
                                        </p:tgtEl>
                                      </p:cBhvr>
                                    </p:animEffect>
                                  </p:childTnLst>
                                </p:cTn>
                              </p:par>
                            </p:childTnLst>
                          </p:cTn>
                        </p:par>
                        <p:par>
                          <p:cTn id="73" fill="hold">
                            <p:stCondLst>
                              <p:cond delay="200"/>
                            </p:stCondLst>
                            <p:childTnLst>
                              <p:par>
                                <p:cTn id="74" presetID="1" presetClass="entr" presetSubtype="0" fill="hold" nodeType="afterEffect">
                                  <p:stCondLst>
                                    <p:cond delay="0"/>
                                  </p:stCondLst>
                                  <p:childTnLst>
                                    <p:set>
                                      <p:cBhvr>
                                        <p:cTn id="75" dur="1" fill="hold">
                                          <p:stCondLst>
                                            <p:cond delay="0"/>
                                          </p:stCondLst>
                                        </p:cTn>
                                        <p:tgtEl>
                                          <p:spTgt spid="21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3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57"/>
                                        </p:tgtEl>
                                        <p:attrNameLst>
                                          <p:attrName>style.visibility</p:attrName>
                                        </p:attrNameLst>
                                      </p:cBhvr>
                                      <p:to>
                                        <p:strVal val="visible"/>
                                      </p:to>
                                    </p:set>
                                  </p:childTnLst>
                                </p:cTn>
                              </p:par>
                              <p:par>
                                <p:cTn id="82" presetID="10" presetClass="entr" presetSubtype="0" fill="hold"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200"/>
                                        <p:tgtEl>
                                          <p:spTgt spid="67"/>
                                        </p:tgtEl>
                                      </p:cBhvr>
                                    </p:animEffect>
                                  </p:childTnLst>
                                </p:cTn>
                              </p:par>
                            </p:childTnLst>
                          </p:cTn>
                        </p:par>
                        <p:par>
                          <p:cTn id="85" fill="hold">
                            <p:stCondLst>
                              <p:cond delay="200"/>
                            </p:stCondLst>
                            <p:childTnLst>
                              <p:par>
                                <p:cTn id="86" presetID="1" presetClass="entr" presetSubtype="0" fill="hold" nodeType="afterEffect">
                                  <p:stCondLst>
                                    <p:cond delay="0"/>
                                  </p:stCondLst>
                                  <p:childTnLst>
                                    <p:set>
                                      <p:cBhvr>
                                        <p:cTn id="87" dur="1" fill="hold">
                                          <p:stCondLst>
                                            <p:cond delay="0"/>
                                          </p:stCondLst>
                                        </p:cTn>
                                        <p:tgtEl>
                                          <p:spTgt spid="24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2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56"/>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258"/>
                                        </p:tgtEl>
                                        <p:attrNameLst>
                                          <p:attrName>style.visibility</p:attrName>
                                        </p:attrNameLst>
                                      </p:cBhvr>
                                      <p:to>
                                        <p:strVal val="visible"/>
                                      </p:to>
                                    </p:set>
                                  </p:childTnLst>
                                </p:cTn>
                              </p:par>
                              <p:par>
                                <p:cTn id="96" presetID="10" presetClass="entr" presetSubtype="0" fill="hold" nodeType="with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200"/>
                                        <p:tgtEl>
                                          <p:spTgt spid="76"/>
                                        </p:tgtEl>
                                      </p:cBhvr>
                                    </p:animEffect>
                                  </p:childTnLst>
                                </p:cTn>
                              </p:par>
                              <p:par>
                                <p:cTn id="99" presetID="10" presetClass="entr" presetSubtype="0" fill="hold" nodeType="withEffect">
                                  <p:stCondLst>
                                    <p:cond delay="0"/>
                                  </p:stCondLst>
                                  <p:childTnLst>
                                    <p:set>
                                      <p:cBhvr>
                                        <p:cTn id="100" dur="1" fill="hold">
                                          <p:stCondLst>
                                            <p:cond delay="0"/>
                                          </p:stCondLst>
                                        </p:cTn>
                                        <p:tgtEl>
                                          <p:spTgt spid="79"/>
                                        </p:tgtEl>
                                        <p:attrNameLst>
                                          <p:attrName>style.visibility</p:attrName>
                                        </p:attrNameLst>
                                      </p:cBhvr>
                                      <p:to>
                                        <p:strVal val="visible"/>
                                      </p:to>
                                    </p:set>
                                    <p:animEffect transition="in" filter="fade">
                                      <p:cBhvr>
                                        <p:cTn id="101" dur="200"/>
                                        <p:tgtEl>
                                          <p:spTgt spid="79"/>
                                        </p:tgtEl>
                                      </p:cBhvr>
                                    </p:animEffect>
                                  </p:childTnLst>
                                </p:cTn>
                              </p:par>
                            </p:childTnLst>
                          </p:cTn>
                        </p:par>
                        <p:par>
                          <p:cTn id="102" fill="hold">
                            <p:stCondLst>
                              <p:cond delay="200"/>
                            </p:stCondLst>
                            <p:childTnLst>
                              <p:par>
                                <p:cTn id="103" presetID="1" presetClass="entr" presetSubtype="0" fill="hold" nodeType="afterEffect">
                                  <p:stCondLst>
                                    <p:cond delay="0"/>
                                  </p:stCondLst>
                                  <p:childTnLst>
                                    <p:set>
                                      <p:cBhvr>
                                        <p:cTn id="104" dur="1" fill="hold">
                                          <p:stCondLst>
                                            <p:cond delay="0"/>
                                          </p:stCondLst>
                                        </p:cTn>
                                        <p:tgtEl>
                                          <p:spTgt spid="24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5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5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p>
            <a:pPr lvl="0"/>
            <a:r>
              <a:rPr lang="en-US" sz="2800" dirty="0"/>
              <a:t>Project GitHub Link:</a:t>
            </a:r>
            <a:br>
              <a:rPr lang="en-US" sz="2800" dirty="0"/>
            </a:br>
            <a:r>
              <a:rPr lang="en-US" sz="2800" dirty="0">
                <a:hlinkClick r:id="rId3"/>
              </a:rPr>
              <a:t>https://github.com/joliang17/DataX_Project</a:t>
            </a:r>
            <a:endParaRPr sz="2800" dirty="0"/>
          </a:p>
        </p:txBody>
      </p:sp>
      <p:sp>
        <p:nvSpPr>
          <p:cNvPr id="199" name="Google Shape;199;p25"/>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p>
            <a:pPr marL="457200" lvl="0" indent="-355600" algn="ctr" rtl="0">
              <a:lnSpc>
                <a:spcPct val="100000"/>
              </a:lnSpc>
              <a:spcBef>
                <a:spcPts val="400"/>
              </a:spcBef>
              <a:spcAft>
                <a:spcPts val="0"/>
              </a:spcAft>
              <a:buClr>
                <a:srgbClr val="888888"/>
              </a:buClr>
              <a:buSzPts val="2000"/>
              <a:buNone/>
            </a:pPr>
            <a:endParaRPr/>
          </a:p>
        </p:txBody>
      </p:sp>
    </p:spTree>
    <p:extLst>
      <p:ext uri="{BB962C8B-B14F-4D97-AF65-F5344CB8AC3E}">
        <p14:creationId xmlns:p14="http://schemas.microsoft.com/office/powerpoint/2010/main" val="349877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6"/>
          <p:cNvPicPr preferRelativeResize="0"/>
          <p:nvPr/>
        </p:nvPicPr>
        <p:blipFill rotWithShape="1">
          <a:blip r:embed="rId3">
            <a:alphaModFix/>
          </a:blip>
          <a:srcRect l="2916" t="6291" b="11089"/>
          <a:stretch/>
        </p:blipFill>
        <p:spPr>
          <a:xfrm>
            <a:off x="0" y="-28166"/>
            <a:ext cx="12192000" cy="6914332"/>
          </a:xfrm>
          <a:prstGeom prst="rect">
            <a:avLst/>
          </a:prstGeom>
          <a:noFill/>
          <a:ln>
            <a:noFill/>
          </a:ln>
        </p:spPr>
      </p:pic>
      <p:sp>
        <p:nvSpPr>
          <p:cNvPr id="75" name="Google Shape;75;p6"/>
          <p:cNvSpPr txBox="1"/>
          <p:nvPr/>
        </p:nvSpPr>
        <p:spPr>
          <a:xfrm>
            <a:off x="5877257" y="702559"/>
            <a:ext cx="5697046"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a:solidFill>
                  <a:srgbClr val="FF0000"/>
                </a:solidFill>
                <a:latin typeface="Arial"/>
                <a:ea typeface="Arial"/>
                <a:cs typeface="Arial"/>
                <a:sym typeface="Arial"/>
              </a:rPr>
              <a:t>Job Hunting</a:t>
            </a:r>
            <a:endParaRPr sz="1400" b="1" i="0" u="none" strike="noStrike" cap="none">
              <a:solidFill>
                <a:srgbClr val="000000"/>
              </a:solidFill>
              <a:latin typeface="Arial"/>
              <a:ea typeface="Arial"/>
              <a:cs typeface="Arial"/>
              <a:sym typeface="Arial"/>
            </a:endParaRPr>
          </a:p>
        </p:txBody>
      </p:sp>
      <p:sp>
        <p:nvSpPr>
          <p:cNvPr id="76" name="Google Shape;76;p6"/>
          <p:cNvSpPr txBox="1"/>
          <p:nvPr/>
        </p:nvSpPr>
        <p:spPr>
          <a:xfrm>
            <a:off x="5928553" y="1990481"/>
            <a:ext cx="563984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FF0000"/>
                </a:solidFill>
                <a:latin typeface="Arial"/>
                <a:ea typeface="Arial"/>
                <a:cs typeface="Arial"/>
                <a:sym typeface="Arial"/>
              </a:rPr>
              <a:t>can be quite frustrating</a:t>
            </a:r>
            <a:endParaRPr sz="1400" b="1" i="0" u="none" strike="noStrike" cap="none">
              <a:solidFill>
                <a:srgbClr val="000000"/>
              </a:solidFill>
              <a:latin typeface="Arial"/>
              <a:ea typeface="Arial"/>
              <a:cs typeface="Arial"/>
              <a:sym typeface="Arial"/>
            </a:endParaRPr>
          </a:p>
        </p:txBody>
      </p:sp>
      <p:grpSp>
        <p:nvGrpSpPr>
          <p:cNvPr id="77" name="Google Shape;77;p6"/>
          <p:cNvGrpSpPr/>
          <p:nvPr/>
        </p:nvGrpSpPr>
        <p:grpSpPr>
          <a:xfrm>
            <a:off x="5293614" y="3241107"/>
            <a:ext cx="4372901" cy="1357604"/>
            <a:chOff x="5092646" y="3097740"/>
            <a:chExt cx="4754213" cy="1475986"/>
          </a:xfrm>
        </p:grpSpPr>
        <p:grpSp>
          <p:nvGrpSpPr>
            <p:cNvPr id="78" name="Google Shape;78;p6"/>
            <p:cNvGrpSpPr/>
            <p:nvPr/>
          </p:nvGrpSpPr>
          <p:grpSpPr>
            <a:xfrm>
              <a:off x="5092646" y="3114983"/>
              <a:ext cx="1143604" cy="1458743"/>
              <a:chOff x="4459354" y="3057343"/>
              <a:chExt cx="1143604" cy="1458743"/>
            </a:xfrm>
          </p:grpSpPr>
          <p:pic>
            <p:nvPicPr>
              <p:cNvPr id="79" name="Google Shape;79;p6" descr="Document"/>
              <p:cNvPicPr preferRelativeResize="0"/>
              <p:nvPr/>
            </p:nvPicPr>
            <p:blipFill rotWithShape="1">
              <a:blip r:embed="rId4">
                <a:alphaModFix/>
              </a:blip>
              <a:srcRect l="9816" t="6626" r="13150" b="6137"/>
              <a:stretch/>
            </p:blipFill>
            <p:spPr>
              <a:xfrm>
                <a:off x="4587377" y="3057343"/>
                <a:ext cx="887558" cy="1005131"/>
              </a:xfrm>
              <a:prstGeom prst="rect">
                <a:avLst/>
              </a:prstGeom>
              <a:noFill/>
              <a:ln>
                <a:noFill/>
              </a:ln>
            </p:spPr>
          </p:pic>
          <p:sp>
            <p:nvSpPr>
              <p:cNvPr id="80" name="Google Shape;80;p6"/>
              <p:cNvSpPr txBox="1"/>
              <p:nvPr/>
            </p:nvSpPr>
            <p:spPr>
              <a:xfrm>
                <a:off x="4459354" y="4146795"/>
                <a:ext cx="1143604"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Resume</a:t>
                </a:r>
                <a:endParaRPr sz="1100" b="0" i="0" u="none" strike="noStrike" cap="none">
                  <a:solidFill>
                    <a:srgbClr val="000000"/>
                  </a:solidFill>
                  <a:latin typeface="Arial"/>
                  <a:ea typeface="Arial"/>
                  <a:cs typeface="Arial"/>
                  <a:sym typeface="Arial"/>
                </a:endParaRPr>
              </a:p>
            </p:txBody>
          </p:sp>
        </p:grpSp>
        <p:grpSp>
          <p:nvGrpSpPr>
            <p:cNvPr id="81" name="Google Shape;81;p6"/>
            <p:cNvGrpSpPr/>
            <p:nvPr/>
          </p:nvGrpSpPr>
          <p:grpSpPr>
            <a:xfrm>
              <a:off x="6258079" y="3097740"/>
              <a:ext cx="1414970" cy="1472790"/>
              <a:chOff x="5602132" y="3029193"/>
              <a:chExt cx="1414970" cy="1472790"/>
            </a:xfrm>
          </p:grpSpPr>
          <p:pic>
            <p:nvPicPr>
              <p:cNvPr id="82" name="Google Shape;82;p6" descr="Books"/>
              <p:cNvPicPr preferRelativeResize="0"/>
              <p:nvPr/>
            </p:nvPicPr>
            <p:blipFill rotWithShape="1">
              <a:blip r:embed="rId5">
                <a:alphaModFix/>
              </a:blip>
              <a:srcRect/>
              <a:stretch/>
            </p:blipFill>
            <p:spPr>
              <a:xfrm>
                <a:off x="5741754" y="3029193"/>
                <a:ext cx="1143604" cy="1143604"/>
              </a:xfrm>
              <a:prstGeom prst="rect">
                <a:avLst/>
              </a:prstGeom>
              <a:noFill/>
              <a:ln>
                <a:noFill/>
              </a:ln>
            </p:spPr>
          </p:pic>
          <p:sp>
            <p:nvSpPr>
              <p:cNvPr id="83" name="Google Shape;83;p6"/>
              <p:cNvSpPr txBox="1"/>
              <p:nvPr/>
            </p:nvSpPr>
            <p:spPr>
              <a:xfrm>
                <a:off x="5602132" y="4132692"/>
                <a:ext cx="141497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Knowledge</a:t>
                </a:r>
                <a:endParaRPr sz="1100" b="0" i="0" u="none" strike="noStrike" cap="none">
                  <a:solidFill>
                    <a:srgbClr val="000000"/>
                  </a:solidFill>
                  <a:latin typeface="Arial"/>
                  <a:ea typeface="Arial"/>
                  <a:cs typeface="Arial"/>
                  <a:sym typeface="Arial"/>
                </a:endParaRPr>
              </a:p>
            </p:txBody>
          </p:sp>
        </p:grpSp>
        <p:grpSp>
          <p:nvGrpSpPr>
            <p:cNvPr id="84" name="Google Shape;84;p6"/>
            <p:cNvGrpSpPr/>
            <p:nvPr/>
          </p:nvGrpSpPr>
          <p:grpSpPr>
            <a:xfrm>
              <a:off x="8872127" y="3194623"/>
              <a:ext cx="974732" cy="1376197"/>
              <a:chOff x="8238835" y="3239243"/>
              <a:chExt cx="974732" cy="1376197"/>
            </a:xfrm>
          </p:grpSpPr>
          <p:pic>
            <p:nvPicPr>
              <p:cNvPr id="85" name="Google Shape;85;p6" descr="Dollar"/>
              <p:cNvPicPr preferRelativeResize="0"/>
              <p:nvPr/>
            </p:nvPicPr>
            <p:blipFill rotWithShape="1">
              <a:blip r:embed="rId6">
                <a:alphaModFix/>
              </a:blip>
              <a:srcRect/>
              <a:stretch/>
            </p:blipFill>
            <p:spPr>
              <a:xfrm>
                <a:off x="8238835" y="3239243"/>
                <a:ext cx="974732" cy="974732"/>
              </a:xfrm>
              <a:prstGeom prst="rect">
                <a:avLst/>
              </a:prstGeom>
              <a:noFill/>
              <a:ln>
                <a:noFill/>
              </a:ln>
            </p:spPr>
          </p:pic>
          <p:sp>
            <p:nvSpPr>
              <p:cNvPr id="86" name="Google Shape;86;p6"/>
              <p:cNvSpPr txBox="1"/>
              <p:nvPr/>
            </p:nvSpPr>
            <p:spPr>
              <a:xfrm>
                <a:off x="8268542" y="4246149"/>
                <a:ext cx="915317"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Salary</a:t>
                </a:r>
                <a:endParaRPr sz="1100" b="0" i="0" u="none" strike="noStrike" cap="none">
                  <a:solidFill>
                    <a:srgbClr val="000000"/>
                  </a:solidFill>
                  <a:latin typeface="Arial"/>
                  <a:ea typeface="Arial"/>
                  <a:cs typeface="Arial"/>
                  <a:sym typeface="Arial"/>
                </a:endParaRPr>
              </a:p>
            </p:txBody>
          </p:sp>
        </p:grpSp>
        <p:grpSp>
          <p:nvGrpSpPr>
            <p:cNvPr id="87" name="Google Shape;87;p6"/>
            <p:cNvGrpSpPr/>
            <p:nvPr/>
          </p:nvGrpSpPr>
          <p:grpSpPr>
            <a:xfrm>
              <a:off x="7702756" y="3164721"/>
              <a:ext cx="1143604" cy="1408029"/>
              <a:chOff x="7095231" y="3227057"/>
              <a:chExt cx="1143604" cy="1408029"/>
            </a:xfrm>
          </p:grpSpPr>
          <p:sp>
            <p:nvSpPr>
              <p:cNvPr id="88" name="Google Shape;88;p6"/>
              <p:cNvSpPr txBox="1"/>
              <p:nvPr/>
            </p:nvSpPr>
            <p:spPr>
              <a:xfrm>
                <a:off x="7095231" y="4265795"/>
                <a:ext cx="1143604"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Skills</a:t>
                </a:r>
                <a:endParaRPr sz="1100" b="0" i="0" u="none" strike="noStrike" cap="none">
                  <a:solidFill>
                    <a:srgbClr val="000000"/>
                  </a:solidFill>
                  <a:latin typeface="Arial"/>
                  <a:ea typeface="Arial"/>
                  <a:cs typeface="Arial"/>
                  <a:sym typeface="Arial"/>
                </a:endParaRPr>
              </a:p>
            </p:txBody>
          </p:sp>
          <p:pic>
            <p:nvPicPr>
              <p:cNvPr id="89" name="Google Shape;89;p6" descr="Skills Icons - Download Free Vector Icons | Noun Project"/>
              <p:cNvPicPr preferRelativeResize="0"/>
              <p:nvPr/>
            </p:nvPicPr>
            <p:blipFill rotWithShape="1">
              <a:blip r:embed="rId7">
                <a:alphaModFix/>
              </a:blip>
              <a:srcRect/>
              <a:stretch/>
            </p:blipFill>
            <p:spPr>
              <a:xfrm>
                <a:off x="7179667" y="3227057"/>
                <a:ext cx="974732" cy="974732"/>
              </a:xfrm>
              <a:prstGeom prst="rect">
                <a:avLst/>
              </a:prstGeom>
              <a:noFill/>
              <a:ln>
                <a:noFill/>
              </a:ln>
            </p:spPr>
          </p:pic>
        </p:grpSp>
      </p:grpSp>
      <p:sp>
        <p:nvSpPr>
          <p:cNvPr id="90" name="Google Shape;90;p6"/>
          <p:cNvSpPr/>
          <p:nvPr/>
        </p:nvSpPr>
        <p:spPr>
          <a:xfrm>
            <a:off x="6844984" y="6560652"/>
            <a:ext cx="5264583" cy="246221"/>
          </a:xfrm>
          <a:prstGeom prst="rect">
            <a:avLst/>
          </a:prstGeom>
          <a:solidFill>
            <a:srgbClr val="F2F2F2">
              <a:alpha val="69803"/>
            </a:srgbClr>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7F7F7F"/>
                </a:solidFill>
                <a:latin typeface="Arial"/>
                <a:ea typeface="Arial"/>
                <a:cs typeface="Arial"/>
                <a:sym typeface="Arial"/>
              </a:rPr>
              <a:t>Accessed 2020, https://nypost.com/2018/07/08/if-job-stress-is-killing-you-its-time-to-leave/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800"/>
              <a:buNone/>
            </a:pPr>
            <a:r>
              <a:rPr lang="en-US" b="1"/>
              <a:t>Career Development Recommendation Engine</a:t>
            </a:r>
            <a:endParaRPr b="1"/>
          </a:p>
        </p:txBody>
      </p:sp>
      <p:grpSp>
        <p:nvGrpSpPr>
          <p:cNvPr id="96" name="Google Shape;96;p28"/>
          <p:cNvGrpSpPr/>
          <p:nvPr/>
        </p:nvGrpSpPr>
        <p:grpSpPr>
          <a:xfrm>
            <a:off x="461136" y="1463075"/>
            <a:ext cx="3659112" cy="4143450"/>
            <a:chOff x="752538" y="1312350"/>
            <a:chExt cx="3659112" cy="4143450"/>
          </a:xfrm>
        </p:grpSpPr>
        <p:sp>
          <p:nvSpPr>
            <p:cNvPr id="97" name="Google Shape;97;p28"/>
            <p:cNvSpPr/>
            <p:nvPr/>
          </p:nvSpPr>
          <p:spPr>
            <a:xfrm>
              <a:off x="2290960" y="2022202"/>
              <a:ext cx="407656" cy="265176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 name="Google Shape;98;p28"/>
            <p:cNvSpPr/>
            <p:nvPr/>
          </p:nvSpPr>
          <p:spPr>
            <a:xfrm>
              <a:off x="762138" y="4285500"/>
              <a:ext cx="3649500" cy="1170300"/>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8"/>
            <p:cNvSpPr/>
            <p:nvPr/>
          </p:nvSpPr>
          <p:spPr>
            <a:xfrm>
              <a:off x="762150" y="1312350"/>
              <a:ext cx="3649500" cy="1170300"/>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8"/>
            <p:cNvSpPr txBox="1"/>
            <p:nvPr/>
          </p:nvSpPr>
          <p:spPr>
            <a:xfrm>
              <a:off x="1835129" y="1582300"/>
              <a:ext cx="2554443" cy="6369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600" b="0" i="0" u="none" strike="noStrike" cap="none">
                  <a:solidFill>
                    <a:srgbClr val="000000"/>
                  </a:solidFill>
                  <a:latin typeface="Roboto"/>
                  <a:ea typeface="Roboto"/>
                  <a:cs typeface="Roboto"/>
                  <a:sym typeface="Roboto"/>
                </a:rPr>
                <a:t>Job Hunter’s Statistics</a:t>
              </a:r>
              <a:endParaRPr sz="1600" b="0" i="0" u="none" strike="noStrike" cap="none">
                <a:solidFill>
                  <a:srgbClr val="000000"/>
                </a:solidFill>
                <a:latin typeface="Roboto"/>
                <a:ea typeface="Roboto"/>
                <a:cs typeface="Roboto"/>
                <a:sym typeface="Roboto"/>
              </a:endParaRPr>
            </a:p>
          </p:txBody>
        </p:sp>
        <p:sp>
          <p:nvSpPr>
            <p:cNvPr id="101" name="Google Shape;101;p28"/>
            <p:cNvSpPr/>
            <p:nvPr/>
          </p:nvSpPr>
          <p:spPr>
            <a:xfrm>
              <a:off x="752538" y="2804950"/>
              <a:ext cx="3649500" cy="1170300"/>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8"/>
            <p:cNvSpPr txBox="1"/>
            <p:nvPr/>
          </p:nvSpPr>
          <p:spPr>
            <a:xfrm>
              <a:off x="1835127" y="3065625"/>
              <a:ext cx="2554443" cy="6369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600" b="0" i="0" u="none" strike="noStrike" cap="none">
                  <a:solidFill>
                    <a:srgbClr val="000000"/>
                  </a:solidFill>
                  <a:latin typeface="Roboto"/>
                  <a:ea typeface="Roboto"/>
                  <a:cs typeface="Roboto"/>
                  <a:sym typeface="Roboto"/>
                </a:rPr>
                <a:t>Recommendation</a:t>
              </a:r>
              <a:endParaRPr/>
            </a:p>
            <a:p>
              <a:pPr marL="0" marR="0" lvl="0" indent="0" algn="ctr" rtl="0">
                <a:lnSpc>
                  <a:spcPct val="100000"/>
                </a:lnSpc>
                <a:spcBef>
                  <a:spcPts val="0"/>
                </a:spcBef>
                <a:spcAft>
                  <a:spcPts val="0"/>
                </a:spcAft>
                <a:buClr>
                  <a:srgbClr val="000000"/>
                </a:buClr>
                <a:buSzPts val="1500"/>
                <a:buFont typeface="Arial"/>
                <a:buNone/>
              </a:pPr>
              <a:r>
                <a:rPr lang="en-US" sz="1600" b="0" i="0" u="none" strike="noStrike" cap="none">
                  <a:solidFill>
                    <a:srgbClr val="000000"/>
                  </a:solidFill>
                  <a:latin typeface="Roboto"/>
                  <a:ea typeface="Roboto"/>
                  <a:cs typeface="Roboto"/>
                  <a:sym typeface="Roboto"/>
                </a:rPr>
                <a:t>Algorithm</a:t>
              </a:r>
              <a:endParaRPr sz="1600" b="0" i="0" u="none" strike="noStrike" cap="none">
                <a:solidFill>
                  <a:srgbClr val="000000"/>
                </a:solidFill>
                <a:latin typeface="Roboto"/>
                <a:ea typeface="Roboto"/>
                <a:cs typeface="Roboto"/>
                <a:sym typeface="Roboto"/>
              </a:endParaRPr>
            </a:p>
          </p:txBody>
        </p:sp>
        <p:sp>
          <p:nvSpPr>
            <p:cNvPr id="103" name="Google Shape;103;p28"/>
            <p:cNvSpPr txBox="1"/>
            <p:nvPr/>
          </p:nvSpPr>
          <p:spPr>
            <a:xfrm>
              <a:off x="1847594" y="4564336"/>
              <a:ext cx="2554443" cy="6369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600" b="0" i="0" u="none" strike="noStrike" cap="none">
                  <a:solidFill>
                    <a:srgbClr val="000000"/>
                  </a:solidFill>
                  <a:latin typeface="Roboto"/>
                  <a:ea typeface="Roboto"/>
                  <a:cs typeface="Roboto"/>
                  <a:sym typeface="Roboto"/>
                </a:rPr>
                <a:t>Suggested Job Positions &amp; Related Information </a:t>
              </a:r>
              <a:endParaRPr sz="1600" b="0" i="0" u="none" strike="noStrike" cap="none">
                <a:solidFill>
                  <a:srgbClr val="000000"/>
                </a:solidFill>
                <a:latin typeface="Roboto"/>
                <a:ea typeface="Roboto"/>
                <a:cs typeface="Roboto"/>
                <a:sym typeface="Roboto"/>
              </a:endParaRPr>
            </a:p>
          </p:txBody>
        </p:sp>
        <p:pic>
          <p:nvPicPr>
            <p:cNvPr id="104" name="Google Shape;104;p28"/>
            <p:cNvPicPr preferRelativeResize="0"/>
            <p:nvPr/>
          </p:nvPicPr>
          <p:blipFill rotWithShape="1">
            <a:blip r:embed="rId3">
              <a:alphaModFix/>
            </a:blip>
            <a:srcRect/>
            <a:stretch/>
          </p:blipFill>
          <p:spPr>
            <a:xfrm>
              <a:off x="865211" y="2925330"/>
              <a:ext cx="1046117" cy="946155"/>
            </a:xfrm>
            <a:prstGeom prst="rect">
              <a:avLst/>
            </a:prstGeom>
            <a:noFill/>
            <a:ln>
              <a:noFill/>
            </a:ln>
          </p:spPr>
        </p:pic>
        <p:pic>
          <p:nvPicPr>
            <p:cNvPr id="105" name="Google Shape;105;p28"/>
            <p:cNvPicPr preferRelativeResize="0"/>
            <p:nvPr/>
          </p:nvPicPr>
          <p:blipFill rotWithShape="1">
            <a:blip r:embed="rId4">
              <a:alphaModFix/>
            </a:blip>
            <a:srcRect/>
            <a:stretch/>
          </p:blipFill>
          <p:spPr>
            <a:xfrm>
              <a:off x="838339" y="4388967"/>
              <a:ext cx="1072989" cy="987638"/>
            </a:xfrm>
            <a:prstGeom prst="rect">
              <a:avLst/>
            </a:prstGeom>
            <a:noFill/>
            <a:ln>
              <a:noFill/>
            </a:ln>
          </p:spPr>
        </p:pic>
        <p:pic>
          <p:nvPicPr>
            <p:cNvPr id="106" name="Google Shape;106;p28"/>
            <p:cNvPicPr preferRelativeResize="0"/>
            <p:nvPr/>
          </p:nvPicPr>
          <p:blipFill rotWithShape="1">
            <a:blip r:embed="rId5">
              <a:alphaModFix/>
            </a:blip>
            <a:srcRect/>
            <a:stretch/>
          </p:blipFill>
          <p:spPr>
            <a:xfrm>
              <a:off x="845684" y="1426271"/>
              <a:ext cx="932769" cy="920576"/>
            </a:xfrm>
            <a:prstGeom prst="rect">
              <a:avLst/>
            </a:prstGeom>
            <a:noFill/>
            <a:ln>
              <a:noFill/>
            </a:ln>
          </p:spPr>
        </p:pic>
      </p:grpSp>
      <p:sp>
        <p:nvSpPr>
          <p:cNvPr id="107" name="Google Shape;107;p28"/>
          <p:cNvSpPr txBox="1"/>
          <p:nvPr/>
        </p:nvSpPr>
        <p:spPr>
          <a:xfrm>
            <a:off x="4377317" y="1431600"/>
            <a:ext cx="7629451" cy="3994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dirty="0">
                <a:solidFill>
                  <a:srgbClr val="000000"/>
                </a:solidFill>
                <a:highlight>
                  <a:srgbClr val="FFFFFF"/>
                </a:highlight>
                <a:latin typeface="Calibri"/>
                <a:ea typeface="Calibri"/>
                <a:cs typeface="Calibri"/>
                <a:sym typeface="Calibri"/>
              </a:rPr>
              <a:t>Potential Users:</a:t>
            </a:r>
            <a:endParaRPr sz="2400" b="1" i="0" u="none" strike="noStrike" cap="none" dirty="0">
              <a:solidFill>
                <a:srgbClr val="000000"/>
              </a:solidFill>
              <a:highlight>
                <a:srgbClr val="FFFFFF"/>
              </a:highlight>
              <a:latin typeface="Calibri"/>
              <a:ea typeface="Calibri"/>
              <a:cs typeface="Calibri"/>
              <a:sym typeface="Calibri"/>
            </a:endParaRPr>
          </a:p>
          <a:p>
            <a:pPr marL="457200" marR="0" lvl="0" indent="-342900" algn="l" rtl="0">
              <a:lnSpc>
                <a:spcPct val="15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People who are looking for job, especially students or fresh graduate</a:t>
            </a:r>
            <a:endParaRPr sz="1800" b="0" i="0" u="none" strike="noStrike" cap="none" dirty="0">
              <a:solidFill>
                <a:srgbClr val="000000"/>
              </a:solidFill>
              <a:highlight>
                <a:srgbClr val="FFFFFF"/>
              </a:highlight>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Company HR or Staffing Agents </a:t>
            </a:r>
            <a:endParaRPr sz="1800" b="0" i="0" u="none" strike="noStrike" cap="none" dirty="0">
              <a:solidFill>
                <a:srgbClr val="000000"/>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highlight>
                <a:srgbClr val="FFFFFF"/>
              </a:highlight>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dirty="0">
                <a:solidFill>
                  <a:srgbClr val="000000"/>
                </a:solidFill>
                <a:highlight>
                  <a:srgbClr val="FFFFFF"/>
                </a:highlight>
                <a:latin typeface="Calibri"/>
                <a:ea typeface="Calibri"/>
                <a:cs typeface="Calibri"/>
                <a:sym typeface="Calibri"/>
              </a:rPr>
              <a:t>How does our product can help:</a:t>
            </a:r>
            <a:endParaRPr sz="2400" b="1" i="0" u="none" strike="noStrike" cap="none" dirty="0">
              <a:solidFill>
                <a:srgbClr val="000000"/>
              </a:solidFill>
              <a:highlight>
                <a:srgbClr val="FFFFFF"/>
              </a:highlight>
              <a:latin typeface="Calibri"/>
              <a:ea typeface="Calibri"/>
              <a:cs typeface="Calibri"/>
              <a:sym typeface="Calibri"/>
            </a:endParaRPr>
          </a:p>
          <a:p>
            <a:pPr marL="457200" marR="0" lvl="0" indent="-342900" algn="l" rtl="0">
              <a:lnSpc>
                <a:spcPct val="15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For Job Hunters: </a:t>
            </a:r>
            <a:endParaRPr sz="1800" b="0" i="0" u="none" strike="noStrike" cap="none" dirty="0">
              <a:solidFill>
                <a:srgbClr val="000000"/>
              </a:solidFill>
              <a:highlight>
                <a:srgbClr val="FFFFFF"/>
              </a:highlight>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Find suitable jobs based on their current skill sets</a:t>
            </a:r>
            <a:endParaRPr sz="1800" b="0" i="0" u="none" strike="noStrike" cap="none" dirty="0">
              <a:solidFill>
                <a:srgbClr val="000000"/>
              </a:solidFill>
              <a:highlight>
                <a:srgbClr val="FFFFFF"/>
              </a:highlight>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What skills are needed for the recommended jobs</a:t>
            </a:r>
          </a:p>
          <a:p>
            <a:pPr marL="914400" marR="0" lvl="1" indent="-342900" algn="l" rtl="0">
              <a:lnSpc>
                <a:spcPct val="100000"/>
              </a:lnSpc>
              <a:spcBef>
                <a:spcPts val="0"/>
              </a:spcBef>
              <a:spcAft>
                <a:spcPts val="0"/>
              </a:spcAft>
              <a:buClr>
                <a:srgbClr val="000000"/>
              </a:buClr>
              <a:buSzPts val="1800"/>
              <a:buFont typeface="Calibri"/>
              <a:buChar char="○"/>
            </a:pPr>
            <a:r>
              <a:rPr lang="en-US" sz="1800" dirty="0">
                <a:highlight>
                  <a:srgbClr val="FFFFFF"/>
                </a:highlight>
                <a:latin typeface="Calibri"/>
                <a:ea typeface="Calibri"/>
                <a:cs typeface="Calibri"/>
                <a:sym typeface="Calibri"/>
              </a:rPr>
              <a:t>What is a reasonable salary range to ask </a:t>
            </a:r>
            <a:endParaRPr sz="1800" b="0" i="0" u="none" strike="noStrike" cap="none" dirty="0">
              <a:solidFill>
                <a:srgbClr val="000000"/>
              </a:solidFill>
              <a:highlight>
                <a:srgbClr val="FFFFFF"/>
              </a:highlight>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For HR: </a:t>
            </a:r>
            <a:endParaRPr sz="1800" b="0" i="0" u="none" strike="noStrike" cap="none" dirty="0">
              <a:solidFill>
                <a:srgbClr val="000000"/>
              </a:solidFill>
              <a:highlight>
                <a:srgbClr val="FFFFFF"/>
              </a:highlight>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Char char="○"/>
            </a:pPr>
            <a:r>
              <a:rPr lang="en-US" sz="1800" b="0" i="0" u="none" strike="noStrike" cap="none" dirty="0">
                <a:solidFill>
                  <a:srgbClr val="000000"/>
                </a:solidFill>
                <a:highlight>
                  <a:srgbClr val="FFFFFF"/>
                </a:highlight>
                <a:latin typeface="Calibri"/>
                <a:ea typeface="Calibri"/>
                <a:cs typeface="Calibri"/>
                <a:sym typeface="Calibri"/>
              </a:rPr>
              <a:t>Learn about what kind of skills candidates need to have </a:t>
            </a:r>
            <a:endParaRPr sz="1800" b="0" i="0" u="none" strike="noStrike" cap="none" dirty="0">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p:nvPr/>
        </p:nvSpPr>
        <p:spPr>
          <a:xfrm>
            <a:off x="8042407" y="4689506"/>
            <a:ext cx="3649500" cy="1375854"/>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9"/>
          <p:cNvSpPr/>
          <p:nvPr/>
        </p:nvSpPr>
        <p:spPr>
          <a:xfrm>
            <a:off x="4325998" y="4689506"/>
            <a:ext cx="3649500" cy="1375854"/>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9"/>
          <p:cNvSpPr/>
          <p:nvPr/>
        </p:nvSpPr>
        <p:spPr>
          <a:xfrm>
            <a:off x="609597" y="4689506"/>
            <a:ext cx="3649500" cy="1375854"/>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9"/>
          <p:cNvSpPr txBox="1">
            <a:spLocks noGrp="1"/>
          </p:cNvSpPr>
          <p:nvPr>
            <p:ph type="title"/>
          </p:nvPr>
        </p:nvSpPr>
        <p:spPr>
          <a:xfrm>
            <a:off x="609600" y="274638"/>
            <a:ext cx="10972800" cy="66840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800"/>
              <a:buFont typeface="Calibri"/>
              <a:buNone/>
            </a:pPr>
            <a:r>
              <a:rPr lang="en-US" b="1"/>
              <a:t>Job Hunting Strategy - Career Development Recommendation</a:t>
            </a:r>
            <a:endParaRPr b="1"/>
          </a:p>
        </p:txBody>
      </p:sp>
      <p:sp>
        <p:nvSpPr>
          <p:cNvPr id="116" name="Google Shape;116;p29"/>
          <p:cNvSpPr txBox="1"/>
          <p:nvPr/>
        </p:nvSpPr>
        <p:spPr>
          <a:xfrm>
            <a:off x="609597" y="1148550"/>
            <a:ext cx="109727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Minimum Viable Product：</a:t>
            </a:r>
            <a:endParaRPr sz="1400" b="0" i="0" u="none" strike="noStrike" cap="none">
              <a:solidFill>
                <a:srgbClr val="000000"/>
              </a:solidFill>
              <a:latin typeface="Arial"/>
              <a:ea typeface="Arial"/>
              <a:cs typeface="Arial"/>
              <a:sym typeface="Arial"/>
            </a:endParaRPr>
          </a:p>
        </p:txBody>
      </p:sp>
      <p:sp>
        <p:nvSpPr>
          <p:cNvPr id="117" name="Google Shape;117;p29"/>
          <p:cNvSpPr txBox="1"/>
          <p:nvPr/>
        </p:nvSpPr>
        <p:spPr>
          <a:xfrm>
            <a:off x="609597" y="1707540"/>
            <a:ext cx="171297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Approaches</a:t>
            </a:r>
            <a:endParaRPr/>
          </a:p>
        </p:txBody>
      </p:sp>
      <p:grpSp>
        <p:nvGrpSpPr>
          <p:cNvPr id="118" name="Google Shape;118;p29"/>
          <p:cNvGrpSpPr/>
          <p:nvPr/>
        </p:nvGrpSpPr>
        <p:grpSpPr>
          <a:xfrm>
            <a:off x="4325998" y="2266489"/>
            <a:ext cx="3649500" cy="1999596"/>
            <a:chOff x="4325998" y="2339541"/>
            <a:chExt cx="3649500" cy="1999596"/>
          </a:xfrm>
        </p:grpSpPr>
        <p:sp>
          <p:nvSpPr>
            <p:cNvPr id="119" name="Google Shape;119;p29"/>
            <p:cNvSpPr/>
            <p:nvPr/>
          </p:nvSpPr>
          <p:spPr>
            <a:xfrm>
              <a:off x="4325998" y="2339541"/>
              <a:ext cx="3649500" cy="1999596"/>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29"/>
            <p:cNvGrpSpPr/>
            <p:nvPr/>
          </p:nvGrpSpPr>
          <p:grpSpPr>
            <a:xfrm>
              <a:off x="4665546" y="2513114"/>
              <a:ext cx="3076483" cy="1776192"/>
              <a:chOff x="5536162" y="3395881"/>
              <a:chExt cx="3076483" cy="1776192"/>
            </a:xfrm>
          </p:grpSpPr>
          <p:pic>
            <p:nvPicPr>
              <p:cNvPr id="121" name="Google Shape;121;p29" descr="Internet bot, online spider crawling, web crawler, web scraper ..."/>
              <p:cNvPicPr preferRelativeResize="0"/>
              <p:nvPr/>
            </p:nvPicPr>
            <p:blipFill rotWithShape="1">
              <a:blip r:embed="rId3">
                <a:alphaModFix/>
              </a:blip>
              <a:srcRect/>
              <a:stretch/>
            </p:blipFill>
            <p:spPr>
              <a:xfrm>
                <a:off x="6531860" y="3395881"/>
                <a:ext cx="1085088" cy="1085088"/>
              </a:xfrm>
              <a:prstGeom prst="rect">
                <a:avLst/>
              </a:prstGeom>
              <a:noFill/>
              <a:ln>
                <a:noFill/>
              </a:ln>
            </p:spPr>
          </p:pic>
          <p:sp>
            <p:nvSpPr>
              <p:cNvPr id="122" name="Google Shape;122;p29"/>
              <p:cNvSpPr/>
              <p:nvPr/>
            </p:nvSpPr>
            <p:spPr>
              <a:xfrm>
                <a:off x="5536162" y="4525742"/>
                <a:ext cx="307648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Web Scraping</a:t>
                </a:r>
                <a:endParaRPr/>
              </a:p>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Additional learning opportunities</a:t>
                </a:r>
                <a:endParaRPr sz="1200" b="0" i="0" u="none" strike="noStrike" cap="none">
                  <a:solidFill>
                    <a:srgbClr val="000000"/>
                  </a:solidFill>
                  <a:latin typeface="Arial"/>
                  <a:ea typeface="Arial"/>
                  <a:cs typeface="Arial"/>
                  <a:sym typeface="Arial"/>
                </a:endParaRPr>
              </a:p>
            </p:txBody>
          </p:sp>
        </p:grpSp>
      </p:grpSp>
      <p:grpSp>
        <p:nvGrpSpPr>
          <p:cNvPr id="123" name="Google Shape;123;p29"/>
          <p:cNvGrpSpPr/>
          <p:nvPr/>
        </p:nvGrpSpPr>
        <p:grpSpPr>
          <a:xfrm>
            <a:off x="8042407" y="2266489"/>
            <a:ext cx="3649500" cy="1999596"/>
            <a:chOff x="8042407" y="2339541"/>
            <a:chExt cx="3649500" cy="1999596"/>
          </a:xfrm>
        </p:grpSpPr>
        <p:sp>
          <p:nvSpPr>
            <p:cNvPr id="124" name="Google Shape;124;p29"/>
            <p:cNvSpPr/>
            <p:nvPr/>
          </p:nvSpPr>
          <p:spPr>
            <a:xfrm>
              <a:off x="8042407" y="2339541"/>
              <a:ext cx="3649500" cy="1999596"/>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 name="Google Shape;125;p29"/>
            <p:cNvGrpSpPr/>
            <p:nvPr/>
          </p:nvGrpSpPr>
          <p:grpSpPr>
            <a:xfrm>
              <a:off x="9065924" y="2479942"/>
              <a:ext cx="1810095" cy="1067814"/>
              <a:chOff x="8168556" y="3364508"/>
              <a:chExt cx="1380427" cy="814344"/>
            </a:xfrm>
          </p:grpSpPr>
          <p:pic>
            <p:nvPicPr>
              <p:cNvPr id="126" name="Google Shape;126;p29" descr="Flasks in Python - Shivangi Sareen - Medium"/>
              <p:cNvPicPr preferRelativeResize="0"/>
              <p:nvPr/>
            </p:nvPicPr>
            <p:blipFill rotWithShape="1">
              <a:blip r:embed="rId4">
                <a:alphaModFix/>
              </a:blip>
              <a:srcRect l="13595" b="29170"/>
              <a:stretch/>
            </p:blipFill>
            <p:spPr>
              <a:xfrm>
                <a:off x="8168556" y="3710967"/>
                <a:ext cx="761029" cy="467885"/>
              </a:xfrm>
              <a:prstGeom prst="rect">
                <a:avLst/>
              </a:prstGeom>
              <a:noFill/>
              <a:ln>
                <a:noFill/>
              </a:ln>
            </p:spPr>
          </p:pic>
          <p:pic>
            <p:nvPicPr>
              <p:cNvPr id="127" name="Google Shape;127;p29"/>
              <p:cNvPicPr preferRelativeResize="0"/>
              <p:nvPr/>
            </p:nvPicPr>
            <p:blipFill rotWithShape="1">
              <a:blip r:embed="rId5">
                <a:alphaModFix/>
              </a:blip>
              <a:srcRect l="9222" t="8728" r="11024" b="24719"/>
              <a:stretch/>
            </p:blipFill>
            <p:spPr>
              <a:xfrm>
                <a:off x="8668221" y="3364508"/>
                <a:ext cx="880762" cy="734978"/>
              </a:xfrm>
              <a:prstGeom prst="rect">
                <a:avLst/>
              </a:prstGeom>
              <a:noFill/>
              <a:ln>
                <a:noFill/>
              </a:ln>
            </p:spPr>
          </p:pic>
        </p:grpSp>
        <p:sp>
          <p:nvSpPr>
            <p:cNvPr id="128" name="Google Shape;128;p29"/>
            <p:cNvSpPr/>
            <p:nvPr/>
          </p:nvSpPr>
          <p:spPr>
            <a:xfrm>
              <a:off x="8374505" y="3643711"/>
              <a:ext cx="316144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User Interface</a:t>
              </a:r>
              <a:endParaRPr/>
            </a:p>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User-friendly operations platform</a:t>
              </a:r>
              <a:endParaRPr/>
            </a:p>
          </p:txBody>
        </p:sp>
      </p:grpSp>
      <p:grpSp>
        <p:nvGrpSpPr>
          <p:cNvPr id="129" name="Google Shape;129;p29"/>
          <p:cNvGrpSpPr/>
          <p:nvPr/>
        </p:nvGrpSpPr>
        <p:grpSpPr>
          <a:xfrm>
            <a:off x="609597" y="2266489"/>
            <a:ext cx="3649500" cy="1999596"/>
            <a:chOff x="554845" y="3201649"/>
            <a:chExt cx="3649500" cy="1999596"/>
          </a:xfrm>
        </p:grpSpPr>
        <p:sp>
          <p:nvSpPr>
            <p:cNvPr id="130" name="Google Shape;130;p29"/>
            <p:cNvSpPr/>
            <p:nvPr/>
          </p:nvSpPr>
          <p:spPr>
            <a:xfrm>
              <a:off x="554845" y="3201649"/>
              <a:ext cx="3649500" cy="1999596"/>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29"/>
            <p:cNvGrpSpPr/>
            <p:nvPr/>
          </p:nvGrpSpPr>
          <p:grpSpPr>
            <a:xfrm>
              <a:off x="847898" y="3433948"/>
              <a:ext cx="1174449" cy="1637046"/>
              <a:chOff x="847898" y="3433948"/>
              <a:chExt cx="1174449" cy="1637046"/>
            </a:xfrm>
          </p:grpSpPr>
          <p:pic>
            <p:nvPicPr>
              <p:cNvPr id="132" name="Google Shape;132;p29" descr="Copy Vector SVG Icon (5) - SVG Repo Free SVG Icons"/>
              <p:cNvPicPr preferRelativeResize="0"/>
              <p:nvPr/>
            </p:nvPicPr>
            <p:blipFill rotWithShape="1">
              <a:blip r:embed="rId6">
                <a:clrChange>
                  <a:clrFrom>
                    <a:srgbClr val="FFFFFF"/>
                  </a:clrFrom>
                  <a:clrTo>
                    <a:srgbClr val="FFFFFF">
                      <a:alpha val="0"/>
                    </a:srgbClr>
                  </a:clrTo>
                </a:clrChange>
                <a:alphaModFix/>
              </a:blip>
              <a:srcRect/>
              <a:stretch/>
            </p:blipFill>
            <p:spPr>
              <a:xfrm>
                <a:off x="988920" y="3433948"/>
                <a:ext cx="870795" cy="870795"/>
              </a:xfrm>
              <a:prstGeom prst="rect">
                <a:avLst/>
              </a:prstGeom>
              <a:noFill/>
              <a:ln>
                <a:noFill/>
              </a:ln>
            </p:spPr>
          </p:pic>
          <p:sp>
            <p:nvSpPr>
              <p:cNvPr id="133" name="Google Shape;133;p29"/>
              <p:cNvSpPr/>
              <p:nvPr/>
            </p:nvSpPr>
            <p:spPr>
              <a:xfrm>
                <a:off x="847898" y="4363108"/>
                <a:ext cx="117444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Kaggle</a:t>
                </a:r>
                <a:endParaRPr/>
              </a:p>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Dataset</a:t>
                </a:r>
                <a:endParaRPr/>
              </a:p>
            </p:txBody>
          </p:sp>
        </p:grpSp>
        <p:grpSp>
          <p:nvGrpSpPr>
            <p:cNvPr id="134" name="Google Shape;134;p29"/>
            <p:cNvGrpSpPr/>
            <p:nvPr/>
          </p:nvGrpSpPr>
          <p:grpSpPr>
            <a:xfrm>
              <a:off x="2882877" y="3421388"/>
              <a:ext cx="1067921" cy="1483805"/>
              <a:chOff x="3845786" y="3187285"/>
              <a:chExt cx="1067921" cy="1483805"/>
            </a:xfrm>
          </p:grpSpPr>
          <p:pic>
            <p:nvPicPr>
              <p:cNvPr id="135" name="Google Shape;135;p29" descr="Inference, knowledge, learning, machine, modeling icon"/>
              <p:cNvPicPr preferRelativeResize="0"/>
              <p:nvPr/>
            </p:nvPicPr>
            <p:blipFill rotWithShape="1">
              <a:blip r:embed="rId7">
                <a:alphaModFix/>
              </a:blip>
              <a:srcRect/>
              <a:stretch/>
            </p:blipFill>
            <p:spPr>
              <a:xfrm>
                <a:off x="3900075" y="3187285"/>
                <a:ext cx="966826" cy="966826"/>
              </a:xfrm>
              <a:prstGeom prst="rect">
                <a:avLst/>
              </a:prstGeom>
              <a:noFill/>
              <a:ln>
                <a:noFill/>
              </a:ln>
            </p:spPr>
          </p:pic>
          <p:sp>
            <p:nvSpPr>
              <p:cNvPr id="136" name="Google Shape;136;p29"/>
              <p:cNvSpPr/>
              <p:nvPr/>
            </p:nvSpPr>
            <p:spPr>
              <a:xfrm>
                <a:off x="3845786" y="4270980"/>
                <a:ext cx="106792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Models</a:t>
                </a:r>
                <a:endParaRPr/>
              </a:p>
            </p:txBody>
          </p:sp>
        </p:grpSp>
        <p:sp>
          <p:nvSpPr>
            <p:cNvPr id="137" name="Google Shape;137;p29"/>
            <p:cNvSpPr/>
            <p:nvPr/>
          </p:nvSpPr>
          <p:spPr>
            <a:xfrm>
              <a:off x="2126657" y="3773990"/>
              <a:ext cx="516510" cy="287552"/>
            </a:xfrm>
            <a:prstGeom prst="right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38" name="Google Shape;138;p29"/>
          <p:cNvSpPr/>
          <p:nvPr/>
        </p:nvSpPr>
        <p:spPr>
          <a:xfrm>
            <a:off x="3615496" y="1134707"/>
            <a:ext cx="7721483" cy="401672"/>
          </a:xfrm>
          <a:prstGeom prst="roundRect">
            <a:avLst>
              <a:gd name="adj" fmla="val 16667"/>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Job Recommendation within Machine Learning &amp; Data Science Field</a:t>
            </a:r>
            <a:endParaRPr sz="1400" b="0" i="0" u="none" strike="noStrike" cap="none">
              <a:solidFill>
                <a:srgbClr val="000000"/>
              </a:solidFill>
              <a:latin typeface="Arial"/>
              <a:ea typeface="Arial"/>
              <a:cs typeface="Arial"/>
              <a:sym typeface="Arial"/>
            </a:endParaRPr>
          </a:p>
        </p:txBody>
      </p:sp>
      <p:pic>
        <p:nvPicPr>
          <p:cNvPr id="139" name="Google Shape;139;p29"/>
          <p:cNvPicPr preferRelativeResize="0"/>
          <p:nvPr/>
        </p:nvPicPr>
        <p:blipFill rotWithShape="1">
          <a:blip r:embed="rId8">
            <a:clrChange>
              <a:clrFrom>
                <a:srgbClr val="FFFFFF"/>
              </a:clrFrom>
              <a:clrTo>
                <a:srgbClr val="FFFFFF">
                  <a:alpha val="0"/>
                </a:srgbClr>
              </a:clrTo>
            </a:clrChange>
            <a:alphaModFix/>
          </a:blip>
          <a:srcRect l="27195" t="15895" r="27016" b="17786"/>
          <a:stretch/>
        </p:blipFill>
        <p:spPr>
          <a:xfrm>
            <a:off x="744655" y="4802652"/>
            <a:ext cx="764518" cy="1107312"/>
          </a:xfrm>
          <a:prstGeom prst="rect">
            <a:avLst/>
          </a:prstGeom>
          <a:noFill/>
          <a:ln>
            <a:noFill/>
          </a:ln>
        </p:spPr>
      </p:pic>
      <p:sp>
        <p:nvSpPr>
          <p:cNvPr id="140" name="Google Shape;140;p29"/>
          <p:cNvSpPr/>
          <p:nvPr/>
        </p:nvSpPr>
        <p:spPr>
          <a:xfrm>
            <a:off x="1575349" y="5012045"/>
            <a:ext cx="268374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Arial"/>
                <a:ea typeface="Arial"/>
                <a:cs typeface="Arial"/>
                <a:sym typeface="Arial"/>
              </a:rPr>
              <a:t>User Tailored Information</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Job Recommendation</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Salary Prediction</a:t>
            </a:r>
            <a:endParaRPr sz="1200" b="0" i="0" u="none" strike="noStrike" cap="none" dirty="0">
              <a:solidFill>
                <a:srgbClr val="000000"/>
              </a:solidFill>
              <a:latin typeface="Arial"/>
              <a:ea typeface="Arial"/>
              <a:cs typeface="Arial"/>
              <a:sym typeface="Arial"/>
            </a:endParaRPr>
          </a:p>
        </p:txBody>
      </p:sp>
      <p:sp>
        <p:nvSpPr>
          <p:cNvPr id="141" name="Google Shape;141;p29"/>
          <p:cNvSpPr txBox="1"/>
          <p:nvPr/>
        </p:nvSpPr>
        <p:spPr>
          <a:xfrm>
            <a:off x="609597" y="4296839"/>
            <a:ext cx="123100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Output</a:t>
            </a:r>
            <a:endParaRPr/>
          </a:p>
        </p:txBody>
      </p:sp>
      <p:pic>
        <p:nvPicPr>
          <p:cNvPr id="142" name="Google Shape;142;p29" descr="Books"/>
          <p:cNvPicPr preferRelativeResize="0"/>
          <p:nvPr/>
        </p:nvPicPr>
        <p:blipFill rotWithShape="1">
          <a:blip r:embed="rId9">
            <a:alphaModFix/>
          </a:blip>
          <a:srcRect/>
          <a:stretch/>
        </p:blipFill>
        <p:spPr>
          <a:xfrm>
            <a:off x="4665546" y="4828584"/>
            <a:ext cx="1051881" cy="1051881"/>
          </a:xfrm>
          <a:prstGeom prst="rect">
            <a:avLst/>
          </a:prstGeom>
          <a:noFill/>
          <a:ln>
            <a:noFill/>
          </a:ln>
        </p:spPr>
      </p:pic>
      <p:sp>
        <p:nvSpPr>
          <p:cNvPr id="143" name="Google Shape;143;p29"/>
          <p:cNvSpPr/>
          <p:nvPr/>
        </p:nvSpPr>
        <p:spPr>
          <a:xfrm>
            <a:off x="5869329" y="5166002"/>
            <a:ext cx="175400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Books</a:t>
            </a:r>
            <a:r>
              <a:rPr lang="en-US" sz="1200" b="0" i="0" u="none" strike="noStrike" cap="none">
                <a:solidFill>
                  <a:srgbClr val="000000"/>
                </a:solidFill>
                <a:latin typeface="Arial"/>
                <a:ea typeface="Arial"/>
                <a:cs typeface="Arial"/>
                <a:sym typeface="Arial"/>
              </a:rPr>
              <a:t> </a:t>
            </a:r>
            <a:r>
              <a:rPr lang="en-US" sz="1600" b="0" i="0" u="none" strike="noStrike" cap="none">
                <a:solidFill>
                  <a:srgbClr val="000000"/>
                </a:solidFill>
                <a:latin typeface="Arial"/>
                <a:ea typeface="Arial"/>
                <a:cs typeface="Arial"/>
                <a:sym typeface="Arial"/>
              </a:rPr>
              <a:t>&amp; Courses</a:t>
            </a:r>
            <a:endParaRPr/>
          </a:p>
        </p:txBody>
      </p:sp>
      <p:pic>
        <p:nvPicPr>
          <p:cNvPr id="144" name="Google Shape;144;p29"/>
          <p:cNvPicPr preferRelativeResize="0"/>
          <p:nvPr/>
        </p:nvPicPr>
        <p:blipFill rotWithShape="1">
          <a:blip r:embed="rId10">
            <a:alphaModFix/>
          </a:blip>
          <a:srcRect/>
          <a:stretch/>
        </p:blipFill>
        <p:spPr>
          <a:xfrm>
            <a:off x="8280404" y="4955054"/>
            <a:ext cx="893742" cy="808340"/>
          </a:xfrm>
          <a:prstGeom prst="rect">
            <a:avLst/>
          </a:prstGeom>
          <a:noFill/>
          <a:ln>
            <a:noFill/>
          </a:ln>
        </p:spPr>
      </p:pic>
      <p:sp>
        <p:nvSpPr>
          <p:cNvPr id="145" name="Google Shape;145;p29"/>
          <p:cNvSpPr/>
          <p:nvPr/>
        </p:nvSpPr>
        <p:spPr>
          <a:xfrm>
            <a:off x="9274257" y="5093473"/>
            <a:ext cx="21916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Interactive experience</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Visualize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ctrTitle"/>
          </p:nvPr>
        </p:nvSpPr>
        <p:spPr>
          <a:xfrm>
            <a:off x="1042737" y="1942933"/>
            <a:ext cx="103632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dirty="0"/>
              <a:t>Demo</a:t>
            </a:r>
            <a:endParaRPr dirty="0"/>
          </a:p>
        </p:txBody>
      </p:sp>
      <p:sp>
        <p:nvSpPr>
          <p:cNvPr id="3" name="TextBox 2">
            <a:extLst>
              <a:ext uri="{FF2B5EF4-FFF2-40B4-BE49-F238E27FC236}">
                <a16:creationId xmlns:a16="http://schemas.microsoft.com/office/drawing/2014/main" id="{3337F4F0-F5F7-414D-A7A9-FCE6BC04D669}"/>
              </a:ext>
            </a:extLst>
          </p:cNvPr>
          <p:cNvSpPr txBox="1"/>
          <p:nvPr/>
        </p:nvSpPr>
        <p:spPr>
          <a:xfrm>
            <a:off x="1443789" y="4331368"/>
            <a:ext cx="8999622" cy="1015663"/>
          </a:xfrm>
          <a:prstGeom prst="rect">
            <a:avLst/>
          </a:prstGeom>
          <a:noFill/>
        </p:spPr>
        <p:txBody>
          <a:bodyPr wrap="square" rtlCol="0">
            <a:spAutoFit/>
          </a:bodyPr>
          <a:lstStyle/>
          <a:p>
            <a:r>
              <a:rPr lang="en-US" sz="2000" dirty="0"/>
              <a:t>Demo video uploaded to google drive shared folder due to file size:</a:t>
            </a:r>
          </a:p>
          <a:p>
            <a:r>
              <a:rPr lang="en-US" sz="2000" dirty="0">
                <a:hlinkClick r:id="rId3"/>
              </a:rPr>
              <a:t>https://drive.google.com/open?id=1fokEpupjr2fY6iOeQ3BheEuTnyjQijR8</a:t>
            </a:r>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Approach</a:t>
            </a:r>
            <a:endParaRPr/>
          </a:p>
        </p:txBody>
      </p:sp>
      <p:sp>
        <p:nvSpPr>
          <p:cNvPr id="161" name="Google Shape;161;p2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p>
            <a:pPr marL="457200" lvl="0" indent="-355600" algn="ctr" rtl="0">
              <a:lnSpc>
                <a:spcPct val="100000"/>
              </a:lnSpc>
              <a:spcBef>
                <a:spcPts val="400"/>
              </a:spcBef>
              <a:spcAft>
                <a:spcPts val="0"/>
              </a:spcAft>
              <a:buClr>
                <a:srgbClr val="888888"/>
              </a:buClr>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7509a611dc_0_0"/>
          <p:cNvSpPr txBox="1">
            <a:spLocks noGrp="1"/>
          </p:cNvSpPr>
          <p:nvPr>
            <p:ph type="title"/>
          </p:nvPr>
        </p:nvSpPr>
        <p:spPr>
          <a:xfrm>
            <a:off x="609600" y="229900"/>
            <a:ext cx="10972800" cy="66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sz="3600" b="1"/>
              <a:t>Data Wrangling</a:t>
            </a:r>
            <a:endParaRPr sz="3600" b="1"/>
          </a:p>
        </p:txBody>
      </p:sp>
      <p:sp>
        <p:nvSpPr>
          <p:cNvPr id="168" name="Google Shape;168;g7509a611dc_0_0"/>
          <p:cNvSpPr txBox="1">
            <a:spLocks noGrp="1"/>
          </p:cNvSpPr>
          <p:nvPr>
            <p:ph type="body" idx="1"/>
          </p:nvPr>
        </p:nvSpPr>
        <p:spPr>
          <a:xfrm>
            <a:off x="533400" y="1113225"/>
            <a:ext cx="11101800" cy="3880200"/>
          </a:xfrm>
          <a:prstGeom prst="rect">
            <a:avLst/>
          </a:prstGeom>
          <a:noFill/>
          <a:ln>
            <a:noFill/>
          </a:ln>
        </p:spPr>
        <p:txBody>
          <a:bodyPr spcFirstLastPara="1" wrap="square" lIns="91425" tIns="45700" rIns="91425" bIns="45700" anchor="t" anchorCtr="0">
            <a:noAutofit/>
          </a:bodyPr>
          <a:lstStyle/>
          <a:p>
            <a:pPr marL="0" lvl="0" indent="457200" algn="l" rtl="0">
              <a:lnSpc>
                <a:spcPct val="150000"/>
              </a:lnSpc>
              <a:spcBef>
                <a:spcPts val="360"/>
              </a:spcBef>
              <a:spcAft>
                <a:spcPts val="0"/>
              </a:spcAft>
              <a:buSzPts val="1800"/>
              <a:buNone/>
            </a:pPr>
            <a:r>
              <a:rPr lang="en-US" sz="2800" b="1"/>
              <a:t>Data Source:</a:t>
            </a:r>
            <a:endParaRPr sz="2800"/>
          </a:p>
          <a:p>
            <a:pPr marL="914400" lvl="0" indent="-342900" algn="l" rtl="0">
              <a:lnSpc>
                <a:spcPct val="150000"/>
              </a:lnSpc>
              <a:spcBef>
                <a:spcPts val="360"/>
              </a:spcBef>
              <a:spcAft>
                <a:spcPts val="0"/>
              </a:spcAft>
              <a:buSzPts val="1800"/>
              <a:buChar char="■"/>
            </a:pPr>
            <a:r>
              <a:rPr lang="en-US" b="1"/>
              <a:t>Kaggle 2019 Survey – 3500+ observations </a:t>
            </a:r>
            <a:endParaRPr b="1"/>
          </a:p>
          <a:p>
            <a:pPr marL="914400" lvl="0" indent="-342900" algn="l" rtl="0">
              <a:lnSpc>
                <a:spcPct val="150000"/>
              </a:lnSpc>
              <a:spcBef>
                <a:spcPts val="0"/>
              </a:spcBef>
              <a:spcAft>
                <a:spcPts val="0"/>
              </a:spcAft>
              <a:buSzPts val="1800"/>
              <a:buChar char="■"/>
            </a:pPr>
            <a:r>
              <a:rPr lang="en-US" b="1"/>
              <a:t>Supplementary Web Scraping Data</a:t>
            </a:r>
            <a:endParaRPr b="1"/>
          </a:p>
          <a:p>
            <a:pPr marL="1371600" lvl="0" indent="-355600" algn="l" rtl="0">
              <a:lnSpc>
                <a:spcPct val="115000"/>
              </a:lnSpc>
              <a:spcBef>
                <a:spcPts val="0"/>
              </a:spcBef>
              <a:spcAft>
                <a:spcPts val="0"/>
              </a:spcAft>
              <a:buSzPts val="2000"/>
              <a:buChar char="■"/>
            </a:pPr>
            <a:r>
              <a:rPr lang="en-US" sz="2000" b="1"/>
              <a:t>Coursera Online Courses </a:t>
            </a:r>
            <a:r>
              <a:rPr lang="en-US" sz="2000"/>
              <a:t>– Easily accessed courses for recommended skills (for all students)</a:t>
            </a:r>
            <a:endParaRPr strike="sngStrike"/>
          </a:p>
          <a:p>
            <a:pPr marL="1371600" lvl="0" indent="-355600" algn="l" rtl="0">
              <a:lnSpc>
                <a:spcPct val="115000"/>
              </a:lnSpc>
              <a:spcBef>
                <a:spcPts val="0"/>
              </a:spcBef>
              <a:spcAft>
                <a:spcPts val="0"/>
              </a:spcAft>
              <a:buSzPts val="2000"/>
              <a:buChar char="■"/>
            </a:pPr>
            <a:r>
              <a:rPr lang="en-US" sz="2000" b="1"/>
              <a:t>Berkeley Library Books –</a:t>
            </a:r>
            <a:r>
              <a:rPr lang="en-US" sz="2000"/>
              <a:t> Educational books recommendation for Berkeley students</a:t>
            </a:r>
            <a:endParaRPr sz="2000"/>
          </a:p>
          <a:p>
            <a:pPr marL="1371600" lvl="0" indent="-355600" algn="l" rtl="0">
              <a:lnSpc>
                <a:spcPct val="115000"/>
              </a:lnSpc>
              <a:spcBef>
                <a:spcPts val="0"/>
              </a:spcBef>
              <a:spcAft>
                <a:spcPts val="0"/>
              </a:spcAft>
              <a:buSzPts val="2000"/>
              <a:buChar char="■"/>
            </a:pPr>
            <a:r>
              <a:rPr lang="en-US" sz="2000" b="1"/>
              <a:t>PayScale Skill Sets (pending)</a:t>
            </a:r>
            <a:r>
              <a:rPr lang="en-US" sz="2000"/>
              <a:t> – Popular skills for job titles</a:t>
            </a:r>
            <a:endParaRPr/>
          </a:p>
          <a:p>
            <a:pPr marL="114300" lvl="0" indent="0" algn="l" rtl="0">
              <a:lnSpc>
                <a:spcPct val="115000"/>
              </a:lnSpc>
              <a:spcBef>
                <a:spcPts val="0"/>
              </a:spcBef>
              <a:spcAft>
                <a:spcPts val="0"/>
              </a:spcAft>
              <a:buSzPts val="1800"/>
              <a:buNone/>
            </a:pPr>
            <a:r>
              <a:rPr lang="en-US" b="1"/>
              <a:t>	</a:t>
            </a:r>
            <a:endParaRPr/>
          </a:p>
          <a:p>
            <a:pPr marL="0" lvl="0" indent="0" algn="l" rtl="0">
              <a:lnSpc>
                <a:spcPct val="100000"/>
              </a:lnSpc>
              <a:spcBef>
                <a:spcPts val="360"/>
              </a:spcBef>
              <a:spcAft>
                <a:spcPts val="0"/>
              </a:spcAft>
              <a:buSzPts val="1800"/>
              <a:buNone/>
            </a:pPr>
            <a:endParaRPr sz="1400"/>
          </a:p>
          <a:p>
            <a:pPr marL="457200" marR="0" lvl="0" indent="0" algn="l" rtl="0">
              <a:lnSpc>
                <a:spcPct val="150000"/>
              </a:lnSpc>
              <a:spcBef>
                <a:spcPts val="0"/>
              </a:spcBef>
              <a:spcAft>
                <a:spcPts val="0"/>
              </a:spcAft>
              <a:buSzPts val="1800"/>
              <a:buNone/>
            </a:pPr>
            <a:endParaRPr sz="1800">
              <a:highlight>
                <a:srgbClr val="FFFFFF"/>
              </a:highlight>
              <a:latin typeface="Arial"/>
              <a:ea typeface="Arial"/>
              <a:cs typeface="Arial"/>
              <a:sym typeface="Arial"/>
            </a:endParaRPr>
          </a:p>
        </p:txBody>
      </p:sp>
      <p:pic>
        <p:nvPicPr>
          <p:cNvPr id="169" name="Google Shape;169;g7509a611dc_0_0"/>
          <p:cNvPicPr preferRelativeResize="0"/>
          <p:nvPr/>
        </p:nvPicPr>
        <p:blipFill rotWithShape="1">
          <a:blip r:embed="rId3">
            <a:alphaModFix/>
          </a:blip>
          <a:srcRect/>
          <a:stretch/>
        </p:blipFill>
        <p:spPr>
          <a:xfrm>
            <a:off x="538400" y="4139220"/>
            <a:ext cx="4526375" cy="1255130"/>
          </a:xfrm>
          <a:prstGeom prst="rect">
            <a:avLst/>
          </a:prstGeom>
          <a:noFill/>
          <a:ln>
            <a:noFill/>
          </a:ln>
        </p:spPr>
      </p:pic>
      <p:sp>
        <p:nvSpPr>
          <p:cNvPr id="170" name="Google Shape;170;g7509a611dc_0_0"/>
          <p:cNvSpPr txBox="1"/>
          <p:nvPr/>
        </p:nvSpPr>
        <p:spPr>
          <a:xfrm>
            <a:off x="5539625" y="4622750"/>
            <a:ext cx="725400" cy="9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t>
            </a:r>
            <a:endParaRPr sz="2800" b="1" i="0" u="none" strike="noStrike" cap="none">
              <a:solidFill>
                <a:srgbClr val="000000"/>
              </a:solidFill>
              <a:latin typeface="Arial"/>
              <a:ea typeface="Arial"/>
              <a:cs typeface="Arial"/>
              <a:sym typeface="Arial"/>
            </a:endParaRPr>
          </a:p>
        </p:txBody>
      </p:sp>
      <p:sp>
        <p:nvSpPr>
          <p:cNvPr id="171" name="Google Shape;171;g7509a611dc_0_0"/>
          <p:cNvSpPr txBox="1"/>
          <p:nvPr/>
        </p:nvSpPr>
        <p:spPr>
          <a:xfrm>
            <a:off x="5620825" y="5542550"/>
            <a:ext cx="6004800" cy="668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Supporting web scraping data</a:t>
            </a:r>
            <a:endParaRPr sz="2400" b="1" i="0" u="none" strike="noStrike" cap="none">
              <a:solidFill>
                <a:srgbClr val="000000"/>
              </a:solidFill>
              <a:latin typeface="Calibri"/>
              <a:ea typeface="Calibri"/>
              <a:cs typeface="Calibri"/>
              <a:sym typeface="Calibri"/>
            </a:endParaRPr>
          </a:p>
        </p:txBody>
      </p:sp>
      <p:sp>
        <p:nvSpPr>
          <p:cNvPr id="172" name="Google Shape;172;g7509a611dc_0_0"/>
          <p:cNvSpPr txBox="1"/>
          <p:nvPr/>
        </p:nvSpPr>
        <p:spPr>
          <a:xfrm>
            <a:off x="-170375" y="5542550"/>
            <a:ext cx="6004800" cy="668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Main data (raw + plain text)</a:t>
            </a:r>
            <a:endParaRPr sz="2400" b="1" i="0" u="none" strike="noStrike" cap="none">
              <a:solidFill>
                <a:srgbClr val="000000"/>
              </a:solidFill>
              <a:latin typeface="Calibri"/>
              <a:ea typeface="Calibri"/>
              <a:cs typeface="Calibri"/>
              <a:sym typeface="Calibri"/>
            </a:endParaRPr>
          </a:p>
        </p:txBody>
      </p:sp>
      <p:pic>
        <p:nvPicPr>
          <p:cNvPr id="173" name="Google Shape;173;g7509a611dc_0_0"/>
          <p:cNvPicPr preferRelativeResize="0"/>
          <p:nvPr/>
        </p:nvPicPr>
        <p:blipFill rotWithShape="1">
          <a:blip r:embed="rId4">
            <a:alphaModFix/>
          </a:blip>
          <a:srcRect/>
          <a:stretch/>
        </p:blipFill>
        <p:spPr>
          <a:xfrm>
            <a:off x="6843450" y="5119654"/>
            <a:ext cx="2060050" cy="535600"/>
          </a:xfrm>
          <a:prstGeom prst="rect">
            <a:avLst/>
          </a:prstGeom>
          <a:noFill/>
          <a:ln>
            <a:noFill/>
          </a:ln>
        </p:spPr>
      </p:pic>
      <p:pic>
        <p:nvPicPr>
          <p:cNvPr id="174" name="Google Shape;174;g7509a611dc_0_0" descr="Just Use It: Change in UC Berkeley Library Permissions Policy ..."/>
          <p:cNvPicPr preferRelativeResize="0"/>
          <p:nvPr/>
        </p:nvPicPr>
        <p:blipFill rotWithShape="1">
          <a:blip r:embed="rId5">
            <a:alphaModFix/>
          </a:blip>
          <a:srcRect/>
          <a:stretch/>
        </p:blipFill>
        <p:spPr>
          <a:xfrm>
            <a:off x="9081940" y="5119650"/>
            <a:ext cx="1375685" cy="535600"/>
          </a:xfrm>
          <a:prstGeom prst="rect">
            <a:avLst/>
          </a:prstGeom>
          <a:noFill/>
          <a:ln>
            <a:noFill/>
          </a:ln>
        </p:spPr>
      </p:pic>
      <p:pic>
        <p:nvPicPr>
          <p:cNvPr id="175" name="Google Shape;175;g7509a611dc_0_0"/>
          <p:cNvPicPr preferRelativeResize="0"/>
          <p:nvPr/>
        </p:nvPicPr>
        <p:blipFill>
          <a:blip r:embed="rId6">
            <a:alphaModFix/>
          </a:blip>
          <a:stretch>
            <a:fillRect/>
          </a:stretch>
        </p:blipFill>
        <p:spPr>
          <a:xfrm>
            <a:off x="7682773" y="4061325"/>
            <a:ext cx="2113125" cy="105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74f89948b4_4_31"/>
          <p:cNvSpPr txBox="1">
            <a:spLocks noGrp="1"/>
          </p:cNvSpPr>
          <p:nvPr>
            <p:ph type="title"/>
          </p:nvPr>
        </p:nvSpPr>
        <p:spPr>
          <a:xfrm>
            <a:off x="609600" y="230408"/>
            <a:ext cx="10972800" cy="66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None/>
            </a:pPr>
            <a:r>
              <a:rPr lang="en-US" sz="3600" b="1"/>
              <a:t>Data Cleaning</a:t>
            </a:r>
            <a:endParaRPr sz="3600" b="1"/>
          </a:p>
        </p:txBody>
      </p:sp>
      <p:sp>
        <p:nvSpPr>
          <p:cNvPr id="182" name="Google Shape;182;g74f89948b4_4_31"/>
          <p:cNvSpPr txBox="1"/>
          <p:nvPr/>
        </p:nvSpPr>
        <p:spPr>
          <a:xfrm>
            <a:off x="586750" y="1988325"/>
            <a:ext cx="4932900" cy="36525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Unstructured (plain-text)</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Irrelevant data</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Redundant features</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Missing values</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Outliers</a:t>
            </a:r>
            <a:endParaRPr sz="2400" b="1"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cxnSp>
        <p:nvCxnSpPr>
          <p:cNvPr id="183" name="Google Shape;183;g74f89948b4_4_31"/>
          <p:cNvCxnSpPr/>
          <p:nvPr/>
        </p:nvCxnSpPr>
        <p:spPr>
          <a:xfrm>
            <a:off x="4962539" y="3415768"/>
            <a:ext cx="1835400" cy="0"/>
          </a:xfrm>
          <a:prstGeom prst="straightConnector1">
            <a:avLst/>
          </a:prstGeom>
          <a:noFill/>
          <a:ln w="57150" cap="flat" cmpd="sng">
            <a:solidFill>
              <a:srgbClr val="1C4587"/>
            </a:solidFill>
            <a:prstDash val="solid"/>
            <a:round/>
            <a:headEnd type="none" w="sm" len="sm"/>
            <a:tailEnd type="triangle" w="med" len="med"/>
          </a:ln>
        </p:spPr>
      </p:cxnSp>
      <p:sp>
        <p:nvSpPr>
          <p:cNvPr id="184" name="Google Shape;184;g74f89948b4_4_31"/>
          <p:cNvSpPr txBox="1"/>
          <p:nvPr/>
        </p:nvSpPr>
        <p:spPr>
          <a:xfrm>
            <a:off x="4988351" y="2899893"/>
            <a:ext cx="1784100" cy="420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Preprocess</a:t>
            </a:r>
            <a:endParaRPr sz="1800" b="1" i="0" u="none" strike="noStrike" cap="none">
              <a:solidFill>
                <a:srgbClr val="000000"/>
              </a:solidFill>
              <a:latin typeface="Arial"/>
              <a:ea typeface="Arial"/>
              <a:cs typeface="Arial"/>
              <a:sym typeface="Arial"/>
            </a:endParaRPr>
          </a:p>
        </p:txBody>
      </p:sp>
      <p:sp>
        <p:nvSpPr>
          <p:cNvPr id="185" name="Google Shape;185;g74f89948b4_4_31"/>
          <p:cNvSpPr txBox="1"/>
          <p:nvPr/>
        </p:nvSpPr>
        <p:spPr>
          <a:xfrm>
            <a:off x="7574048" y="1724500"/>
            <a:ext cx="4243500" cy="4391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Unification</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Explanatory analysis</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Feature selection</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Imputation</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Aggregation</a:t>
            </a:r>
            <a:endParaRPr sz="2400" b="1"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en-US" sz="2400" b="1" i="0" u="none" strike="noStrike" cap="none">
                <a:solidFill>
                  <a:schemeClr val="dk1"/>
                </a:solidFill>
                <a:latin typeface="Arial"/>
                <a:ea typeface="Arial"/>
                <a:cs typeface="Arial"/>
                <a:sym typeface="Arial"/>
              </a:rPr>
              <a:t>Encoding</a:t>
            </a:r>
            <a:endParaRPr sz="2400" b="1"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41ed19d6a_1_0"/>
          <p:cNvSpPr txBox="1">
            <a:spLocks noGrp="1"/>
          </p:cNvSpPr>
          <p:nvPr>
            <p:ph type="title"/>
          </p:nvPr>
        </p:nvSpPr>
        <p:spPr>
          <a:xfrm>
            <a:off x="609600" y="274638"/>
            <a:ext cx="10972800" cy="66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None/>
            </a:pPr>
            <a:r>
              <a:rPr lang="en-US" sz="3600" b="1" dirty="0"/>
              <a:t>Model Selection</a:t>
            </a:r>
            <a:endParaRPr sz="3600" b="1" dirty="0"/>
          </a:p>
        </p:txBody>
      </p:sp>
      <p:pic>
        <p:nvPicPr>
          <p:cNvPr id="192" name="Google Shape;192;g841ed19d6a_1_0"/>
          <p:cNvPicPr preferRelativeResize="0"/>
          <p:nvPr/>
        </p:nvPicPr>
        <p:blipFill rotWithShape="1">
          <a:blip r:embed="rId3">
            <a:alphaModFix/>
          </a:blip>
          <a:srcRect/>
          <a:stretch/>
        </p:blipFill>
        <p:spPr>
          <a:xfrm>
            <a:off x="152400" y="1095454"/>
            <a:ext cx="7918876" cy="4892150"/>
          </a:xfrm>
          <a:prstGeom prst="rect">
            <a:avLst/>
          </a:prstGeom>
          <a:noFill/>
          <a:ln>
            <a:noFill/>
          </a:ln>
        </p:spPr>
      </p:pic>
      <p:sp>
        <p:nvSpPr>
          <p:cNvPr id="193" name="Google Shape;193;g841ed19d6a_1_0"/>
          <p:cNvSpPr txBox="1"/>
          <p:nvPr/>
        </p:nvSpPr>
        <p:spPr>
          <a:xfrm>
            <a:off x="8071275" y="2098825"/>
            <a:ext cx="4053900" cy="3608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Calibri"/>
              <a:buChar char="●"/>
            </a:pPr>
            <a:r>
              <a:rPr lang="en-US" sz="2400" b="1" i="0" u="none" strike="noStrike" cap="none">
                <a:solidFill>
                  <a:srgbClr val="000000"/>
                </a:solidFill>
                <a:latin typeface="Calibri"/>
                <a:ea typeface="Calibri"/>
                <a:cs typeface="Calibri"/>
                <a:sym typeface="Calibri"/>
              </a:rPr>
              <a:t>SVM has highest accuracy.</a:t>
            </a:r>
            <a:endParaRPr sz="2400" b="1"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US" sz="2400" b="1" i="0" u="none" strike="noStrike" cap="none">
                <a:solidFill>
                  <a:srgbClr val="000000"/>
                </a:solidFill>
                <a:latin typeface="Calibri"/>
                <a:ea typeface="Calibri"/>
                <a:cs typeface="Calibri"/>
                <a:sym typeface="Calibri"/>
              </a:rPr>
              <a:t>20% more accurate than baseline model.</a:t>
            </a:r>
            <a:endParaRPr sz="2400" b="1"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US" sz="2400" b="1" i="0" u="none" strike="noStrike" cap="none">
                <a:solidFill>
                  <a:srgbClr val="000000"/>
                </a:solidFill>
                <a:latin typeface="Calibri"/>
                <a:ea typeface="Calibri"/>
                <a:cs typeface="Calibri"/>
                <a:sym typeface="Calibri"/>
              </a:rPr>
              <a:t>Output top three job categories ranked by prediction probability.</a:t>
            </a:r>
            <a:endParaRPr sz="2400" b="1"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US" sz="2400" b="1">
                <a:latin typeface="Calibri"/>
                <a:ea typeface="Calibri"/>
                <a:cs typeface="Calibri"/>
                <a:sym typeface="Calibri"/>
              </a:rPr>
              <a:t>Predicted job titles are used to predict salary range.</a:t>
            </a:r>
            <a:endParaRPr sz="24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591</Words>
  <Application>Microsoft Macintosh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Wingdings</vt:lpstr>
      <vt:lpstr>Courier New</vt:lpstr>
      <vt:lpstr>Arial Narrow</vt:lpstr>
      <vt:lpstr>Roboto</vt:lpstr>
      <vt:lpstr>Calibri</vt:lpstr>
      <vt:lpstr>Office Theme</vt:lpstr>
      <vt:lpstr>Job Hunting Strategy Career Development Recommendation</vt:lpstr>
      <vt:lpstr>PowerPoint Presentation</vt:lpstr>
      <vt:lpstr>Career Development Recommendation Engine</vt:lpstr>
      <vt:lpstr>Job Hunting Strategy - Career Development Recommendation</vt:lpstr>
      <vt:lpstr>Demo</vt:lpstr>
      <vt:lpstr>Approach</vt:lpstr>
      <vt:lpstr>Data Wrangling</vt:lpstr>
      <vt:lpstr>Data Cleaning</vt:lpstr>
      <vt:lpstr>Model Selection</vt:lpstr>
      <vt:lpstr>Summary</vt:lpstr>
      <vt:lpstr>Our Learning Path</vt:lpstr>
      <vt:lpstr>Project GitHub Link: https://github.com/joliang17/DataX_Project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Hunting Strategy Career Development Recommendation</dc:title>
  <dc:creator>Ikhlaq Sidhu</dc:creator>
  <cp:lastModifiedBy>Yuanyuan Xiao</cp:lastModifiedBy>
  <cp:revision>18</cp:revision>
  <dcterms:created xsi:type="dcterms:W3CDTF">2013-05-20T04:35:54Z</dcterms:created>
  <dcterms:modified xsi:type="dcterms:W3CDTF">2020-05-12T02:34:04Z</dcterms:modified>
</cp:coreProperties>
</file>