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bold.fntdata"/><Relationship Id="rId14" Type="http://schemas.openxmlformats.org/officeDocument/2006/relationships/font" Target="fonts/Play-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f24f70dcb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who we are, what our roles are (work split evenly), etc.</a:t>
            </a:r>
            <a:endParaRPr/>
          </a:p>
        </p:txBody>
      </p:sp>
      <p:sp>
        <p:nvSpPr>
          <p:cNvPr id="58" name="Google Shape;58;g2bf24f70dc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f24f70dcb_0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Business idea:</a:t>
            </a:r>
            <a:endParaRPr sz="1000"/>
          </a:p>
          <a:p>
            <a:pPr indent="-292100" lvl="0" marL="457200" rtl="0" algn="l">
              <a:spcBef>
                <a:spcPts val="0"/>
              </a:spcBef>
              <a:spcAft>
                <a:spcPts val="0"/>
              </a:spcAft>
              <a:buSzPts val="1000"/>
              <a:buChar char="-"/>
            </a:pPr>
            <a:r>
              <a:rPr lang="en" sz="1000"/>
              <a:t>Have an easy way to schedule either a cat or dog-sitter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Why do you need it:</a:t>
            </a:r>
            <a:endParaRPr sz="1000"/>
          </a:p>
          <a:p>
            <a:pPr indent="-292100" lvl="0" marL="457200" rtl="0" algn="l">
              <a:spcBef>
                <a:spcPts val="0"/>
              </a:spcBef>
              <a:spcAft>
                <a:spcPts val="0"/>
              </a:spcAft>
              <a:buSzPts val="1000"/>
              <a:buChar char="-"/>
            </a:pPr>
            <a:r>
              <a:rPr lang="en" sz="1000"/>
              <a:t>During times when you have to go on a business trip, vacation, or just have no time in your schedule.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Why will someone want to buy your business’s data to sell ads: </a:t>
            </a:r>
            <a:endParaRPr sz="1000"/>
          </a:p>
          <a:p>
            <a:pPr indent="-292100" lvl="0" marL="457200" rtl="0" algn="l">
              <a:spcBef>
                <a:spcPts val="0"/>
              </a:spcBef>
              <a:spcAft>
                <a:spcPts val="0"/>
              </a:spcAft>
              <a:buSzPts val="1000"/>
              <a:buChar char="-"/>
            </a:pPr>
            <a:r>
              <a:rPr lang="en" sz="1000"/>
              <a:t>Charge a booking fee</a:t>
            </a:r>
            <a:endParaRPr sz="1000"/>
          </a:p>
          <a:p>
            <a:pPr indent="-292100" lvl="0" marL="457200" rtl="0" algn="l">
              <a:spcBef>
                <a:spcPts val="0"/>
              </a:spcBef>
              <a:spcAft>
                <a:spcPts val="0"/>
              </a:spcAft>
              <a:buSzPts val="1000"/>
              <a:buChar char="-"/>
            </a:pPr>
            <a:r>
              <a:rPr lang="en" sz="1000"/>
              <a:t>Personalized marketing: advertisers </a:t>
            </a:r>
            <a:r>
              <a:rPr lang="en" sz="1000">
                <a:solidFill>
                  <a:schemeClr val="dk1"/>
                </a:solidFill>
              </a:rPr>
              <a:t>can create personalized marketing campaigns that resonate with pet owners on a more individual level. They can use targeted messaging and offers based on pet owner demographics, pet types, and specific scheduling preferences. </a:t>
            </a:r>
            <a:endParaRPr sz="1000">
              <a:solidFill>
                <a:schemeClr val="dk1"/>
              </a:solidFill>
            </a:endParaRPr>
          </a:p>
          <a:p>
            <a:pPr indent="-292100" lvl="0" marL="457200" rtl="0" algn="l">
              <a:spcBef>
                <a:spcPts val="0"/>
              </a:spcBef>
              <a:spcAft>
                <a:spcPts val="0"/>
              </a:spcAft>
              <a:buSzPts val="1000"/>
              <a:buChar char="-"/>
            </a:pPr>
            <a:r>
              <a:rPr lang="en" sz="1000"/>
              <a:t>Behavioral insights: </a:t>
            </a:r>
            <a:r>
              <a:rPr lang="en" sz="1000">
                <a:solidFill>
                  <a:schemeClr val="dk1"/>
                </a:solidFill>
              </a:rPr>
              <a:t>valuable insights into the behaviors and habits of pet owners. Advertisers can use this information to understand consumer trends, such as popular pet care services, preferred pet products, and common scheduling patterns for pet sitting services. </a:t>
            </a:r>
            <a:endParaRPr sz="1000">
              <a:solidFill>
                <a:schemeClr val="dk1"/>
              </a:solidFill>
            </a:endParaRPr>
          </a:p>
          <a:p>
            <a:pPr indent="-292100" lvl="0" marL="457200" rtl="0" algn="l">
              <a:lnSpc>
                <a:spcPct val="115000"/>
              </a:lnSpc>
              <a:spcBef>
                <a:spcPts val="0"/>
              </a:spcBef>
              <a:spcAft>
                <a:spcPts val="0"/>
              </a:spcAft>
              <a:buSzPts val="1000"/>
              <a:buChar char="-"/>
            </a:pPr>
            <a:r>
              <a:rPr lang="en" sz="1000">
                <a:solidFill>
                  <a:schemeClr val="dk1"/>
                </a:solidFill>
              </a:rPr>
              <a:t>Cross-Promotion Opportunities: Advertisers may also see opportunities for cross-promotion with other pet-related products or services. A pet food company might want to advertise their products to users who frequently schedule pet sitting services, knowing they are likely to have pets and need pet-related products.</a:t>
            </a:r>
            <a:endParaRPr sz="1000"/>
          </a:p>
        </p:txBody>
      </p:sp>
      <p:sp>
        <p:nvSpPr>
          <p:cNvPr id="70" name="Google Shape;70;g2bf24f70dc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f24f70dcb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use cases: we want to basically visualize what our product is so he can see</a:t>
            </a:r>
            <a:endParaRPr/>
          </a:p>
          <a:p>
            <a:pPr indent="-298450" lvl="0" marL="457200" rtl="0" algn="l">
              <a:spcBef>
                <a:spcPts val="0"/>
              </a:spcBef>
              <a:spcAft>
                <a:spcPts val="0"/>
              </a:spcAft>
              <a:buSzPts val="1100"/>
              <a:buChar char="-"/>
            </a:pPr>
            <a:r>
              <a:rPr lang="en"/>
              <a:t>Explain how when the sitter signs up, they will need to set their rate and availability (even tho imo their rate should vary based on the job cause if someone has more animals they will want to be paid more)</a:t>
            </a:r>
            <a:endParaRPr/>
          </a:p>
        </p:txBody>
      </p:sp>
      <p:sp>
        <p:nvSpPr>
          <p:cNvPr id="90" name="Google Shape;90;g2bf24f70dc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f24f70dc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f24f70dc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f24f70dcb_0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Service fees added to sitters’ price rates (doordash)</a:t>
            </a:r>
            <a:endParaRPr/>
          </a:p>
          <a:p>
            <a:pPr indent="-298450" lvl="1" marL="914400" rtl="0" algn="l">
              <a:spcBef>
                <a:spcPts val="0"/>
              </a:spcBef>
              <a:spcAft>
                <a:spcPts val="0"/>
              </a:spcAft>
              <a:buSzPts val="1100"/>
              <a:buChar char="-"/>
            </a:pPr>
            <a:r>
              <a:rPr lang="en"/>
              <a:t>“Cost” in schedules</a:t>
            </a:r>
            <a:endParaRPr/>
          </a:p>
          <a:p>
            <a:pPr indent="-298450" lvl="0" marL="457200" rtl="0" algn="l">
              <a:spcBef>
                <a:spcPts val="0"/>
              </a:spcBef>
              <a:spcAft>
                <a:spcPts val="0"/>
              </a:spcAft>
              <a:buSzPts val="1100"/>
              <a:buChar char="-"/>
            </a:pPr>
            <a:r>
              <a:rPr lang="en"/>
              <a:t>Sell the data to make a profit</a:t>
            </a:r>
            <a:endParaRPr/>
          </a:p>
          <a:p>
            <a:pPr indent="-298450" lvl="0" marL="914400" rtl="0" algn="l">
              <a:spcBef>
                <a:spcPts val="0"/>
              </a:spcBef>
              <a:spcAft>
                <a:spcPts val="0"/>
              </a:spcAft>
              <a:buSzPts val="1100"/>
              <a:buChar char="-"/>
            </a:pPr>
            <a:r>
              <a:rPr lang="en"/>
              <a:t>Companies would want to buy our data because we will know who owns dogs/cats and we will have their contact info. Meaning these companies can contact these users and send specialized advertisements/offers</a:t>
            </a:r>
            <a:endParaRPr/>
          </a:p>
        </p:txBody>
      </p:sp>
      <p:sp>
        <p:nvSpPr>
          <p:cNvPr id="106" name="Google Shape;106;g2bf24f70dcb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f24f70dcb_0_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Database Management System: MySQL</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MySQL was chosen for its robustness, ease of use, and widespread adoption, which ensures reliable data management for our application.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Front-end Interface: React.js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React.js was chosen because of how it allows for effective code reusability through its component-based architecture. Our team also has prior experience from past projects using React.js.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Back-end: Flask (python)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Flask was chosen because of its simplicity, flexibility, and scalability. This rapid development of RESTful APIs and seamless integration with other Python libraries for various functionalities.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Code Repository: GitHub (individual repositories for each member) or similar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GitHub was chosen for its collaborative features, version control capabilities, and widespread adoption in the developer community. This ensures efficient code management and collaboration among our team members.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Reporting/Dashboard: Excel, PowerBI, or Google Data Studio</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Lastly, for now, we chose PowerBI for its powerful data visualization capabilities, seamless integration with various data sources including MySQL. We also chose PowerBI because we want to gain more experience using this tool. We also have Excel and Google Data Studio as our 2nd/3rd options if we decide to not use PowerBI.</a:t>
            </a:r>
            <a:endParaRPr>
              <a:solidFill>
                <a:schemeClr val="dk1"/>
              </a:solidFill>
            </a:endParaRPr>
          </a:p>
          <a:p>
            <a:pPr indent="0" lvl="0" marL="0" rtl="0" algn="l">
              <a:spcBef>
                <a:spcPts val="0"/>
              </a:spcBef>
              <a:spcAft>
                <a:spcPts val="0"/>
              </a:spcAft>
              <a:buNone/>
            </a:pPr>
            <a:r>
              <a:t/>
            </a:r>
            <a:endParaRPr/>
          </a:p>
        </p:txBody>
      </p:sp>
      <p:sp>
        <p:nvSpPr>
          <p:cNvPr id="117" name="Google Shape;117;g2bf24f70dcb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f24f70dcb_0_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Database Management System: MySQL</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MySQL was chosen for its robustness, ease of use, and widespread adoption, which ensures reliable data management for our application.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Front-end Interface: React.js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React.js was chosen because of how it allows for effective code reusability through its component-based architecture. Our team also has prior experience from past projects using React.js.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Back-end: Flask (python)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Flask was chosen because of its simplicity, flexibility, and scalability. This rapid development of RESTful APIs and seamless integration with other Python libraries for various functionalities.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Code Repository: GitHub (individual repositories for each member) or similar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GitHub was chosen for its collaborative features, version control capabilities, and widespread adoption in the developer community. This ensures efficient code management and collaboration among our team members.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Reporting/Dashboard: Excel, PowerBI, or Google Data Studio</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Lastly, for now, we chose PowerBI for its powerful data visualization capabilities, seamless integration with various data sources including MySQL. We also chose PowerBI because we want to gain more experience using this tool. We also have Excel and Google Data Studio as our 2nd/3rd options if we decide to not use PowerBI.</a:t>
            </a:r>
            <a:endParaRPr>
              <a:solidFill>
                <a:schemeClr val="dk1"/>
              </a:solidFill>
            </a:endParaRPr>
          </a:p>
          <a:p>
            <a:pPr indent="0" lvl="0" marL="0" rtl="0" algn="l">
              <a:spcBef>
                <a:spcPts val="0"/>
              </a:spcBef>
              <a:spcAft>
                <a:spcPts val="0"/>
              </a:spcAft>
              <a:buNone/>
            </a:pPr>
            <a:r>
              <a:t/>
            </a:r>
            <a:endParaRPr/>
          </a:p>
        </p:txBody>
      </p:sp>
      <p:sp>
        <p:nvSpPr>
          <p:cNvPr id="130" name="Google Shape;130;g2bf24f70dcb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f24f70dcb_0_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 for questions</a:t>
            </a:r>
            <a:endParaRPr/>
          </a:p>
        </p:txBody>
      </p:sp>
      <p:sp>
        <p:nvSpPr>
          <p:cNvPr id="138" name="Google Shape;138;g2bf24f70dcb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p:nvPr/>
        </p:nvSpPr>
        <p:spPr>
          <a:xfrm>
            <a:off x="2286"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 name="Google Shape;61;p14"/>
          <p:cNvSpPr/>
          <p:nvPr/>
        </p:nvSpPr>
        <p:spPr>
          <a:xfrm>
            <a:off x="0" y="0"/>
            <a:ext cx="91440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62" name="Google Shape;62;p14"/>
          <p:cNvSpPr/>
          <p:nvPr/>
        </p:nvSpPr>
        <p:spPr>
          <a:xfrm>
            <a:off x="0" y="0"/>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 name="Google Shape;63;p14"/>
          <p:cNvSpPr/>
          <p:nvPr/>
        </p:nvSpPr>
        <p:spPr>
          <a:xfrm>
            <a:off x="2111947" y="111697"/>
            <a:ext cx="4920000" cy="49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 name="Google Shape;64;p14"/>
          <p:cNvSpPr txBox="1"/>
          <p:nvPr>
            <p:ph type="ctrTitle"/>
          </p:nvPr>
        </p:nvSpPr>
        <p:spPr>
          <a:xfrm>
            <a:off x="2401300" y="587500"/>
            <a:ext cx="4341300" cy="1885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Play"/>
              <a:buNone/>
            </a:pPr>
            <a:r>
              <a:rPr lang="en" sz="5100"/>
              <a:t>WhiskerWatch</a:t>
            </a:r>
            <a:endParaRPr sz="5100"/>
          </a:p>
        </p:txBody>
      </p:sp>
      <p:sp>
        <p:nvSpPr>
          <p:cNvPr id="65" name="Google Shape;65;p14"/>
          <p:cNvSpPr txBox="1"/>
          <p:nvPr>
            <p:ph idx="1" type="subTitle"/>
          </p:nvPr>
        </p:nvSpPr>
        <p:spPr>
          <a:xfrm>
            <a:off x="2387275" y="2718200"/>
            <a:ext cx="4371900" cy="13590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ctr">
              <a:lnSpc>
                <a:spcPct val="90000"/>
              </a:lnSpc>
              <a:spcBef>
                <a:spcPts val="0"/>
              </a:spcBef>
              <a:spcAft>
                <a:spcPts val="0"/>
              </a:spcAft>
              <a:buClr>
                <a:schemeClr val="dk1"/>
              </a:buClr>
              <a:buSzPct val="89275"/>
              <a:buNone/>
            </a:pPr>
            <a:r>
              <a:rPr lang="en" sz="2016"/>
              <a:t>Presented by Team WW</a:t>
            </a:r>
            <a:endParaRPr sz="2016"/>
          </a:p>
          <a:p>
            <a:pPr indent="0" lvl="0" marL="0" rtl="0" algn="ctr">
              <a:lnSpc>
                <a:spcPct val="90000"/>
              </a:lnSpc>
              <a:spcBef>
                <a:spcPts val="0"/>
              </a:spcBef>
              <a:spcAft>
                <a:spcPts val="0"/>
              </a:spcAft>
              <a:buClr>
                <a:schemeClr val="dk1"/>
              </a:buClr>
              <a:buSzPct val="89275"/>
              <a:buNone/>
            </a:pPr>
            <a:r>
              <a:t/>
            </a:r>
            <a:endParaRPr sz="2016"/>
          </a:p>
          <a:p>
            <a:pPr indent="0" lvl="0" marL="0" rtl="0" algn="ctr">
              <a:lnSpc>
                <a:spcPct val="90000"/>
              </a:lnSpc>
              <a:spcBef>
                <a:spcPts val="0"/>
              </a:spcBef>
              <a:spcAft>
                <a:spcPts val="0"/>
              </a:spcAft>
              <a:buClr>
                <a:schemeClr val="dk1"/>
              </a:buClr>
              <a:buSzPct val="64285"/>
              <a:buNone/>
            </a:pPr>
            <a:r>
              <a:t/>
            </a:r>
            <a:endParaRPr/>
          </a:p>
          <a:p>
            <a:pPr indent="0" lvl="0" marL="0" rtl="0" algn="ctr">
              <a:lnSpc>
                <a:spcPct val="90000"/>
              </a:lnSpc>
              <a:spcBef>
                <a:spcPts val="0"/>
              </a:spcBef>
              <a:spcAft>
                <a:spcPts val="0"/>
              </a:spcAft>
              <a:buClr>
                <a:schemeClr val="dk1"/>
              </a:buClr>
              <a:buSzPct val="106993"/>
              <a:buNone/>
            </a:pPr>
            <a:r>
              <a:rPr lang="en" sz="1682"/>
              <a:t>Leon B., Joshua H., Jolie H., Ramim T.</a:t>
            </a:r>
            <a:endParaRPr sz="1682"/>
          </a:p>
          <a:p>
            <a:pPr indent="0" lvl="0" marL="0" rtl="0" algn="ctr">
              <a:lnSpc>
                <a:spcPct val="90000"/>
              </a:lnSpc>
              <a:spcBef>
                <a:spcPts val="800"/>
              </a:spcBef>
              <a:spcAft>
                <a:spcPts val="0"/>
              </a:spcAft>
              <a:buClr>
                <a:schemeClr val="dk1"/>
              </a:buClr>
              <a:buSzPct val="218023"/>
              <a:buNone/>
            </a:pPr>
            <a:r>
              <a:t/>
            </a:r>
            <a:endParaRPr sz="825"/>
          </a:p>
          <a:p>
            <a:pPr indent="0" lvl="0" marL="0" rtl="0" algn="ctr">
              <a:lnSpc>
                <a:spcPct val="90000"/>
              </a:lnSpc>
              <a:spcBef>
                <a:spcPts val="800"/>
              </a:spcBef>
              <a:spcAft>
                <a:spcPts val="0"/>
              </a:spcAft>
              <a:buClr>
                <a:schemeClr val="dk1"/>
              </a:buClr>
              <a:buSzPct val="106993"/>
              <a:buNone/>
            </a:pPr>
            <a:r>
              <a:rPr lang="en" sz="1682"/>
              <a:t>Date 03/05/2024</a:t>
            </a:r>
            <a:endParaRPr sz="1682"/>
          </a:p>
        </p:txBody>
      </p:sp>
      <p:sp>
        <p:nvSpPr>
          <p:cNvPr id="66" name="Google Shape;66;p14"/>
          <p:cNvSpPr/>
          <p:nvPr/>
        </p:nvSpPr>
        <p:spPr>
          <a:xfrm flipH="1" rot="-1577572">
            <a:off x="1870750" y="4606"/>
            <a:ext cx="5111977" cy="5112246"/>
          </a:xfrm>
          <a:prstGeom prst="arc">
            <a:avLst>
              <a:gd fmla="val 16200000" name="adj1"/>
              <a:gd fmla="val 20093138" name="adj2"/>
            </a:avLst>
          </a:prstGeom>
          <a:noFill/>
          <a:ln cap="rnd" cmpd="sng" w="127000">
            <a:solidFill>
              <a:schemeClr val="accent4">
                <a:alpha val="94900"/>
              </a:schemeClr>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67" name="Google Shape;67;p14"/>
          <p:cNvSpPr/>
          <p:nvPr/>
        </p:nvSpPr>
        <p:spPr>
          <a:xfrm>
            <a:off x="6150746" y="3983230"/>
            <a:ext cx="529500" cy="5151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5"/>
          <p:cNvSpPr/>
          <p:nvPr/>
        </p:nvSpPr>
        <p:spPr>
          <a:xfrm>
            <a:off x="0" y="0"/>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 name="Google Shape;73;p15"/>
          <p:cNvSpPr txBox="1"/>
          <p:nvPr>
            <p:ph type="title"/>
          </p:nvPr>
        </p:nvSpPr>
        <p:spPr>
          <a:xfrm>
            <a:off x="628650" y="344897"/>
            <a:ext cx="7886700" cy="7536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FFFFFF"/>
              </a:buClr>
              <a:buSzPts val="3300"/>
              <a:buFont typeface="Play"/>
              <a:buNone/>
            </a:pPr>
            <a:r>
              <a:rPr lang="en">
                <a:solidFill>
                  <a:srgbClr val="FFFFFF"/>
                </a:solidFill>
              </a:rPr>
              <a:t>What and Why </a:t>
            </a:r>
            <a:endParaRPr/>
          </a:p>
        </p:txBody>
      </p:sp>
      <p:sp>
        <p:nvSpPr>
          <p:cNvPr id="74" name="Google Shape;74;p15"/>
          <p:cNvSpPr/>
          <p:nvPr/>
        </p:nvSpPr>
        <p:spPr>
          <a:xfrm>
            <a:off x="434622" y="1190978"/>
            <a:ext cx="8274900" cy="3576300"/>
          </a:xfrm>
          <a:prstGeom prst="roundRect">
            <a:avLst>
              <a:gd fmla="val 3174" name="adj"/>
            </a:avLst>
          </a:prstGeom>
          <a:solidFill>
            <a:schemeClr val="lt1">
              <a:alpha val="9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75" name="Google Shape;75;p15"/>
          <p:cNvGrpSpPr/>
          <p:nvPr/>
        </p:nvGrpSpPr>
        <p:grpSpPr>
          <a:xfrm>
            <a:off x="685476" y="1784309"/>
            <a:ext cx="7773160" cy="2396251"/>
            <a:chOff x="75768" y="578168"/>
            <a:chExt cx="10364213" cy="3195001"/>
          </a:xfrm>
        </p:grpSpPr>
        <p:sp>
          <p:nvSpPr>
            <p:cNvPr id="76" name="Google Shape;76;p15"/>
            <p:cNvSpPr/>
            <p:nvPr/>
          </p:nvSpPr>
          <p:spPr>
            <a:xfrm>
              <a:off x="679050" y="578168"/>
              <a:ext cx="1887300" cy="1887300"/>
            </a:xfrm>
            <a:prstGeom prst="ellipse">
              <a:avLst/>
            </a:prstGeom>
            <a:solidFill>
              <a:srgbClr val="E9713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 name="Google Shape;77;p15"/>
            <p:cNvSpPr/>
            <p:nvPr/>
          </p:nvSpPr>
          <p:spPr>
            <a:xfrm>
              <a:off x="1081237" y="980356"/>
              <a:ext cx="1082700" cy="1082700"/>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 name="Google Shape;78;p15"/>
            <p:cNvSpPr/>
            <p:nvPr/>
          </p:nvSpPr>
          <p:spPr>
            <a:xfrm>
              <a:off x="75768" y="3053169"/>
              <a:ext cx="30939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 name="Google Shape;79;p15"/>
            <p:cNvSpPr txBox="1"/>
            <p:nvPr/>
          </p:nvSpPr>
          <p:spPr>
            <a:xfrm>
              <a:off x="75768" y="3053169"/>
              <a:ext cx="30939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Arial"/>
                <a:buNone/>
              </a:pPr>
              <a:r>
                <a:rPr lang="en" sz="1300">
                  <a:solidFill>
                    <a:schemeClr val="dk1"/>
                  </a:solidFill>
                </a:rPr>
                <a:t>An easy way to schedule a pet sitter!</a:t>
              </a:r>
              <a:endParaRPr sz="1300">
                <a:solidFill>
                  <a:schemeClr val="dk1"/>
                </a:solidFill>
              </a:endParaRPr>
            </a:p>
            <a:p>
              <a:pPr indent="0" lvl="0" marL="0" marR="0" rtl="0" algn="ctr">
                <a:lnSpc>
                  <a:spcPct val="90000"/>
                </a:lnSpc>
                <a:spcBef>
                  <a:spcPts val="0"/>
                </a:spcBef>
                <a:spcAft>
                  <a:spcPts val="0"/>
                </a:spcAft>
                <a:buClr>
                  <a:schemeClr val="dk1"/>
                </a:buClr>
                <a:buSzPts val="1300"/>
                <a:buFont typeface="Arial"/>
                <a:buNone/>
              </a:pPr>
              <a:r>
                <a:rPr i="1" lang="en" sz="1300">
                  <a:solidFill>
                    <a:schemeClr val="dk1"/>
                  </a:solidFill>
                </a:rPr>
                <a:t>(cats or dogs only :) )</a:t>
              </a:r>
              <a:endParaRPr i="1" sz="1100"/>
            </a:p>
          </p:txBody>
        </p:sp>
        <p:sp>
          <p:nvSpPr>
            <p:cNvPr id="80" name="Google Shape;80;p15"/>
            <p:cNvSpPr/>
            <p:nvPr/>
          </p:nvSpPr>
          <p:spPr>
            <a:xfrm>
              <a:off x="4314206" y="578168"/>
              <a:ext cx="1887300" cy="1887300"/>
            </a:xfrm>
            <a:prstGeom prst="ellipse">
              <a:avLst/>
            </a:prstGeom>
            <a:solidFill>
              <a:srgbClr val="176B2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 name="Google Shape;81;p15"/>
            <p:cNvSpPr/>
            <p:nvPr/>
          </p:nvSpPr>
          <p:spPr>
            <a:xfrm>
              <a:off x="4716393" y="980356"/>
              <a:ext cx="1082700" cy="10827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15"/>
            <p:cNvSpPr/>
            <p:nvPr/>
          </p:nvSpPr>
          <p:spPr>
            <a:xfrm>
              <a:off x="3710925" y="3053169"/>
              <a:ext cx="30939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3" name="Google Shape;83;p15"/>
            <p:cNvSpPr txBox="1"/>
            <p:nvPr/>
          </p:nvSpPr>
          <p:spPr>
            <a:xfrm>
              <a:off x="3710925" y="3053169"/>
              <a:ext cx="30939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Arial"/>
                <a:buNone/>
              </a:pPr>
              <a:r>
                <a:rPr lang="en" sz="1300">
                  <a:solidFill>
                    <a:schemeClr val="dk1"/>
                  </a:solidFill>
                </a:rPr>
                <a:t>When you have to go on a business trip/vacation, or just don’t have time in your schedule</a:t>
              </a:r>
              <a:endParaRPr sz="1100"/>
            </a:p>
          </p:txBody>
        </p:sp>
        <p:sp>
          <p:nvSpPr>
            <p:cNvPr id="84" name="Google Shape;84;p15"/>
            <p:cNvSpPr/>
            <p:nvPr/>
          </p:nvSpPr>
          <p:spPr>
            <a:xfrm>
              <a:off x="7949362" y="578168"/>
              <a:ext cx="1887300" cy="1887300"/>
            </a:xfrm>
            <a:prstGeom prst="ellipse">
              <a:avLst/>
            </a:prstGeom>
            <a:solidFill>
              <a:srgbClr val="0C9ED5"/>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 name="Google Shape;85;p15"/>
            <p:cNvSpPr/>
            <p:nvPr/>
          </p:nvSpPr>
          <p:spPr>
            <a:xfrm>
              <a:off x="8351550" y="980356"/>
              <a:ext cx="1082700" cy="10827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 name="Google Shape;86;p15"/>
            <p:cNvSpPr/>
            <p:nvPr/>
          </p:nvSpPr>
          <p:spPr>
            <a:xfrm>
              <a:off x="7346081" y="3053169"/>
              <a:ext cx="30939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15"/>
            <p:cNvSpPr txBox="1"/>
            <p:nvPr/>
          </p:nvSpPr>
          <p:spPr>
            <a:xfrm>
              <a:off x="7346081" y="3053169"/>
              <a:ext cx="3093900" cy="720000"/>
            </a:xfrm>
            <a:prstGeom prst="rect">
              <a:avLst/>
            </a:prstGeom>
            <a:noFill/>
            <a:ln>
              <a:noFill/>
            </a:ln>
          </p:spPr>
          <p:txBody>
            <a:bodyPr anchorCtr="0" anchor="t" bIns="0" lIns="0" spcFirstLastPara="1" rIns="0" wrap="square" tIns="0">
              <a:noAutofit/>
            </a:bodyPr>
            <a:lstStyle/>
            <a:p>
              <a:pPr indent="-298450" lvl="0" marL="457200" marR="0" rtl="0" algn="l">
                <a:lnSpc>
                  <a:spcPct val="90000"/>
                </a:lnSpc>
                <a:spcBef>
                  <a:spcPts val="0"/>
                </a:spcBef>
                <a:spcAft>
                  <a:spcPts val="0"/>
                </a:spcAft>
                <a:buSzPts val="1100"/>
                <a:buAutoNum type="arabicPeriod"/>
              </a:pPr>
              <a:r>
                <a:rPr lang="en" sz="1300">
                  <a:solidFill>
                    <a:schemeClr val="dk1"/>
                  </a:solidFill>
                </a:rPr>
                <a:t>Personalized marketing</a:t>
              </a:r>
              <a:endParaRPr sz="1300">
                <a:solidFill>
                  <a:schemeClr val="dk1"/>
                </a:solidFill>
              </a:endParaRPr>
            </a:p>
            <a:p>
              <a:pPr indent="-311150" lvl="0" marL="457200" marR="0" rtl="0" algn="l">
                <a:lnSpc>
                  <a:spcPct val="90000"/>
                </a:lnSpc>
                <a:spcBef>
                  <a:spcPts val="0"/>
                </a:spcBef>
                <a:spcAft>
                  <a:spcPts val="0"/>
                </a:spcAft>
                <a:buClr>
                  <a:schemeClr val="dk1"/>
                </a:buClr>
                <a:buSzPts val="1300"/>
                <a:buAutoNum type="arabicPeriod"/>
              </a:pPr>
              <a:r>
                <a:rPr lang="en" sz="1300">
                  <a:solidFill>
                    <a:schemeClr val="dk1"/>
                  </a:solidFill>
                </a:rPr>
                <a:t>Behavioral insights</a:t>
              </a:r>
              <a:endParaRPr sz="1300">
                <a:solidFill>
                  <a:schemeClr val="dk1"/>
                </a:solidFill>
              </a:endParaRPr>
            </a:p>
            <a:p>
              <a:pPr indent="-311150" lvl="0" marL="457200" marR="0" rtl="0" algn="l">
                <a:lnSpc>
                  <a:spcPct val="90000"/>
                </a:lnSpc>
                <a:spcBef>
                  <a:spcPts val="0"/>
                </a:spcBef>
                <a:spcAft>
                  <a:spcPts val="0"/>
                </a:spcAft>
                <a:buClr>
                  <a:schemeClr val="dk1"/>
                </a:buClr>
                <a:buSzPts val="1300"/>
                <a:buAutoNum type="arabicPeriod"/>
              </a:pPr>
              <a:r>
                <a:rPr lang="en" sz="1300">
                  <a:solidFill>
                    <a:schemeClr val="dk1"/>
                  </a:solidFill>
                </a:rPr>
                <a:t>Cross-promotion opportunities</a:t>
              </a:r>
              <a:endParaRPr sz="1300">
                <a:solidFill>
                  <a:schemeClr val="dk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6"/>
          <p:cNvSpPr/>
          <p:nvPr/>
        </p:nvSpPr>
        <p:spPr>
          <a:xfrm>
            <a:off x="2286"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 name="Google Shape;93;p16"/>
          <p:cNvSpPr/>
          <p:nvPr/>
        </p:nvSpPr>
        <p:spPr>
          <a:xfrm>
            <a:off x="0" y="0"/>
            <a:ext cx="2917090" cy="51435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16"/>
          <p:cNvSpPr txBox="1"/>
          <p:nvPr>
            <p:ph type="title"/>
          </p:nvPr>
        </p:nvSpPr>
        <p:spPr>
          <a:xfrm>
            <a:off x="515126" y="865179"/>
            <a:ext cx="2400300" cy="3345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300"/>
              <a:buFont typeface="Play"/>
              <a:buNone/>
            </a:pPr>
            <a:r>
              <a:rPr lang="en">
                <a:solidFill>
                  <a:srgbClr val="FFFFFF"/>
                </a:solidFill>
              </a:rPr>
              <a:t>User’s Journey</a:t>
            </a:r>
            <a:endParaRPr/>
          </a:p>
        </p:txBody>
      </p:sp>
      <p:sp>
        <p:nvSpPr>
          <p:cNvPr id="95" name="Google Shape;95;p16"/>
          <p:cNvSpPr/>
          <p:nvPr/>
        </p:nvSpPr>
        <p:spPr>
          <a:xfrm flipH="1" rot="10800000">
            <a:off x="5662802" y="1841784"/>
            <a:ext cx="3062400" cy="3062400"/>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96" name="Google Shape;96;p16"/>
          <p:cNvPicPr preferRelativeResize="0"/>
          <p:nvPr/>
        </p:nvPicPr>
        <p:blipFill>
          <a:blip r:embed="rId3">
            <a:alphaModFix/>
          </a:blip>
          <a:stretch>
            <a:fillRect/>
          </a:stretch>
        </p:blipFill>
        <p:spPr>
          <a:xfrm>
            <a:off x="2917100" y="480875"/>
            <a:ext cx="6098800" cy="4513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Mockup: Available sitters</a:t>
            </a:r>
            <a:endParaRPr/>
          </a:p>
        </p:txBody>
      </p:sp>
      <p:sp>
        <p:nvSpPr>
          <p:cNvPr id="102" name="Google Shape;102;p1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lang="en"/>
              <a:t> </a:t>
            </a:r>
            <a:endParaRPr/>
          </a:p>
        </p:txBody>
      </p:sp>
      <p:pic>
        <p:nvPicPr>
          <p:cNvPr id="103" name="Google Shape;103;p17"/>
          <p:cNvPicPr preferRelativeResize="0"/>
          <p:nvPr/>
        </p:nvPicPr>
        <p:blipFill>
          <a:blip r:embed="rId3">
            <a:alphaModFix/>
          </a:blip>
          <a:stretch>
            <a:fillRect/>
          </a:stretch>
        </p:blipFill>
        <p:spPr>
          <a:xfrm>
            <a:off x="680725" y="1115986"/>
            <a:ext cx="7481324" cy="376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8"/>
          <p:cNvSpPr/>
          <p:nvPr/>
        </p:nvSpPr>
        <p:spPr>
          <a:xfrm>
            <a:off x="0" y="-1"/>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18"/>
          <p:cNvSpPr/>
          <p:nvPr/>
        </p:nvSpPr>
        <p:spPr>
          <a:xfrm>
            <a:off x="0" y="0"/>
            <a:ext cx="9141900" cy="5143500"/>
          </a:xfrm>
          <a:prstGeom prst="rect">
            <a:avLst/>
          </a:prstGeom>
          <a:solidFill>
            <a:schemeClr val="lt2">
              <a:alpha val="4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10" name="Google Shape;110;p18"/>
          <p:cNvPicPr preferRelativeResize="0"/>
          <p:nvPr/>
        </p:nvPicPr>
        <p:blipFill rotWithShape="1">
          <a:blip r:embed="rId3">
            <a:alphaModFix/>
          </a:blip>
          <a:srcRect b="0" l="0" r="0" t="0"/>
          <a:stretch/>
        </p:blipFill>
        <p:spPr>
          <a:xfrm>
            <a:off x="0" y="0"/>
            <a:ext cx="9141715" cy="5146786"/>
          </a:xfrm>
          <a:prstGeom prst="rect">
            <a:avLst/>
          </a:prstGeom>
          <a:noFill/>
          <a:ln>
            <a:noFill/>
          </a:ln>
        </p:spPr>
      </p:pic>
      <p:sp>
        <p:nvSpPr>
          <p:cNvPr id="111" name="Google Shape;111;p18"/>
          <p:cNvSpPr/>
          <p:nvPr/>
        </p:nvSpPr>
        <p:spPr>
          <a:xfrm>
            <a:off x="0" y="0"/>
            <a:ext cx="9141900" cy="5143500"/>
          </a:xfrm>
          <a:prstGeom prst="rect">
            <a:avLst/>
          </a:prstGeom>
          <a:solidFill>
            <a:schemeClr val="accent1">
              <a:alpha val="2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p18"/>
          <p:cNvSpPr/>
          <p:nvPr/>
        </p:nvSpPr>
        <p:spPr>
          <a:xfrm>
            <a:off x="267000" y="426425"/>
            <a:ext cx="8610000" cy="4290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i="0" sz="1400" u="none" cap="none" strike="noStrike">
              <a:solidFill>
                <a:srgbClr val="F6C5AB"/>
              </a:solidFill>
              <a:latin typeface="Arial"/>
              <a:ea typeface="Arial"/>
              <a:cs typeface="Arial"/>
              <a:sym typeface="Arial"/>
            </a:endParaRPr>
          </a:p>
        </p:txBody>
      </p:sp>
      <p:sp>
        <p:nvSpPr>
          <p:cNvPr id="113" name="Google Shape;113;p18"/>
          <p:cNvSpPr txBox="1"/>
          <p:nvPr>
            <p:ph type="title"/>
          </p:nvPr>
        </p:nvSpPr>
        <p:spPr>
          <a:xfrm>
            <a:off x="5242950" y="1957073"/>
            <a:ext cx="3442200" cy="11055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600"/>
              <a:buFont typeface="Play"/>
              <a:buNone/>
            </a:pPr>
            <a:r>
              <a:rPr lang="en" sz="3600"/>
              <a:t>Relational Data Model</a:t>
            </a:r>
            <a:endParaRPr sz="3600"/>
          </a:p>
        </p:txBody>
      </p:sp>
      <p:pic>
        <p:nvPicPr>
          <p:cNvPr id="114" name="Google Shape;114;p18"/>
          <p:cNvPicPr preferRelativeResize="0"/>
          <p:nvPr/>
        </p:nvPicPr>
        <p:blipFill>
          <a:blip r:embed="rId4">
            <a:alphaModFix/>
          </a:blip>
          <a:stretch>
            <a:fillRect/>
          </a:stretch>
        </p:blipFill>
        <p:spPr>
          <a:xfrm>
            <a:off x="361250" y="555450"/>
            <a:ext cx="4846200" cy="4035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9"/>
          <p:cNvSpPr/>
          <p:nvPr/>
        </p:nvSpPr>
        <p:spPr>
          <a:xfrm>
            <a:off x="0" y="0"/>
            <a:ext cx="9144000" cy="51435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0" name="Google Shape;120;p19"/>
          <p:cNvSpPr/>
          <p:nvPr/>
        </p:nvSpPr>
        <p:spPr>
          <a:xfrm>
            <a:off x="0" y="0"/>
            <a:ext cx="15102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 name="Google Shape;121;p19"/>
          <p:cNvSpPr/>
          <p:nvPr>
            <p:ph type="title"/>
          </p:nvPr>
        </p:nvSpPr>
        <p:spPr>
          <a:xfrm>
            <a:off x="480060" y="1555772"/>
            <a:ext cx="2064300" cy="20319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FFFFFF"/>
              </a:buClr>
              <a:buSzPts val="2000"/>
              <a:buFont typeface="Play"/>
              <a:buNone/>
            </a:pPr>
            <a:r>
              <a:rPr lang="en" sz="2000">
                <a:solidFill>
                  <a:srgbClr val="FFFFFF"/>
                </a:solidFill>
                <a:latin typeface="Play"/>
                <a:ea typeface="Play"/>
                <a:cs typeface="Play"/>
                <a:sym typeface="Play"/>
              </a:rPr>
              <a:t>The Stack</a:t>
            </a:r>
            <a:endParaRPr/>
          </a:p>
        </p:txBody>
      </p:sp>
      <p:sp>
        <p:nvSpPr>
          <p:cNvPr id="122" name="Google Shape;122;p19"/>
          <p:cNvSpPr txBox="1"/>
          <p:nvPr/>
        </p:nvSpPr>
        <p:spPr>
          <a:xfrm>
            <a:off x="2729525" y="344875"/>
            <a:ext cx="5850600" cy="447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000">
                <a:solidFill>
                  <a:srgbClr val="374151"/>
                </a:solidFill>
                <a:latin typeface="Roboto"/>
                <a:ea typeface="Roboto"/>
                <a:cs typeface="Roboto"/>
                <a:sym typeface="Roboto"/>
              </a:rPr>
              <a:t>Database:</a:t>
            </a:r>
            <a:r>
              <a:rPr lang="en" sz="3000">
                <a:solidFill>
                  <a:srgbClr val="374151"/>
                </a:solidFill>
                <a:latin typeface="Roboto"/>
                <a:ea typeface="Roboto"/>
                <a:cs typeface="Roboto"/>
                <a:sym typeface="Roboto"/>
              </a:rPr>
              <a:t> </a:t>
            </a:r>
            <a:endParaRPr sz="3000">
              <a:solidFill>
                <a:srgbClr val="374151"/>
              </a:solidFill>
              <a:latin typeface="Roboto"/>
              <a:ea typeface="Roboto"/>
              <a:cs typeface="Roboto"/>
              <a:sym typeface="Roboto"/>
            </a:endParaRPr>
          </a:p>
          <a:p>
            <a:pPr indent="0" lvl="0" marL="0" rtl="0" algn="l">
              <a:lnSpc>
                <a:spcPct val="150000"/>
              </a:lnSpc>
              <a:spcBef>
                <a:spcPts val="1500"/>
              </a:spcBef>
              <a:spcAft>
                <a:spcPts val="0"/>
              </a:spcAft>
              <a:buNone/>
            </a:pPr>
            <a:r>
              <a:rPr b="1" lang="en" sz="3000">
                <a:solidFill>
                  <a:srgbClr val="374151"/>
                </a:solidFill>
                <a:latin typeface="Roboto"/>
                <a:ea typeface="Roboto"/>
                <a:cs typeface="Roboto"/>
                <a:sym typeface="Roboto"/>
              </a:rPr>
              <a:t>Front-end:</a:t>
            </a:r>
            <a:r>
              <a:rPr lang="en" sz="3000">
                <a:solidFill>
                  <a:srgbClr val="374151"/>
                </a:solidFill>
                <a:latin typeface="Roboto"/>
                <a:ea typeface="Roboto"/>
                <a:cs typeface="Roboto"/>
                <a:sym typeface="Roboto"/>
              </a:rPr>
              <a:t> </a:t>
            </a:r>
            <a:endParaRPr sz="3000">
              <a:solidFill>
                <a:srgbClr val="374151"/>
              </a:solidFill>
              <a:latin typeface="Roboto"/>
              <a:ea typeface="Roboto"/>
              <a:cs typeface="Roboto"/>
              <a:sym typeface="Roboto"/>
            </a:endParaRPr>
          </a:p>
          <a:p>
            <a:pPr indent="0" lvl="0" marL="0" rtl="0" algn="l">
              <a:lnSpc>
                <a:spcPct val="150000"/>
              </a:lnSpc>
              <a:spcBef>
                <a:spcPts val="1500"/>
              </a:spcBef>
              <a:spcAft>
                <a:spcPts val="0"/>
              </a:spcAft>
              <a:buNone/>
            </a:pPr>
            <a:r>
              <a:rPr b="1" lang="en" sz="3000">
                <a:solidFill>
                  <a:srgbClr val="374151"/>
                </a:solidFill>
                <a:latin typeface="Roboto"/>
                <a:ea typeface="Roboto"/>
                <a:cs typeface="Roboto"/>
                <a:sym typeface="Roboto"/>
              </a:rPr>
              <a:t>Back-end:</a:t>
            </a:r>
            <a:r>
              <a:rPr lang="en" sz="3000">
                <a:solidFill>
                  <a:srgbClr val="374151"/>
                </a:solidFill>
                <a:latin typeface="Roboto"/>
                <a:ea typeface="Roboto"/>
                <a:cs typeface="Roboto"/>
                <a:sym typeface="Roboto"/>
              </a:rPr>
              <a:t> </a:t>
            </a:r>
            <a:endParaRPr sz="3000">
              <a:solidFill>
                <a:srgbClr val="374151"/>
              </a:solidFill>
              <a:latin typeface="Roboto"/>
              <a:ea typeface="Roboto"/>
              <a:cs typeface="Roboto"/>
              <a:sym typeface="Roboto"/>
            </a:endParaRPr>
          </a:p>
          <a:p>
            <a:pPr indent="0" lvl="0" marL="0" rtl="0" algn="l">
              <a:lnSpc>
                <a:spcPct val="150000"/>
              </a:lnSpc>
              <a:spcBef>
                <a:spcPts val="1500"/>
              </a:spcBef>
              <a:spcAft>
                <a:spcPts val="0"/>
              </a:spcAft>
              <a:buNone/>
            </a:pPr>
            <a:r>
              <a:rPr b="1" lang="en" sz="3000">
                <a:solidFill>
                  <a:srgbClr val="374151"/>
                </a:solidFill>
                <a:latin typeface="Roboto"/>
                <a:ea typeface="Roboto"/>
                <a:cs typeface="Roboto"/>
                <a:sym typeface="Roboto"/>
              </a:rPr>
              <a:t>Code Repository:</a:t>
            </a:r>
            <a:endParaRPr b="1" sz="3000">
              <a:solidFill>
                <a:srgbClr val="374151"/>
              </a:solidFill>
              <a:latin typeface="Roboto"/>
              <a:ea typeface="Roboto"/>
              <a:cs typeface="Roboto"/>
              <a:sym typeface="Roboto"/>
            </a:endParaRPr>
          </a:p>
          <a:p>
            <a:pPr indent="0" lvl="0" marL="0" rtl="0" algn="l">
              <a:lnSpc>
                <a:spcPct val="150000"/>
              </a:lnSpc>
              <a:spcBef>
                <a:spcPts val="1500"/>
              </a:spcBef>
              <a:spcAft>
                <a:spcPts val="1500"/>
              </a:spcAft>
              <a:buNone/>
            </a:pPr>
            <a:r>
              <a:rPr b="1" lang="en" sz="3000">
                <a:solidFill>
                  <a:srgbClr val="374151"/>
                </a:solidFill>
                <a:latin typeface="Roboto"/>
                <a:ea typeface="Roboto"/>
                <a:cs typeface="Roboto"/>
                <a:sym typeface="Roboto"/>
              </a:rPr>
              <a:t>Reporting/Dashboard:</a:t>
            </a:r>
            <a:endParaRPr sz="3900">
              <a:solidFill>
                <a:schemeClr val="dk1"/>
              </a:solidFill>
            </a:endParaRPr>
          </a:p>
        </p:txBody>
      </p:sp>
      <p:pic>
        <p:nvPicPr>
          <p:cNvPr id="123" name="Google Shape;123;p19"/>
          <p:cNvPicPr preferRelativeResize="0"/>
          <p:nvPr/>
        </p:nvPicPr>
        <p:blipFill>
          <a:blip r:embed="rId3">
            <a:alphaModFix/>
          </a:blip>
          <a:stretch>
            <a:fillRect/>
          </a:stretch>
        </p:blipFill>
        <p:spPr>
          <a:xfrm>
            <a:off x="4784275" y="1249476"/>
            <a:ext cx="761902" cy="662577"/>
          </a:xfrm>
          <a:prstGeom prst="rect">
            <a:avLst/>
          </a:prstGeom>
          <a:noFill/>
          <a:ln>
            <a:noFill/>
          </a:ln>
        </p:spPr>
      </p:pic>
      <p:pic>
        <p:nvPicPr>
          <p:cNvPr id="124" name="Google Shape;124;p19"/>
          <p:cNvPicPr preferRelativeResize="0"/>
          <p:nvPr/>
        </p:nvPicPr>
        <p:blipFill>
          <a:blip r:embed="rId4">
            <a:alphaModFix/>
          </a:blip>
          <a:stretch>
            <a:fillRect/>
          </a:stretch>
        </p:blipFill>
        <p:spPr>
          <a:xfrm>
            <a:off x="4836079" y="2074911"/>
            <a:ext cx="658299" cy="846326"/>
          </a:xfrm>
          <a:prstGeom prst="rect">
            <a:avLst/>
          </a:prstGeom>
          <a:noFill/>
          <a:ln>
            <a:noFill/>
          </a:ln>
        </p:spPr>
      </p:pic>
      <p:pic>
        <p:nvPicPr>
          <p:cNvPr id="125" name="Google Shape;125;p19"/>
          <p:cNvPicPr preferRelativeResize="0"/>
          <p:nvPr/>
        </p:nvPicPr>
        <p:blipFill>
          <a:blip r:embed="rId5">
            <a:alphaModFix/>
          </a:blip>
          <a:stretch>
            <a:fillRect/>
          </a:stretch>
        </p:blipFill>
        <p:spPr>
          <a:xfrm>
            <a:off x="5960425" y="2921229"/>
            <a:ext cx="846324" cy="846324"/>
          </a:xfrm>
          <a:prstGeom prst="rect">
            <a:avLst/>
          </a:prstGeom>
          <a:noFill/>
          <a:ln>
            <a:noFill/>
          </a:ln>
        </p:spPr>
      </p:pic>
      <p:pic>
        <p:nvPicPr>
          <p:cNvPr id="126" name="Google Shape;126;p19"/>
          <p:cNvPicPr preferRelativeResize="0"/>
          <p:nvPr/>
        </p:nvPicPr>
        <p:blipFill>
          <a:blip r:embed="rId6">
            <a:alphaModFix/>
          </a:blip>
          <a:stretch>
            <a:fillRect/>
          </a:stretch>
        </p:blipFill>
        <p:spPr>
          <a:xfrm>
            <a:off x="6698350" y="3686196"/>
            <a:ext cx="1881775" cy="940879"/>
          </a:xfrm>
          <a:prstGeom prst="rect">
            <a:avLst/>
          </a:prstGeom>
          <a:noFill/>
          <a:ln>
            <a:noFill/>
          </a:ln>
        </p:spPr>
      </p:pic>
      <p:pic>
        <p:nvPicPr>
          <p:cNvPr id="127" name="Google Shape;127;p19"/>
          <p:cNvPicPr preferRelativeResize="0"/>
          <p:nvPr/>
        </p:nvPicPr>
        <p:blipFill>
          <a:blip r:embed="rId7">
            <a:alphaModFix/>
          </a:blip>
          <a:stretch>
            <a:fillRect/>
          </a:stretch>
        </p:blipFill>
        <p:spPr>
          <a:xfrm>
            <a:off x="4669799" y="79000"/>
            <a:ext cx="1821171" cy="94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0"/>
          <p:cNvSpPr/>
          <p:nvPr/>
        </p:nvSpPr>
        <p:spPr>
          <a:xfrm>
            <a:off x="0" y="0"/>
            <a:ext cx="9144000" cy="51435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20"/>
          <p:cNvSpPr/>
          <p:nvPr/>
        </p:nvSpPr>
        <p:spPr>
          <a:xfrm>
            <a:off x="0" y="0"/>
            <a:ext cx="15102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 name="Google Shape;134;p20"/>
          <p:cNvSpPr/>
          <p:nvPr>
            <p:ph type="title"/>
          </p:nvPr>
        </p:nvSpPr>
        <p:spPr>
          <a:xfrm>
            <a:off x="480060" y="1555772"/>
            <a:ext cx="2064300" cy="20319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FFFFFF"/>
              </a:buClr>
              <a:buSzPts val="2000"/>
              <a:buFont typeface="Play"/>
              <a:buNone/>
            </a:pPr>
            <a:r>
              <a:rPr lang="en" sz="2000">
                <a:solidFill>
                  <a:srgbClr val="FFFFFF"/>
                </a:solidFill>
              </a:rPr>
              <a:t>Member Roles</a:t>
            </a:r>
            <a:endParaRPr/>
          </a:p>
        </p:txBody>
      </p:sp>
      <p:sp>
        <p:nvSpPr>
          <p:cNvPr id="135" name="Google Shape;135;p20"/>
          <p:cNvSpPr txBox="1"/>
          <p:nvPr/>
        </p:nvSpPr>
        <p:spPr>
          <a:xfrm>
            <a:off x="2729525" y="426100"/>
            <a:ext cx="5850600" cy="439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800">
                <a:solidFill>
                  <a:srgbClr val="374151"/>
                </a:solidFill>
                <a:latin typeface="Roboto"/>
                <a:ea typeface="Roboto"/>
                <a:cs typeface="Roboto"/>
                <a:sym typeface="Roboto"/>
              </a:rPr>
              <a:t>Project Managers: Leon &amp; Ramim</a:t>
            </a:r>
            <a:endParaRPr sz="2800">
              <a:solidFill>
                <a:srgbClr val="374151"/>
              </a:solidFill>
              <a:latin typeface="Roboto"/>
              <a:ea typeface="Roboto"/>
              <a:cs typeface="Roboto"/>
              <a:sym typeface="Roboto"/>
            </a:endParaRPr>
          </a:p>
          <a:p>
            <a:pPr indent="0" lvl="0" marL="0" rtl="0" algn="l">
              <a:lnSpc>
                <a:spcPct val="150000"/>
              </a:lnSpc>
              <a:spcBef>
                <a:spcPts val="1500"/>
              </a:spcBef>
              <a:spcAft>
                <a:spcPts val="0"/>
              </a:spcAft>
              <a:buNone/>
            </a:pPr>
            <a:r>
              <a:rPr b="1" lang="en" sz="2800">
                <a:solidFill>
                  <a:srgbClr val="374151"/>
                </a:solidFill>
                <a:latin typeface="Roboto"/>
                <a:ea typeface="Roboto"/>
                <a:cs typeface="Roboto"/>
                <a:sym typeface="Roboto"/>
              </a:rPr>
              <a:t>Front-end: Leon &amp; Ramim</a:t>
            </a:r>
            <a:endParaRPr sz="2800">
              <a:solidFill>
                <a:srgbClr val="374151"/>
              </a:solidFill>
              <a:latin typeface="Roboto"/>
              <a:ea typeface="Roboto"/>
              <a:cs typeface="Roboto"/>
              <a:sym typeface="Roboto"/>
            </a:endParaRPr>
          </a:p>
          <a:p>
            <a:pPr indent="0" lvl="0" marL="0" rtl="0" algn="l">
              <a:lnSpc>
                <a:spcPct val="150000"/>
              </a:lnSpc>
              <a:spcBef>
                <a:spcPts val="1500"/>
              </a:spcBef>
              <a:spcAft>
                <a:spcPts val="0"/>
              </a:spcAft>
              <a:buNone/>
            </a:pPr>
            <a:r>
              <a:rPr b="1" lang="en" sz="2800">
                <a:solidFill>
                  <a:srgbClr val="374151"/>
                </a:solidFill>
                <a:latin typeface="Roboto"/>
                <a:ea typeface="Roboto"/>
                <a:cs typeface="Roboto"/>
                <a:sym typeface="Roboto"/>
              </a:rPr>
              <a:t>UI/UX: Leon, Ramim, &amp; Jolie </a:t>
            </a:r>
            <a:endParaRPr b="1" sz="2800">
              <a:solidFill>
                <a:srgbClr val="374151"/>
              </a:solidFill>
              <a:latin typeface="Roboto"/>
              <a:ea typeface="Roboto"/>
              <a:cs typeface="Roboto"/>
              <a:sym typeface="Roboto"/>
            </a:endParaRPr>
          </a:p>
          <a:p>
            <a:pPr indent="0" lvl="0" marL="0" rtl="0" algn="l">
              <a:lnSpc>
                <a:spcPct val="150000"/>
              </a:lnSpc>
              <a:spcBef>
                <a:spcPts val="1500"/>
              </a:spcBef>
              <a:spcAft>
                <a:spcPts val="0"/>
              </a:spcAft>
              <a:buNone/>
            </a:pPr>
            <a:r>
              <a:rPr b="1" lang="en" sz="2800">
                <a:solidFill>
                  <a:srgbClr val="374151"/>
                </a:solidFill>
                <a:latin typeface="Roboto"/>
                <a:ea typeface="Roboto"/>
                <a:cs typeface="Roboto"/>
                <a:sym typeface="Roboto"/>
              </a:rPr>
              <a:t>Back-end: Josh &amp; Jolie</a:t>
            </a:r>
            <a:endParaRPr b="1" sz="2800">
              <a:solidFill>
                <a:srgbClr val="374151"/>
              </a:solidFill>
              <a:latin typeface="Roboto"/>
              <a:ea typeface="Roboto"/>
              <a:cs typeface="Roboto"/>
              <a:sym typeface="Roboto"/>
            </a:endParaRPr>
          </a:p>
          <a:p>
            <a:pPr indent="0" lvl="0" marL="0" rtl="0" algn="l">
              <a:lnSpc>
                <a:spcPct val="150000"/>
              </a:lnSpc>
              <a:spcBef>
                <a:spcPts val="1500"/>
              </a:spcBef>
              <a:spcAft>
                <a:spcPts val="1500"/>
              </a:spcAft>
              <a:buNone/>
            </a:pPr>
            <a:r>
              <a:rPr b="1" lang="en" sz="2800">
                <a:solidFill>
                  <a:srgbClr val="374151"/>
                </a:solidFill>
                <a:latin typeface="Roboto"/>
                <a:ea typeface="Roboto"/>
                <a:cs typeface="Roboto"/>
                <a:sym typeface="Roboto"/>
              </a:rPr>
              <a:t>Reporting/Dashboard: Jolie &amp; Josh</a:t>
            </a:r>
            <a:endParaRPr b="1" sz="2800">
              <a:solidFill>
                <a:srgbClr val="37415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1"/>
          <p:cNvSpPr/>
          <p:nvPr/>
        </p:nvSpPr>
        <p:spPr>
          <a:xfrm>
            <a:off x="2286"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1" name="Google Shape;141;p21"/>
          <p:cNvSpPr/>
          <p:nvPr/>
        </p:nvSpPr>
        <p:spPr>
          <a:xfrm>
            <a:off x="0" y="0"/>
            <a:ext cx="91440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2" name="Google Shape;142;p21"/>
          <p:cNvSpPr/>
          <p:nvPr/>
        </p:nvSpPr>
        <p:spPr>
          <a:xfrm>
            <a:off x="0" y="0"/>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21"/>
          <p:cNvSpPr/>
          <p:nvPr/>
        </p:nvSpPr>
        <p:spPr>
          <a:xfrm>
            <a:off x="2111947" y="111697"/>
            <a:ext cx="4920000" cy="49200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p21"/>
          <p:cNvSpPr txBox="1"/>
          <p:nvPr>
            <p:ph type="title"/>
          </p:nvPr>
        </p:nvSpPr>
        <p:spPr>
          <a:xfrm>
            <a:off x="2486273" y="1035565"/>
            <a:ext cx="4171500" cy="1885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Play"/>
              <a:buNone/>
            </a:pPr>
            <a:r>
              <a:rPr lang="en" sz="4500">
                <a:solidFill>
                  <a:schemeClr val="dk1"/>
                </a:solidFill>
                <a:latin typeface="Play"/>
                <a:ea typeface="Play"/>
                <a:cs typeface="Play"/>
                <a:sym typeface="Play"/>
              </a:rPr>
              <a:t>Q&amp;A</a:t>
            </a:r>
            <a:endParaRPr/>
          </a:p>
        </p:txBody>
      </p:sp>
      <p:sp>
        <p:nvSpPr>
          <p:cNvPr id="145" name="Google Shape;145;p21"/>
          <p:cNvSpPr/>
          <p:nvPr/>
        </p:nvSpPr>
        <p:spPr>
          <a:xfrm flipH="1" rot="-1577572">
            <a:off x="1870750" y="4606"/>
            <a:ext cx="5111977" cy="5112246"/>
          </a:xfrm>
          <a:prstGeom prst="arc">
            <a:avLst>
              <a:gd fmla="val 16200000" name="adj1"/>
              <a:gd fmla="val 20093138" name="adj2"/>
            </a:avLst>
          </a:prstGeom>
          <a:noFill/>
          <a:ln cap="rnd" cmpd="sng" w="127000">
            <a:solidFill>
              <a:schemeClr val="accent4">
                <a:alpha val="94900"/>
              </a:schemeClr>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6" name="Google Shape;146;p21"/>
          <p:cNvSpPr/>
          <p:nvPr/>
        </p:nvSpPr>
        <p:spPr>
          <a:xfrm>
            <a:off x="6150746" y="3983230"/>
            <a:ext cx="529500" cy="5151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