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7" r:id="rId4"/>
    <p:sldId id="258" r:id="rId5"/>
    <p:sldId id="259" r:id="rId6"/>
    <p:sldId id="260" r:id="rId7"/>
    <p:sldId id="264" r:id="rId8"/>
    <p:sldId id="263" r:id="rId9"/>
    <p:sldId id="265" r:id="rId10"/>
    <p:sldId id="267" r:id="rId11"/>
    <p:sldId id="268" r:id="rId12"/>
    <p:sldId id="269" r:id="rId13"/>
    <p:sldId id="270" r:id="rId14"/>
    <p:sldId id="271" r:id="rId15"/>
    <p:sldId id="274" r:id="rId16"/>
    <p:sldId id="275" r:id="rId17"/>
    <p:sldId id="276" r:id="rId18"/>
    <p:sldId id="277" r:id="rId19"/>
    <p:sldId id="272" r:id="rId20"/>
    <p:sldId id="280" r:id="rId21"/>
    <p:sldId id="282" r:id="rId22"/>
    <p:sldId id="283" r:id="rId23"/>
    <p:sldId id="281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48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A3012B-43A8-448B-966F-AD45F81E0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9AA0F2-A946-46C3-9FCB-093F5D414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C4B7A3-7C2B-4F6D-8669-D798C866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22/01/2025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E1B337-4626-4BAD-B560-C2C077A46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465B24-5227-485B-84C2-DEC578ED1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70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349A7-7A3D-4D75-9D08-00D654EE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1818DD-9C43-46E3-852C-7EC36AFC5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4545A7-F592-4CDF-9FB0-079EFEE6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22/01/2025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C5C8C3-4BD5-4321-AFFD-F956CCF2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27EBDA-921A-4B14-92D0-FCCBABEEB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50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77F30D9-4F0E-41F8-BC38-A9E9B92BE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D611FD7-416E-41FA-BF0D-9749C4D6A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DF6743-BDD8-43A2-A810-D91D97FB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22/01/2025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DA22A6-8D36-4980-B26E-47803CEC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F8C5CE-D759-47A5-9074-70A4751E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59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E03EEB-3FAC-41B9-92E1-FCBAEF68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676F6F-E293-4A39-9856-CED68351E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B0BA8F-36FB-496A-AE1D-8A62B13FE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22/01/2025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9F69C5-8EF1-46AF-94C6-05A081FC5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F3AAC2-F41E-4C90-A6A0-EF3660D0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69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C9A2A3-80DE-4A19-A5A6-C314804F2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272869-C812-4B9E-85F2-9DA58D3A4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75D00D-0C4F-455A-8D60-432ECFDA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22/01/2025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B720E3-1024-4DDC-8346-88D4CD2D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05607D-3B00-4625-9BAF-73B95BF3B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49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5ACF6-0682-4BCC-8602-AFCD597D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D5EDEE-4466-4B58-B77E-244513151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31AA72-71B2-43EA-99F7-4EB84928D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8C39F0-54E0-4F86-A9F0-A164AE02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22/01/2025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7A5D26-17EA-4DC0-8573-B1B4684E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E7303D-AB13-4036-8CA9-8D30CD92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29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193C3-70F2-4AD8-A4B9-93C47E6CC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7D8DBC-F3B8-4218-9369-025987271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0EE778-4F81-447A-8241-1E4B419A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F21E5F8-1CAD-4A48-BD14-13E9C0ABA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94D3150-12BB-40BF-9F16-51A2B4C04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AAF37E0-C953-4158-9940-38BB7C70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22/01/2025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3C8D9AB-691C-47E1-AEFE-2609A715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F8E1ED5-404D-4CA0-AEDF-A0A3832C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67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3A496F-CEA4-422A-A671-0B438367A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F70522-F840-41A5-9B04-D298442C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22/01/2025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CD3F025-3832-42C6-9DAB-A9970855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625BDF-2A28-48C4-8EAD-4EDC95E9E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994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FCF7F95-D095-4D42-B191-3F6DC5DF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22/01/2025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0CF3A5-7520-4486-B090-365BAA97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7F5BA8-7860-40F1-993D-3F5B3DB1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04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2C93B-D7C2-42E2-AA46-3C58B9D1F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F43580-A342-4B30-AD3A-FA00E5023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FF236C-B01E-49F3-B5E3-E0AAEFC7E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6A00A0-9F88-4DED-AA75-7D37EB5B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22/01/2025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2883F1-07E4-4E77-9070-9BC232EFD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727603-5932-409A-8063-EA3721E9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98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31E3AB-7F24-47BE-A629-79A268114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378DB69-1779-4041-964A-55B37E2F7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C10A09-E752-4DAD-8852-988DDDF3B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7C0057-30DE-4D01-A7E3-9A30C526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22/01/2025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E2C738-EE40-49B4-A854-77475B8B2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A908E2-A7A0-497A-8240-B6F640F4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57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BC4B8BF-74C1-4276-8E71-2A1F305B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2B99D9-677C-4F0D-9007-2840978AD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258D9B-0EF9-4458-BB1D-0FA05249E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4C8BF-8EDA-4728-ABB9-9DEA91F7FC64}" type="datetimeFigureOut">
              <a:rPr lang="fr-FR" smtClean="0"/>
              <a:t>22/01/2025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95ABBF-F326-4E97-9A61-81AC9451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846C9B-3CC4-497B-8F4E-1C755FBA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51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" TargetMode="External"/><Relationship Id="rId3" Type="http://schemas.openxmlformats.org/officeDocument/2006/relationships/hyperlink" Target="https://www.france-ioi.org/algo/chapters.php" TargetMode="External"/><Relationship Id="rId7" Type="http://schemas.openxmlformats.org/officeDocument/2006/relationships/hyperlink" Target="https://www.programiz.com/python-programming/online-compiler/" TargetMode="External"/><Relationship Id="rId2" Type="http://schemas.openxmlformats.org/officeDocument/2006/relationships/hyperlink" Target="https://www.learn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torch.org/get-started/locally/" TargetMode="External"/><Relationship Id="rId5" Type="http://schemas.openxmlformats.org/officeDocument/2006/relationships/hyperlink" Target="https://anaconda.org/" TargetMode="External"/><Relationship Id="rId4" Type="http://schemas.openxmlformats.org/officeDocument/2006/relationships/hyperlink" Target="https://courspython.com/apprendre-numpy.html" TargetMode="External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AB7807-0B0E-49BE-B279-0BC39DB3F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rmAutofit/>
          </a:bodyPr>
          <a:lstStyle/>
          <a:p>
            <a:r>
              <a:rPr lang="fr-FR" sz="4800" dirty="0"/>
              <a:t>Intelligence Artificielle </a:t>
            </a:r>
            <a:br>
              <a:rPr lang="fr-FR" sz="4800" dirty="0"/>
            </a:br>
            <a:r>
              <a:rPr lang="fr-FR" sz="4800" dirty="0"/>
              <a:t>et </a:t>
            </a:r>
            <a:br>
              <a:rPr lang="fr-FR" sz="4800" dirty="0"/>
            </a:br>
            <a:r>
              <a:rPr lang="fr-FR" sz="4800" dirty="0"/>
              <a:t>Analyse de données</a:t>
            </a:r>
            <a:br>
              <a:rPr lang="fr-FR" sz="4800" dirty="0"/>
            </a:br>
            <a:br>
              <a:rPr lang="fr-FR" sz="4800" dirty="0"/>
            </a:br>
            <a:r>
              <a:rPr lang="fr-FR" sz="2800" dirty="0"/>
              <a:t>Applications Python-</a:t>
            </a:r>
            <a:r>
              <a:rPr lang="fr-FR" sz="2800" dirty="0" err="1"/>
              <a:t>PyTorch</a:t>
            </a:r>
            <a:endParaRPr lang="fr-FR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62B8B93-BEE9-4613-8390-57ED8C06D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2452" y="6236724"/>
            <a:ext cx="3687097" cy="498244"/>
          </a:xfrm>
        </p:spPr>
        <p:txBody>
          <a:bodyPr/>
          <a:lstStyle/>
          <a:p>
            <a:r>
              <a:rPr lang="fr-FR" dirty="0"/>
              <a:t>Johan </a:t>
            </a:r>
            <a:r>
              <a:rPr lang="fr-FR" dirty="0" err="1"/>
              <a:t>Peralez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C653AD7-B588-4155-976D-C1A824DFD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550" y="4493585"/>
            <a:ext cx="3136900" cy="16383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E81C831-E8AE-4D8C-B8EA-2F7E2B645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946" y="3378696"/>
            <a:ext cx="1058245" cy="128248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AD2A916-73FD-4889-A208-767D1A689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3031" y="3254405"/>
            <a:ext cx="1103545" cy="133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62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Exemple</a:t>
                </a:r>
                <a:r>
                  <a:rPr lang="fr-FR" sz="2200" dirty="0"/>
                  <a:t> :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					</a:t>
                </a:r>
                <a:endParaRPr lang="fr-FR" sz="2200" dirty="0"/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On choisit de prédire avec un polynôme d’ordre M 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fr-FR" sz="20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Et une fonction de coût « moindre carrés » (moyenné):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fr-FR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fr-FR" sz="20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sz="2000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20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sz="2000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fr-FR" sz="20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fr-FR" sz="2000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2000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20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sz="20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, avec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 le nombre de données.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731" t="-1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e 31">
            <a:extLst>
              <a:ext uri="{FF2B5EF4-FFF2-40B4-BE49-F238E27FC236}">
                <a16:creationId xmlns:a16="http://schemas.microsoft.com/office/drawing/2014/main" id="{7A7762E3-27CE-4461-BBEE-AA51674729F3}"/>
              </a:ext>
            </a:extLst>
          </p:cNvPr>
          <p:cNvGrpSpPr/>
          <p:nvPr/>
        </p:nvGrpSpPr>
        <p:grpSpPr>
          <a:xfrm>
            <a:off x="609328" y="1043977"/>
            <a:ext cx="10928054" cy="2212580"/>
            <a:chOff x="1469139" y="477585"/>
            <a:chExt cx="10928054" cy="2212580"/>
          </a:xfrm>
        </p:grpSpPr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009BECDB-6184-4A2B-9021-A87BC14E2982}"/>
                </a:ext>
              </a:extLst>
            </p:cNvPr>
            <p:cNvSpPr txBox="1"/>
            <p:nvPr/>
          </p:nvSpPr>
          <p:spPr>
            <a:xfrm>
              <a:off x="1469139" y="515950"/>
              <a:ext cx="12914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800" u="sng" dirty="0">
                  <a:solidFill>
                    <a:schemeClr val="bg2">
                      <a:lumMod val="50000"/>
                    </a:schemeClr>
                  </a:solidFill>
                </a:rPr>
                <a:t>Données :</a:t>
              </a:r>
              <a:endParaRPr lang="fr-FR" dirty="0"/>
            </a:p>
          </p:txBody>
        </p: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2EBC9D52-3795-4C47-8A4B-A749ED7E70F4}"/>
                </a:ext>
              </a:extLst>
            </p:cNvPr>
            <p:cNvGrpSpPr/>
            <p:nvPr/>
          </p:nvGrpSpPr>
          <p:grpSpPr>
            <a:xfrm>
              <a:off x="2703461" y="477585"/>
              <a:ext cx="9693732" cy="2212580"/>
              <a:chOff x="1821179" y="2925667"/>
              <a:chExt cx="9693732" cy="2212580"/>
            </a:xfrm>
          </p:grpSpPr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21A7D8CF-E14F-47D2-AF07-B6A85B62FEC7}"/>
                  </a:ext>
                </a:extLst>
              </p:cNvPr>
              <p:cNvGrpSpPr/>
              <p:nvPr/>
            </p:nvGrpSpPr>
            <p:grpSpPr>
              <a:xfrm>
                <a:off x="1821179" y="2925667"/>
                <a:ext cx="3278778" cy="2212580"/>
                <a:chOff x="2586449" y="2285594"/>
                <a:chExt cx="3278778" cy="2212580"/>
              </a:xfrm>
            </p:grpSpPr>
            <p:pic>
              <p:nvPicPr>
                <p:cNvPr id="40" name="Image 39">
                  <a:extLst>
                    <a:ext uri="{FF2B5EF4-FFF2-40B4-BE49-F238E27FC236}">
                      <a16:creationId xmlns:a16="http://schemas.microsoft.com/office/drawing/2014/main" id="{4328359B-0D75-499F-BEA9-3FB19942B1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49731" y="2285594"/>
                  <a:ext cx="2743200" cy="1977899"/>
                </a:xfrm>
                <a:prstGeom prst="rect">
                  <a:avLst/>
                </a:prstGeom>
              </p:spPr>
            </p:pic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76D3B745-03C9-4705-98E2-769BD0BBED7A}"/>
                    </a:ext>
                  </a:extLst>
                </p:cNvPr>
                <p:cNvSpPr txBox="1"/>
                <p:nvPr/>
              </p:nvSpPr>
              <p:spPr>
                <a:xfrm flipH="1">
                  <a:off x="2586449" y="4251953"/>
                  <a:ext cx="327877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[C. Bishop, Pattern recognition and Machine learning, 2006]</a:t>
                  </a:r>
                  <a:endParaRPr lang="fr-FR" sz="1000" dirty="0"/>
                </a:p>
              </p:txBody>
            </p:sp>
          </p:grpSp>
          <p:cxnSp>
            <p:nvCxnSpPr>
              <p:cNvPr id="36" name="Connecteur droit avec flèche 35">
                <a:extLst>
                  <a:ext uri="{FF2B5EF4-FFF2-40B4-BE49-F238E27FC236}">
                    <a16:creationId xmlns:a16="http://schemas.microsoft.com/office/drawing/2014/main" id="{133735D5-60DB-45DE-A472-7C8CC13A4E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95206" y="3938452"/>
                <a:ext cx="1208314" cy="1110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avec flèche 36">
                <a:extLst>
                  <a:ext uri="{FF2B5EF4-FFF2-40B4-BE49-F238E27FC236}">
                    <a16:creationId xmlns:a16="http://schemas.microsoft.com/office/drawing/2014/main" id="{46F9CA1E-1276-49D5-A5DE-B7AB221867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72247" y="3429000"/>
                <a:ext cx="1985553" cy="1371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514A9030-1B02-44BB-9CDC-C99162E94717}"/>
                      </a:ext>
                    </a:extLst>
                  </p:cNvPr>
                  <p:cNvSpPr txBox="1"/>
                  <p:nvPr/>
                </p:nvSpPr>
                <p:spPr>
                  <a:xfrm>
                    <a:off x="4794071" y="3196048"/>
                    <a:ext cx="672084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457200" lvl="1" indent="0">
                      <a:buNone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fr-FR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  <a:p>
                    <a:pPr marL="457200" lvl="1" indent="0">
                      <a:buNone/>
                    </a:pPr>
                    <a:endParaRPr lang="fr-FR" sz="1800" u="sng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  <a:p>
                    <a:pPr marL="457200" lvl="1" indent="0">
                      <a:buNone/>
                    </a:pPr>
                    <a:r>
                      <a:rPr lang="fr-FR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S</a:t>
                    </a:r>
                    <a:r>
                      <a:rPr lang="fr-FR" sz="18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orties t générées avec cette fonction + du « bruit »</a:t>
                    </a:r>
                    <a:endParaRPr lang="fr-FR" dirty="0"/>
                  </a:p>
                </p:txBody>
              </p:sp>
            </mc:Choice>
            <mc:Fallback xmlns="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514A9030-1B02-44BB-9CDC-C99162E947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4071" y="3196048"/>
                    <a:ext cx="6720840" cy="92333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993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Connecteur droit avec flèche 38">
                <a:extLst>
                  <a:ext uri="{FF2B5EF4-FFF2-40B4-BE49-F238E27FC236}">
                    <a16:creationId xmlns:a16="http://schemas.microsoft.com/office/drawing/2014/main" id="{6AE5AD4B-BBCC-4059-ADA2-C0A75F414C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55406" y="3790620"/>
                <a:ext cx="1648114" cy="1412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77630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31073"/>
            <a:ext cx="10839994" cy="63345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Quel ordre M choisir pour notre polynôme ?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2DF1D10-3834-4CBE-B7B4-75556CB60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318" y="868615"/>
            <a:ext cx="5479783" cy="3781621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7EF1555F-66E5-42AA-B29F-972D3DA7CADA}"/>
              </a:ext>
            </a:extLst>
          </p:cNvPr>
          <p:cNvSpPr txBox="1"/>
          <p:nvPr/>
        </p:nvSpPr>
        <p:spPr>
          <a:xfrm flipH="1">
            <a:off x="4210123" y="4696310"/>
            <a:ext cx="3278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[C. Bishop, Pattern recognition and Machine learning, 2006]</a:t>
            </a:r>
            <a:endParaRPr lang="fr-FR" sz="1000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A79FCDC4-6157-4AEA-9AAA-178B048B6A88}"/>
              </a:ext>
            </a:extLst>
          </p:cNvPr>
          <p:cNvSpPr txBox="1">
            <a:spLocks/>
          </p:cNvSpPr>
          <p:nvPr/>
        </p:nvSpPr>
        <p:spPr>
          <a:xfrm>
            <a:off x="457015" y="5040022"/>
            <a:ext cx="10839994" cy="15100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Pour M trop petit : problème de sous-apprentissage (</a:t>
            </a:r>
            <a:r>
              <a:rPr lang="fr-FR" sz="2000" b="1" i="1" dirty="0" err="1">
                <a:solidFill>
                  <a:schemeClr val="bg2">
                    <a:lumMod val="50000"/>
                  </a:schemeClr>
                </a:solidFill>
              </a:rPr>
              <a:t>underfitting</a:t>
            </a: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).</a:t>
            </a:r>
          </a:p>
          <a:p>
            <a:pPr lvl="2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Pour M trop grand : problème de sur-apprentissage (</a:t>
            </a:r>
            <a:r>
              <a:rPr lang="fr-FR" sz="2000" b="1" i="1" dirty="0" err="1">
                <a:solidFill>
                  <a:schemeClr val="bg2">
                    <a:lumMod val="50000"/>
                  </a:schemeClr>
                </a:solidFill>
              </a:rPr>
              <a:t>overfitting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).</a:t>
            </a:r>
          </a:p>
          <a:p>
            <a:pPr marL="914400" lvl="2" indent="0">
              <a:buNone/>
            </a:pPr>
            <a:r>
              <a:rPr lang="fr-FR" dirty="0"/>
              <a:t>Remarque (</a:t>
            </a:r>
            <a:r>
              <a:rPr lang="fr-FR" b="1" dirty="0"/>
              <a:t>polynômes de Lagrange</a:t>
            </a:r>
            <a:r>
              <a:rPr lang="fr-FR" dirty="0"/>
              <a:t>) : pour n données distinctes il existe un (unique) polynôme d’ordre n-1 qui passe exactement par chaque donnée.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127748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712956"/>
                <a:ext cx="10839994" cy="2119622"/>
              </a:xfrm>
            </p:spPr>
            <p:txBody>
              <a:bodyPr>
                <a:noAutofit/>
              </a:bodyPr>
              <a:lstStyle/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Séparation des données en, au moins, 2 ensembles :</a:t>
                </a:r>
              </a:p>
              <a:p>
                <a:pPr lvl="1"/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Données d’entraînement (</a:t>
                </a:r>
                <a:r>
                  <a:rPr lang="fr-FR" sz="2000" i="1" dirty="0">
                    <a:solidFill>
                      <a:schemeClr val="bg2">
                        <a:lumMod val="50000"/>
                      </a:schemeClr>
                    </a:solidFill>
                  </a:rPr>
                  <a:t>training set</a:t>
                </a: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).</a:t>
                </a:r>
              </a:p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    Pour l’apprentissage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, i.e. la résolution du problème d’optimisation.</a:t>
                </a:r>
              </a:p>
              <a:p>
                <a:pPr lvl="1"/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Données de validation (</a:t>
                </a:r>
                <a:r>
                  <a:rPr lang="fr-FR" sz="2000" i="1" dirty="0">
                    <a:solidFill>
                      <a:schemeClr val="bg2">
                        <a:lumMod val="50000"/>
                      </a:schemeClr>
                    </a:solidFill>
                  </a:rPr>
                  <a:t>validation set</a:t>
                </a: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).</a:t>
                </a:r>
              </a:p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    Permet de détecter le surapprentissage :</a:t>
                </a:r>
              </a:p>
              <a:p>
                <a:pPr marL="457200" lvl="1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712956"/>
                <a:ext cx="10839994" cy="2119622"/>
              </a:xfrm>
              <a:blipFill>
                <a:blip r:embed="rId2"/>
                <a:stretch>
                  <a:fillRect t="-31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e 10">
            <a:extLst>
              <a:ext uri="{FF2B5EF4-FFF2-40B4-BE49-F238E27FC236}">
                <a16:creationId xmlns:a16="http://schemas.microsoft.com/office/drawing/2014/main" id="{B40A5CDC-6DA1-4F78-9CEA-C7CB264B9EDF}"/>
              </a:ext>
            </a:extLst>
          </p:cNvPr>
          <p:cNvGrpSpPr/>
          <p:nvPr/>
        </p:nvGrpSpPr>
        <p:grpSpPr>
          <a:xfrm>
            <a:off x="2718842" y="2831545"/>
            <a:ext cx="6477810" cy="3258604"/>
            <a:chOff x="5163273" y="1490884"/>
            <a:chExt cx="6477810" cy="3258604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F1E863AA-68F3-43F6-87A3-BCE1580D4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63273" y="1490884"/>
              <a:ext cx="4407554" cy="3258604"/>
            </a:xfrm>
            <a:prstGeom prst="rect">
              <a:avLst/>
            </a:prstGeom>
          </p:spPr>
        </p:pic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DB42B1F3-E2AA-4885-8AC7-84377F6024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75249" y="2633260"/>
              <a:ext cx="612982" cy="192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2BB0B2E7-1F54-4D28-B204-181C2795132B}"/>
                </a:ext>
              </a:extLst>
            </p:cNvPr>
            <p:cNvSpPr txBox="1"/>
            <p:nvPr/>
          </p:nvSpPr>
          <p:spPr>
            <a:xfrm>
              <a:off x="9784485" y="2227561"/>
              <a:ext cx="18565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Coût calculé avec </a:t>
              </a:r>
            </a:p>
            <a:p>
              <a:r>
                <a:rPr lang="fr-FR" dirty="0"/>
                <a:t>les données </a:t>
              </a:r>
            </a:p>
            <a:p>
              <a:r>
                <a:rPr lang="fr-FR" dirty="0"/>
                <a:t>de validation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DF6DA438-18A3-4C0E-BBF1-9866CCD68487}"/>
                </a:ext>
              </a:extLst>
            </p:cNvPr>
            <p:cNvSpPr txBox="1"/>
            <p:nvPr/>
          </p:nvSpPr>
          <p:spPr>
            <a:xfrm>
              <a:off x="9735978" y="3633443"/>
              <a:ext cx="18646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Coût calculé avec </a:t>
              </a:r>
            </a:p>
            <a:p>
              <a:r>
                <a:rPr lang="fr-FR" dirty="0"/>
                <a:t>les données </a:t>
              </a:r>
            </a:p>
            <a:p>
              <a:r>
                <a:rPr lang="fr-FR" dirty="0"/>
                <a:t>d’entraînement</a:t>
              </a:r>
            </a:p>
          </p:txBody>
        </p: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179D3FEC-5E8F-421A-A159-6B948A8ACE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40110" y="3936031"/>
              <a:ext cx="612982" cy="192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3BD2A21C-D5B9-4427-8AA3-ADDB69596B6D}"/>
              </a:ext>
            </a:extLst>
          </p:cNvPr>
          <p:cNvSpPr txBox="1"/>
          <p:nvPr/>
        </p:nvSpPr>
        <p:spPr>
          <a:xfrm flipH="1">
            <a:off x="3658531" y="6090149"/>
            <a:ext cx="3278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[C. Bishop, Pattern recognition and Machine learning, 2006]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555190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712956"/>
            <a:ext cx="10839994" cy="211962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Big Data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 ?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Augmenter (fortement) le nombre de données d’apprentissage permet de réduire le surapprentissage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7D9B4A-A0B7-40C3-81DB-ED4D720E1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21" y="1904426"/>
            <a:ext cx="7829251" cy="337732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B33AC6C-7142-4825-94EF-820A5DD7A9A9}"/>
              </a:ext>
            </a:extLst>
          </p:cNvPr>
          <p:cNvSpPr txBox="1"/>
          <p:nvPr/>
        </p:nvSpPr>
        <p:spPr>
          <a:xfrm flipH="1">
            <a:off x="5117647" y="5035529"/>
            <a:ext cx="3278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[C. Bishop, Pattern recognition and Machine learning, 2006]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135769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dirty="0"/>
                  <a:t>3 grandes difficultés des problèmes d’apprentissage 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200" dirty="0"/>
                  <a:t>Expressivité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Mon modèle, i.e. ma fonction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r-FR" sz="1800" dirty="0"/>
                  <a:t>, peut-elle apprendre des phénomènes complexes 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200" dirty="0"/>
                  <a:t>Difficulté à entraîner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Le problème d’optimisation, i.e. minimiser la différence entre prédictions et données, est-il difficile ?</a:t>
                </a:r>
              </a:p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e.g. si on résout par descente de gradient, la fonction coût est-elle dérivable ? lisse 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200" dirty="0"/>
                  <a:t>Généralisation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Comment mon modèle se comporte sur des données qui ne sont pas dans le </a:t>
                </a:r>
                <a:r>
                  <a:rPr lang="fr-FR" sz="1800" i="1" dirty="0"/>
                  <a:t>training set</a:t>
                </a:r>
                <a:r>
                  <a:rPr lang="fr-FR" sz="1800" dirty="0"/>
                  <a:t> ?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Capacité à interpoler / extrapoler ?</a:t>
                </a:r>
              </a:p>
              <a:p>
                <a:pPr marL="457200" lvl="1" indent="0">
                  <a:buNone/>
                </a:pP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e.g. le surapprentissage implique une mauvaise généralisation.</a:t>
                </a:r>
                <a:endParaRPr lang="fr-FR" sz="18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731" t="-1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993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Exercice 1</a:t>
                </a:r>
                <a:r>
                  <a:rPr lang="fr-FR" sz="2200" dirty="0"/>
                  <a:t> (Python, </a:t>
                </a:r>
                <a:r>
                  <a:rPr lang="fr-FR" sz="2200" dirty="0" err="1"/>
                  <a:t>NumPy</a:t>
                </a:r>
                <a:r>
                  <a:rPr lang="fr-FR" sz="2200" dirty="0"/>
                  <a:t>):</a:t>
                </a:r>
                <a:r>
                  <a:rPr lang="fr-FR" sz="1800" dirty="0"/>
                  <a:t>	</a:t>
                </a:r>
              </a:p>
              <a:p>
                <a:pPr marL="0" indent="0">
                  <a:buNone/>
                </a:pPr>
                <a:r>
                  <a:rPr lang="fr-FR" sz="2000" dirty="0"/>
                  <a:t>Générer et visualiser un jeu de données similaire à l’exemple ci-dessus.</a:t>
                </a:r>
              </a:p>
              <a:p>
                <a:pPr marL="342900" indent="-342900">
                  <a:buAutoNum type="arabicPeriod"/>
                </a:pP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Importer les librairies </a:t>
                </a:r>
                <a:r>
                  <a:rPr lang="fr-FR" sz="1800" i="1" dirty="0" err="1">
                    <a:solidFill>
                      <a:schemeClr val="bg2">
                        <a:lumMod val="50000"/>
                      </a:schemeClr>
                    </a:solidFill>
                  </a:rPr>
                  <a:t>numpy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et </a:t>
                </a:r>
                <a:r>
                  <a:rPr lang="fr-FR" sz="1800" i="1" dirty="0" err="1">
                    <a:solidFill>
                      <a:schemeClr val="bg2">
                        <a:lumMod val="50000"/>
                      </a:schemeClr>
                    </a:solidFill>
                  </a:rPr>
                  <a:t>matplotlib</a:t>
                </a: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>
                  <a:buNone/>
                </a:pPr>
                <a:r>
                  <a:rPr lang="fr-FR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import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numpy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as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np</a:t>
                </a:r>
                <a:endParaRPr lang="fr-FR" sz="1400" dirty="0">
                  <a:solidFill>
                    <a:srgbClr val="000000"/>
                  </a:solidFill>
                  <a:highlight>
                    <a:srgbClr val="FFFFFF"/>
                  </a:highlight>
                </a:endParaRPr>
              </a:p>
              <a:p>
                <a:pPr marL="457200" lvl="1" indent="0">
                  <a:buNone/>
                </a:pPr>
                <a:r>
                  <a:rPr lang="en-US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from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matplotlib </a:t>
                </a:r>
                <a:r>
                  <a:rPr lang="en-US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import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en-US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pyplot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en-US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as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en-US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plt</a:t>
                </a:r>
                <a:endParaRPr lang="fr-FR" sz="14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Paramètres</a:t>
                </a:r>
              </a:p>
              <a:p>
                <a:pPr marL="457200" lvl="1" indent="0">
                  <a:buNone/>
                </a:pPr>
                <a:r>
                  <a:rPr lang="fr-FR" sz="140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N </a:t>
                </a:r>
                <a:r>
                  <a:rPr lang="fr-FR" sz="1400" b="1" dirty="0">
                    <a:solidFill>
                      <a:srgbClr val="000080"/>
                    </a:solidFill>
                    <a:highlight>
                      <a:srgbClr val="FFFFFF"/>
                    </a:highlight>
                  </a:rPr>
                  <a:t>=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dirty="0">
                    <a:solidFill>
                      <a:srgbClr val="FF0000"/>
                    </a:solidFill>
                    <a:highlight>
                      <a:srgbClr val="FFFFFF"/>
                    </a:highlight>
                  </a:rPr>
                  <a:t>3</a:t>
                </a:r>
                <a:r>
                  <a:rPr lang="fr-FR" sz="1400" b="0" dirty="0">
                    <a:solidFill>
                      <a:srgbClr val="FF0000"/>
                    </a:solidFill>
                    <a:highlight>
                      <a:srgbClr val="FFFFFF"/>
                    </a:highlight>
                  </a:rPr>
                  <a:t>0 </a:t>
                </a:r>
                <a:r>
                  <a:rPr lang="fr-FR" sz="1400" dirty="0">
                    <a:solidFill>
                      <a:srgbClr val="008000"/>
                    </a:solidFill>
                    <a:highlight>
                      <a:srgbClr val="FFFFFF"/>
                    </a:highlight>
                  </a:rPr>
                  <a:t># nombre de points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Générer (aléatoirement entre 0 et 1) les données d’entrées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 de taille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Utiliser la fonction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np.random.uniform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(…)</a:t>
                </a: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 pour utiliser une distribution uniforme.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Générer les données de sorties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, telles que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800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Utiliser la fonction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np.random.normal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(…)</a:t>
                </a: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 pour générer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4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 à partir d’une distribution normale centrée d’écart type (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standard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deviation</a:t>
                </a: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) de 0.1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Visualiser le jeu de données </a:t>
                </a:r>
              </a:p>
              <a:p>
                <a:pPr marL="457200" lvl="1" indent="0">
                  <a:buNone/>
                </a:pP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Utiliser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plt.plot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,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plt.legend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,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plt.xlabel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, etc.</a:t>
                </a:r>
              </a:p>
              <a:p>
                <a:pPr marL="457200" lvl="1" indent="0">
                  <a:buNone/>
                </a:pPr>
                <a:endParaRPr lang="fr-FR" sz="14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indent="-457200">
                  <a:buAutoNum type="arabicPeriod"/>
                </a:pP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indent="-457200">
                  <a:buAutoNum type="arabicPeriod"/>
                </a:pPr>
                <a:endParaRPr lang="fr-FR" sz="2200" dirty="0"/>
              </a:p>
              <a:p>
                <a:pPr marL="457200" indent="-457200">
                  <a:buAutoNum type="arabicPeriod"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731" t="-1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A3509765-C7A6-4563-BD1D-DF9DE1E38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415" y="4271760"/>
            <a:ext cx="3006492" cy="234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43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3.3 Descente de gradient, dérivation automatique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Objectif</a:t>
                </a:r>
                <a:r>
                  <a:rPr lang="fr-FR" sz="2000" dirty="0"/>
                  <a:t> : minimiser la fonction coût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Idée</a:t>
                </a:r>
                <a:r>
                  <a:rPr lang="fr-FR" sz="2000" dirty="0"/>
                  <a:t> : mise à jour des paramètres, dans la direction qui fait diminuer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 le plus fortement.</a:t>
                </a:r>
              </a:p>
              <a:p>
                <a:pPr marL="0" indent="0">
                  <a:buNone/>
                </a:pPr>
                <a:r>
                  <a:rPr lang="fr-FR" sz="2000" b="0" u="sng" dirty="0"/>
                  <a:t>Mises à jour</a:t>
                </a:r>
                <a:r>
                  <a:rPr lang="fr-FR" sz="2000" b="0" dirty="0"/>
                  <a:t> :</a:t>
                </a: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Convergence</a:t>
                </a:r>
                <a:r>
                  <a:rPr lang="fr-FR" sz="2000" dirty="0"/>
                  <a:t> : garantie pour un problème convexe, et </a:t>
                </a:r>
              </a:p>
              <a:p>
                <a:pPr marL="0" indent="0">
                  <a:buNone/>
                </a:pPr>
                <a:r>
                  <a:rPr lang="fr-FR" sz="2000" b="0" dirty="0"/>
                  <a:t>pour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fr-FR" sz="2000" dirty="0"/>
                  <a:t> 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Illustration</a:t>
                </a:r>
                <a:r>
                  <a:rPr lang="fr-FR" sz="2000" dirty="0"/>
                  <a:t> (non convexe):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fr-FR" sz="2000" dirty="0"/>
                  <a:t> est un minimum local. 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844" t="-14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e 7">
            <a:extLst>
              <a:ext uri="{FF2B5EF4-FFF2-40B4-BE49-F238E27FC236}">
                <a16:creationId xmlns:a16="http://schemas.microsoft.com/office/drawing/2014/main" id="{3FD39170-8A7C-4319-B068-253794F8930C}"/>
              </a:ext>
            </a:extLst>
          </p:cNvPr>
          <p:cNvGrpSpPr/>
          <p:nvPr/>
        </p:nvGrpSpPr>
        <p:grpSpPr>
          <a:xfrm>
            <a:off x="7750623" y="3290721"/>
            <a:ext cx="3529907" cy="3440969"/>
            <a:chOff x="4021202" y="1156995"/>
            <a:chExt cx="3529907" cy="3440969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E839BE67-BFFF-4D6C-B978-D2747C170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1202" y="1156995"/>
              <a:ext cx="3529907" cy="340937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28FB2AF9-852C-4719-AF95-FC3E87F08062}"/>
                    </a:ext>
                  </a:extLst>
                </p:cNvPr>
                <p:cNvSpPr txBox="1"/>
                <p:nvPr/>
              </p:nvSpPr>
              <p:spPr>
                <a:xfrm>
                  <a:off x="4603104" y="1175662"/>
                  <a:ext cx="3657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28FB2AF9-852C-4719-AF95-FC3E87F080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3104" y="1175662"/>
                  <a:ext cx="36574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D7172D10-0D50-45ED-8A4B-651A6DF69064}"/>
                    </a:ext>
                  </a:extLst>
                </p:cNvPr>
                <p:cNvSpPr txBox="1"/>
                <p:nvPr/>
              </p:nvSpPr>
              <p:spPr>
                <a:xfrm>
                  <a:off x="6733594" y="4262208"/>
                  <a:ext cx="365741" cy="3357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D7172D10-0D50-45ED-8A4B-651A6DF690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3594" y="4262208"/>
                  <a:ext cx="365741" cy="335756"/>
                </a:xfrm>
                <a:prstGeom prst="rect">
                  <a:avLst/>
                </a:prstGeom>
                <a:blipFill>
                  <a:blip r:embed="rId5"/>
                  <a:stretch>
                    <a:fillRect b="-181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050A0599-BD1C-4124-A6AE-02D7653E9A43}"/>
              </a:ext>
            </a:extLst>
          </p:cNvPr>
          <p:cNvGrpSpPr/>
          <p:nvPr/>
        </p:nvGrpSpPr>
        <p:grpSpPr>
          <a:xfrm>
            <a:off x="1915883" y="1831396"/>
            <a:ext cx="6562525" cy="1284447"/>
            <a:chOff x="3048000" y="3243420"/>
            <a:chExt cx="6562525" cy="12844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AFA4E859-17C2-44D1-B7C1-7A87D1CB6962}"/>
                    </a:ext>
                  </a:extLst>
                </p:cNvPr>
                <p:cNvSpPr txBox="1"/>
                <p:nvPr/>
              </p:nvSpPr>
              <p:spPr>
                <a:xfrm>
                  <a:off x="3048000" y="3243420"/>
                  <a:ext cx="6096000" cy="43973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AFA4E859-17C2-44D1-B7C1-7A87D1CB69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3243420"/>
                  <a:ext cx="6096000" cy="439736"/>
                </a:xfrm>
                <a:prstGeom prst="rect">
                  <a:avLst/>
                </a:prstGeom>
                <a:blipFill>
                  <a:blip r:embed="rId6"/>
                  <a:stretch>
                    <a:fillRect b="-95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E0993E3E-1134-4CE5-99EC-10EAB14287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6563" y="3649045"/>
              <a:ext cx="422988" cy="232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D8C6B288-F6E2-4315-A676-3F24775C8B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6947" y="3649045"/>
              <a:ext cx="0" cy="232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60234177-53F7-49B9-B999-EE7F7FD47C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94580" y="3649044"/>
              <a:ext cx="503853" cy="232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455B07CC-F92E-45BD-A76C-5FA0D950B874}"/>
                </a:ext>
              </a:extLst>
            </p:cNvPr>
            <p:cNvSpPr txBox="1"/>
            <p:nvPr/>
          </p:nvSpPr>
          <p:spPr>
            <a:xfrm>
              <a:off x="5461514" y="3881536"/>
              <a:ext cx="14306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Pas</a:t>
              </a:r>
              <a:r>
                <a:rPr lang="fr-FR" i="1" dirty="0"/>
                <a:t> (</a:t>
              </a:r>
              <a:r>
                <a:rPr lang="fr-FR" i="1" dirty="0" err="1"/>
                <a:t>learning</a:t>
              </a:r>
              <a:endParaRPr lang="fr-FR" i="1" dirty="0"/>
            </a:p>
            <a:p>
              <a:r>
                <a:rPr lang="fr-FR" i="1" dirty="0"/>
                <a:t>rate)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6AFB82AC-D276-416E-A622-24258514BEF0}"/>
                    </a:ext>
                  </a:extLst>
                </p:cNvPr>
                <p:cNvSpPr txBox="1"/>
                <p:nvPr/>
              </p:nvSpPr>
              <p:spPr>
                <a:xfrm>
                  <a:off x="3903310" y="3881536"/>
                  <a:ext cx="143069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/>
                    <a:t>Paramètre à l’itération </a:t>
                  </a:r>
                  <a14:m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6AFB82AC-D276-416E-A622-24258514BE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3310" y="3881536"/>
                  <a:ext cx="1430694" cy="646331"/>
                </a:xfrm>
                <a:prstGeom prst="rect">
                  <a:avLst/>
                </a:prstGeom>
                <a:blipFill>
                  <a:blip r:embed="rId7"/>
                  <a:stretch>
                    <a:fillRect l="-3846" t="-4717" b="-141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981348A6-A5D6-4363-8981-6C05180F79F6}"/>
                    </a:ext>
                  </a:extLst>
                </p:cNvPr>
                <p:cNvSpPr txBox="1"/>
                <p:nvPr/>
              </p:nvSpPr>
              <p:spPr>
                <a:xfrm>
                  <a:off x="6885984" y="3825551"/>
                  <a:ext cx="2724541" cy="5130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/>
                    <a:t>Gradient (se note aussi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a14:m>
                  <a:r>
                    <a:rPr lang="fr-FR" dirty="0"/>
                    <a:t>)</a:t>
                  </a:r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981348A6-A5D6-4363-8981-6C05180F79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5984" y="3825551"/>
                  <a:ext cx="2724541" cy="513026"/>
                </a:xfrm>
                <a:prstGeom prst="rect">
                  <a:avLst/>
                </a:prstGeom>
                <a:blipFill>
                  <a:blip r:embed="rId8"/>
                  <a:stretch>
                    <a:fillRect l="-2013" b="-476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96233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28696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fr-FR" sz="2000" dirty="0"/>
                  <a:t>Calculer le gradient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…</m:t>
                            </m:r>
                          </m:e>
                        </m:d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fr-FR" sz="2000" dirty="0"/>
                  <a:t>revient à calculer les dérivées partielles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r>
                  <a:rPr lang="fr-FR" sz="2000" dirty="0"/>
                  <a:t>Ce calcul est à faire à chaque itération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sz="2000" dirty="0"/>
                  <a:t> (dépend de la valeur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000" dirty="0"/>
                  <a:t>)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calcul « à la main » prohibitif.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Calcul par différences finies</a:t>
                </a:r>
                <a:r>
                  <a:rPr lang="fr-FR" sz="2000" dirty="0"/>
                  <a:t> :</a:t>
                </a:r>
              </a:p>
              <a:p>
                <a:pPr marL="0" indent="0" algn="ctr">
                  <a:buNone/>
                </a:pP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den>
                    </m:f>
                  </m:oMath>
                </a14:m>
                <a:r>
                  <a:rPr lang="fr-FR" sz="2000" dirty="0"/>
                  <a:t> , avec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2000" dirty="0"/>
                  <a:t> et </a:t>
                </a:r>
                <a14:m>
                  <m:oMath xmlns:m="http://schemas.openxmlformats.org/officeDocument/2006/math">
                    <m:r>
                      <a:rPr lang="fr-FR" sz="2000" i="1" dirty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fr-FR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/>
                  <a:t>petit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</a:t>
                </a:r>
                <a:r>
                  <a:rPr lang="fr-FR" sz="2000" b="1" dirty="0"/>
                  <a:t>approximatif</a:t>
                </a:r>
                <a:r>
                  <a:rPr lang="fr-FR" sz="2000" dirty="0"/>
                  <a:t> et </a:t>
                </a:r>
                <a:r>
                  <a:rPr lang="fr-FR" sz="2000" b="1" dirty="0"/>
                  <a:t>coûteux </a:t>
                </a:r>
                <a:r>
                  <a:rPr lang="fr-FR" sz="2000" dirty="0"/>
                  <a:t>(nombreuses évaluations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).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Calcul par dérivation automatique</a:t>
                </a:r>
                <a:r>
                  <a:rPr lang="fr-FR" sz="2000" dirty="0"/>
                  <a:t> :</a:t>
                </a:r>
              </a:p>
              <a:p>
                <a:pPr marL="0" indent="0" algn="ctr">
                  <a:buNone/>
                </a:pPr>
                <a:r>
                  <a:rPr lang="fr-FR" sz="2000" dirty="0"/>
                  <a:t>dérivation</a:t>
                </a:r>
                <a:r>
                  <a:rPr lang="fr-FR" sz="2000" b="1" dirty="0"/>
                  <a:t> exacte </a:t>
                </a:r>
                <a:r>
                  <a:rPr lang="fr-FR" sz="2000" dirty="0"/>
                  <a:t>(formelle) à l’aide d’un </a:t>
                </a:r>
                <a:r>
                  <a:rPr lang="fr-FR" sz="2000" b="1" dirty="0"/>
                  <a:t>logiciel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plus précis et plus rapide.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Exemple</a:t>
                </a:r>
                <a:r>
                  <a:rPr lang="fr-FR" sz="2000" dirty="0"/>
                  <a:t> (librairie </a:t>
                </a:r>
                <a:r>
                  <a:rPr lang="fr-FR" sz="2000" dirty="0" err="1"/>
                  <a:t>Pytorch</a:t>
                </a:r>
                <a:r>
                  <a:rPr lang="fr-FR" sz="2000" dirty="0"/>
                  <a:t>) :</a:t>
                </a: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>
                    <a:solidFill>
                      <a:srgbClr val="AF00DB"/>
                    </a:solidFill>
                    <a:effectLst/>
                    <a:latin typeface="Courier New" panose="02070309020205020404" pitchFamily="49" charset="0"/>
                  </a:rPr>
                  <a:t>import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x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torch.tensor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([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3.1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],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requires_grad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True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initialise un scalaire (vecteur de taille 1)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y = x ** 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2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torch.autograd.grad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(y, x)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calcule </a:t>
                </a:r>
                <a:r>
                  <a:rPr lang="fr-FR" sz="14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dy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/dx = 2x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6.2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x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torch.tensor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([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3.1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2.0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],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requires_grad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True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b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torch.tensor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([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5.5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7.7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])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y = b @ x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produit scalaire : y = b_1 * x_1 + b_2 * x_2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torch.autograd.grad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(y, x)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calcule </a:t>
                </a:r>
                <a:r>
                  <a:rPr lang="fr-FR" sz="14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dy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/dx = [b_1, b_2]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[5.5, 7.7]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286968"/>
              </a:xfrm>
              <a:blipFill>
                <a:blip r:embed="rId2"/>
                <a:stretch>
                  <a:fillRect l="-506" t="-7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470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57B1E3F3-07A2-40F1-A5D1-5DE0511273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73763"/>
                <a:ext cx="10515600" cy="5057192"/>
              </a:xfrm>
              <a:prstGeom prst="rect">
                <a:avLst/>
              </a:prstGeom>
            </p:spPr>
            <p:txBody>
              <a:bodyPr vert="horz" lIns="91440" tIns="45720" rIns="91440" bIns="45720" numCol="2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convertir données (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numpy</a:t>
                </a: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 -&gt; 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pytorch</a:t>
                </a: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)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import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x, y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torch.tensor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(x),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torch.tensor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(y)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b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</a:b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initialise 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theta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M = </a:t>
                </a:r>
                <a:r>
                  <a:rPr lang="fr-FR" sz="13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3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theta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torch.zeros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(M + </a:t>
                </a:r>
                <a:r>
                  <a:rPr lang="fr-FR" sz="13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1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,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requires_grad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True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b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</a:b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fonction 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polynome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def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get_predict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>
                    <a:solidFill>
                      <a:srgbClr val="001080"/>
                    </a:solidFill>
                    <a:latin typeface="Courier New" panose="02070309020205020404" pitchFamily="49" charset="0"/>
                  </a:rPr>
                  <a:t>x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, </a:t>
                </a:r>
                <a:r>
                  <a:rPr lang="fr-FR" sz="1300" dirty="0">
                    <a:solidFill>
                      <a:srgbClr val="001080"/>
                    </a:solidFill>
                    <a:latin typeface="Courier New" panose="02070309020205020404" pitchFamily="49" charset="0"/>
                  </a:rPr>
                  <a:t>coefs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):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torch.zeros_like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(x)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for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i </a:t>
                </a:r>
                <a:r>
                  <a:rPr lang="fr-FR" sz="130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in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range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 err="1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len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theta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)):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 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+ coefs[i] * x**i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return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b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</a:b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fonction coût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def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get_loss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 err="1">
                    <a:solidFill>
                      <a:srgbClr val="00108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):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return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((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- y)**</a:t>
                </a:r>
                <a:r>
                  <a:rPr lang="fr-FR" sz="13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2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).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mean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()</a:t>
                </a:r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kumimoji="0" lang="fr-FR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+mn-cs"/>
                  </a:rPr>
                  <a:t># descente de gradient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kumimoji="0" lang="fr-FR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+mn-cs"/>
                  </a:rPr>
                  <a:t> . . .</a:t>
                </a:r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Tester pour:</a:t>
                </a:r>
              </a:p>
              <a:p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80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sz="180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=1, 2, 3, 8.</m:t>
                    </m:r>
                  </m:oMath>
                </a14:m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Différents </a:t>
                </a:r>
                <a:r>
                  <a:rPr lang="fr-FR" sz="1800" i="1" dirty="0" err="1">
                    <a:solidFill>
                      <a:schemeClr val="bg2">
                        <a:lumMod val="50000"/>
                      </a:schemeClr>
                    </a:solidFill>
                  </a:rPr>
                  <a:t>learning</a:t>
                </a: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 rate 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(=0.01, 0.5, 2)</a:t>
                </a: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1800" u="sng" dirty="0">
                    <a:solidFill>
                      <a:schemeClr val="bg2">
                        <a:lumMod val="50000"/>
                      </a:schemeClr>
                    </a:solidFill>
                  </a:rPr>
                  <a:t>Pour aller plus loin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: générer un 2</a:t>
                </a:r>
                <a:r>
                  <a:rPr lang="fr-FR" sz="1800" baseline="30000" dirty="0">
                    <a:solidFill>
                      <a:schemeClr val="bg2">
                        <a:lumMod val="50000"/>
                      </a:schemeClr>
                    </a:solidFill>
                  </a:rPr>
                  <a:t>ème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ensemble de données (</a:t>
                </a: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test set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) et tracer le coût en fonction de M.</a:t>
                </a:r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57B1E3F3-07A2-40F1-A5D1-5DE051127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73763"/>
                <a:ext cx="10515600" cy="5057192"/>
              </a:xfrm>
              <a:prstGeom prst="rect">
                <a:avLst/>
              </a:prstGeom>
              <a:blipFill>
                <a:blip r:embed="rId2"/>
                <a:stretch>
                  <a:fillRect l="-116" t="-10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1229776"/>
              </a:xfrm>
            </p:spPr>
            <p:txBody>
              <a:bodyPr numCol="1"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Exercice 1.suite</a:t>
                </a:r>
                <a:r>
                  <a:rPr lang="fr-FR" sz="2200" dirty="0"/>
                  <a:t> (</a:t>
                </a:r>
                <a:r>
                  <a:rPr lang="fr-FR" sz="2200" dirty="0" err="1"/>
                  <a:t>PyTorch</a:t>
                </a:r>
                <a:r>
                  <a:rPr lang="fr-FR" sz="2200" dirty="0"/>
                  <a:t>):</a:t>
                </a:r>
                <a:r>
                  <a:rPr lang="fr-FR" sz="1800" dirty="0"/>
                  <a:t>	</a:t>
                </a:r>
              </a:p>
              <a:p>
                <a:pPr marL="0" indent="0">
                  <a:buNone/>
                </a:pPr>
                <a:r>
                  <a:rPr lang="fr-FR" sz="2000" dirty="0"/>
                  <a:t>Par descente de gradient, chercher le polynôme d’ordre 9 qui minimise la fonction coût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 (moindres carrés). Compléter le programme:</a:t>
                </a:r>
              </a:p>
              <a:p>
                <a:pPr marL="0" indent="0">
                  <a:buNone/>
                </a:pP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1229776"/>
              </a:xfrm>
              <a:blipFill>
                <a:blip r:embed="rId3"/>
                <a:stretch>
                  <a:fillRect l="-731" t="-64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7B5592C1-CF8B-4A1D-9731-C44CA3112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109" y="2869015"/>
            <a:ext cx="3437043" cy="267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70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3.2 Un réseau de neurones simple : le </a:t>
                </a:r>
                <a:r>
                  <a:rPr lang="fr-FR" sz="2400" b="1" dirty="0"/>
                  <a:t>MLP</a:t>
                </a:r>
                <a:r>
                  <a:rPr lang="fr-FR" sz="2400" dirty="0"/>
                  <a:t> (multi-</a:t>
                </a:r>
                <a:r>
                  <a:rPr lang="fr-FR" sz="2400" dirty="0" err="1"/>
                  <a:t>layers</a:t>
                </a:r>
                <a:r>
                  <a:rPr lang="fr-FR" sz="2400" dirty="0"/>
                  <a:t> perceptron)</a:t>
                </a:r>
                <a:endParaRPr lang="fr-FR" sz="24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r>
                  <a:rPr lang="fr-FR" sz="2000" u="sng" dirty="0"/>
                  <a:t>Principe du MLP</a:t>
                </a:r>
                <a:r>
                  <a:rPr lang="fr-FR" sz="2000" dirty="0"/>
                  <a:t> (réseau dense) :</a:t>
                </a:r>
              </a:p>
              <a:p>
                <a:r>
                  <a:rPr lang="fr-FR" sz="2000" dirty="0"/>
                  <a:t>Plusieurs couches (</a:t>
                </a:r>
                <a:r>
                  <a:rPr lang="fr-FR" sz="2000" i="1" dirty="0" err="1"/>
                  <a:t>layers</a:t>
                </a:r>
                <a:r>
                  <a:rPr lang="fr-FR" sz="2000" dirty="0"/>
                  <a:t>) </a:t>
                </a:r>
              </a:p>
              <a:p>
                <a:r>
                  <a:rPr lang="fr-FR" sz="2000" dirty="0"/>
                  <a:t>Une couche transforme un </a:t>
                </a:r>
              </a:p>
              <a:p>
                <a:pPr marL="0" indent="0">
                  <a:buNone/>
                </a:pPr>
                <a:r>
                  <a:rPr lang="fr-FR" sz="2000" dirty="0"/>
                  <a:t>    vecteur d’entrée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fr-FR" sz="2000" dirty="0"/>
                  <a:t> en vecteur de sortie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sz="2000" dirty="0"/>
                  <a:t> est une combinaison linéaire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fr-FR" sz="2000" dirty="0"/>
                  <a:t>, suivie </a:t>
                </a:r>
              </a:p>
              <a:p>
                <a:pPr marL="0" indent="0">
                  <a:buNone/>
                </a:pPr>
                <a:r>
                  <a:rPr lang="fr-FR" sz="2000" dirty="0"/>
                  <a:t>    (pour les couche cachées) par une non-linéarité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fr-FR" sz="2000" dirty="0"/>
                  <a:t>.</a:t>
                </a:r>
                <a:endParaRPr lang="fr-FR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FR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>
                    <a:latin typeface="Cambria Math" panose="02040503050406030204" pitchFamily="18" charset="0"/>
                  </a:rPr>
                  <a:t> </a:t>
                </a:r>
                <a:r>
                  <a:rPr lang="fr-FR" sz="2000" u="sng" dirty="0"/>
                  <a:t>le MLP est une fonction</a:t>
                </a:r>
                <a:r>
                  <a:rPr lang="fr-FR" sz="2000" dirty="0"/>
                  <a:t> :</a:t>
                </a:r>
              </a:p>
              <a:p>
                <a:r>
                  <a:rPr lang="fr-FR" sz="2000" dirty="0"/>
                  <a:t>Sortie d’une couche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sz="20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000" dirty="0"/>
              </a:p>
              <a:p>
                <a:r>
                  <a:rPr lang="fr-FR" sz="2000" dirty="0"/>
                  <a:t>Sortie du réseau 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fr-FR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endParaRPr lang="fr-FR" sz="2000" dirty="0"/>
              </a:p>
              <a:p>
                <a:r>
                  <a:rPr lang="fr-FR" sz="2000" dirty="0"/>
                  <a:t>Sortie d’un neurone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/>
                      <m:sup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Entraîner un MLP</a:t>
                </a:r>
                <a:r>
                  <a:rPr lang="fr-FR" sz="2000" dirty="0"/>
                  <a:t> = apprendre (identifier) ses paramètres, </a:t>
                </a:r>
              </a:p>
              <a:p>
                <a:pPr marL="0" indent="0">
                  <a:buNone/>
                </a:pPr>
                <a:r>
                  <a:rPr lang="fr-FR" sz="2000" dirty="0"/>
                  <a:t>		  i.e. les matrices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FR" sz="2000" dirty="0"/>
                  <a:t>(les poids) et les vecteurs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FR" sz="2000" dirty="0"/>
                  <a:t>(les biais).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  <a:blipFill>
                <a:blip r:embed="rId2"/>
                <a:stretch>
                  <a:fillRect l="-731" t="-17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e 20">
            <a:extLst>
              <a:ext uri="{FF2B5EF4-FFF2-40B4-BE49-F238E27FC236}">
                <a16:creationId xmlns:a16="http://schemas.microsoft.com/office/drawing/2014/main" id="{39A62D2F-60BB-4731-946D-649B867AA6D1}"/>
              </a:ext>
            </a:extLst>
          </p:cNvPr>
          <p:cNvGrpSpPr/>
          <p:nvPr/>
        </p:nvGrpSpPr>
        <p:grpSpPr>
          <a:xfrm>
            <a:off x="6718222" y="1256140"/>
            <a:ext cx="5250310" cy="3920072"/>
            <a:chOff x="2108911" y="1256140"/>
            <a:chExt cx="5250310" cy="3920072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8794D65E-4C37-451A-8493-41E745E2A012}"/>
                </a:ext>
              </a:extLst>
            </p:cNvPr>
            <p:cNvGrpSpPr/>
            <p:nvPr/>
          </p:nvGrpSpPr>
          <p:grpSpPr>
            <a:xfrm>
              <a:off x="2108911" y="1256140"/>
              <a:ext cx="5250310" cy="3920072"/>
              <a:chOff x="3427635" y="615440"/>
              <a:chExt cx="5250310" cy="3920072"/>
            </a:xfrm>
          </p:grpSpPr>
          <p:pic>
            <p:nvPicPr>
              <p:cNvPr id="25" name="Image 24">
                <a:extLst>
                  <a:ext uri="{FF2B5EF4-FFF2-40B4-BE49-F238E27FC236}">
                    <a16:creationId xmlns:a16="http://schemas.microsoft.com/office/drawing/2014/main" id="{BDCEEF9B-B4F5-4292-BFE5-B00A9A21DE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12078" y="895739"/>
                <a:ext cx="3394248" cy="3133152"/>
              </a:xfrm>
              <a:prstGeom prst="rect">
                <a:avLst/>
              </a:prstGeom>
            </p:spPr>
          </p:pic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1E0001DA-46F6-40C7-8486-06BEEE6629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7992" y="1053195"/>
                <a:ext cx="27408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ZoneTexte 26">
                    <a:extLst>
                      <a:ext uri="{FF2B5EF4-FFF2-40B4-BE49-F238E27FC236}">
                        <a16:creationId xmlns:a16="http://schemas.microsoft.com/office/drawing/2014/main" id="{D7BEB01C-3945-4774-8981-D9504C184550}"/>
                      </a:ext>
                    </a:extLst>
                  </p:cNvPr>
                  <p:cNvSpPr txBox="1"/>
                  <p:nvPr/>
                </p:nvSpPr>
                <p:spPr>
                  <a:xfrm>
                    <a:off x="4111879" y="615440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27" name="ZoneTexte 26">
                    <a:extLst>
                      <a:ext uri="{FF2B5EF4-FFF2-40B4-BE49-F238E27FC236}">
                        <a16:creationId xmlns:a16="http://schemas.microsoft.com/office/drawing/2014/main" id="{D7BEB01C-3945-4774-8981-D9504C1845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1879" y="615440"/>
                    <a:ext cx="36798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ZoneTexte 27">
                    <a:extLst>
                      <a:ext uri="{FF2B5EF4-FFF2-40B4-BE49-F238E27FC236}">
                        <a16:creationId xmlns:a16="http://schemas.microsoft.com/office/drawing/2014/main" id="{2A2E5463-4925-44D7-BBC2-6163E59270E3}"/>
                      </a:ext>
                    </a:extLst>
                  </p:cNvPr>
                  <p:cNvSpPr txBox="1"/>
                  <p:nvPr/>
                </p:nvSpPr>
                <p:spPr>
                  <a:xfrm>
                    <a:off x="7066218" y="1663573"/>
                    <a:ext cx="3713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28" name="ZoneTexte 27">
                    <a:extLst>
                      <a:ext uri="{FF2B5EF4-FFF2-40B4-BE49-F238E27FC236}">
                        <a16:creationId xmlns:a16="http://schemas.microsoft.com/office/drawing/2014/main" id="{2A2E5463-4925-44D7-BBC2-6163E59270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66218" y="1663573"/>
                    <a:ext cx="37138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ZoneTexte 28">
                    <a:extLst>
                      <a:ext uri="{FF2B5EF4-FFF2-40B4-BE49-F238E27FC236}">
                        <a16:creationId xmlns:a16="http://schemas.microsoft.com/office/drawing/2014/main" id="{F5406D64-AAA1-449B-B708-95A6592D98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58734" y="824992"/>
                    <a:ext cx="4607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29" name="ZoneTexte 28">
                    <a:extLst>
                      <a:ext uri="{FF2B5EF4-FFF2-40B4-BE49-F238E27FC236}">
                        <a16:creationId xmlns:a16="http://schemas.microsoft.com/office/drawing/2014/main" id="{F5406D64-AAA1-449B-B708-95A6592D98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8734" y="824992"/>
                    <a:ext cx="46076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Connecteur droit avec flèche 29">
                <a:extLst>
                  <a:ext uri="{FF2B5EF4-FFF2-40B4-BE49-F238E27FC236}">
                    <a16:creationId xmlns:a16="http://schemas.microsoft.com/office/drawing/2014/main" id="{8896BE72-11D8-436B-8178-74A60B2C4C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4880" y="1267795"/>
                <a:ext cx="27408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56C4ADF2-4396-4B01-9345-4B2A33313369}"/>
                      </a:ext>
                    </a:extLst>
                  </p:cNvPr>
                  <p:cNvSpPr txBox="1"/>
                  <p:nvPr/>
                </p:nvSpPr>
                <p:spPr>
                  <a:xfrm>
                    <a:off x="3455622" y="1045812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56C4ADF2-4396-4B01-9345-4B2A33313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5622" y="1045812"/>
                    <a:ext cx="46609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17157A8A-1F30-46F8-B6D4-94FAA8B220C1}"/>
                  </a:ext>
                </a:extLst>
              </p:cNvPr>
              <p:cNvSpPr txBox="1"/>
              <p:nvPr/>
            </p:nvSpPr>
            <p:spPr>
              <a:xfrm>
                <a:off x="3632908" y="1366170"/>
                <a:ext cx="24237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0" dirty="0"/>
                  <a:t>.</a:t>
                </a:r>
              </a:p>
              <a:p>
                <a:r>
                  <a:rPr lang="fr-FR" dirty="0"/>
                  <a:t>.</a:t>
                </a:r>
              </a:p>
              <a:p>
                <a:r>
                  <a:rPr lang="fr-FR" dirty="0"/>
                  <a:t>.</a:t>
                </a:r>
              </a:p>
            </p:txBody>
          </p:sp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B8774244-241D-4053-B7B6-439F97B45B1C}"/>
                  </a:ext>
                </a:extLst>
              </p:cNvPr>
              <p:cNvSpPr txBox="1"/>
              <p:nvPr/>
            </p:nvSpPr>
            <p:spPr>
              <a:xfrm>
                <a:off x="3427635" y="3950737"/>
                <a:ext cx="15247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couche d’entrée</a:t>
                </a:r>
              </a:p>
              <a:p>
                <a:r>
                  <a:rPr lang="fr-FR" sz="1600" dirty="0"/>
                  <a:t>(</a:t>
                </a:r>
                <a:r>
                  <a:rPr lang="fr-FR" sz="1600" i="1" dirty="0"/>
                  <a:t>input layer)</a:t>
                </a:r>
                <a:endParaRPr lang="fr-FR" sz="1600" dirty="0"/>
              </a:p>
            </p:txBody>
          </p:sp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2F27AD4A-8544-4273-AAA4-5D6755F19AD2}"/>
                  </a:ext>
                </a:extLst>
              </p:cNvPr>
              <p:cNvSpPr txBox="1"/>
              <p:nvPr/>
            </p:nvSpPr>
            <p:spPr>
              <a:xfrm>
                <a:off x="5433713" y="3950737"/>
                <a:ext cx="14107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couche cachée</a:t>
                </a:r>
              </a:p>
              <a:p>
                <a:r>
                  <a:rPr lang="fr-FR" sz="1600" dirty="0"/>
                  <a:t>(</a:t>
                </a:r>
                <a:r>
                  <a:rPr lang="fr-FR" sz="1600" i="1" dirty="0" err="1"/>
                  <a:t>hidden</a:t>
                </a:r>
                <a:r>
                  <a:rPr lang="fr-FR" sz="1600" i="1" dirty="0"/>
                  <a:t> layer)</a:t>
                </a:r>
                <a:endParaRPr lang="fr-FR" sz="1600" dirty="0"/>
              </a:p>
            </p:txBody>
          </p:sp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BED3E83D-BD26-44E9-8B1E-3D9A2A7DBF82}"/>
                  </a:ext>
                </a:extLst>
              </p:cNvPr>
              <p:cNvSpPr txBox="1"/>
              <p:nvPr/>
            </p:nvSpPr>
            <p:spPr>
              <a:xfrm>
                <a:off x="7113221" y="3950737"/>
                <a:ext cx="156472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couche de sortie</a:t>
                </a:r>
              </a:p>
              <a:p>
                <a:r>
                  <a:rPr lang="fr-FR" sz="1600" dirty="0"/>
                  <a:t>(</a:t>
                </a:r>
                <a:r>
                  <a:rPr lang="fr-FR" sz="1600" i="1" dirty="0"/>
                  <a:t>output layer)</a:t>
                </a:r>
                <a:endParaRPr lang="fr-FR" sz="1600" dirty="0"/>
              </a:p>
            </p:txBody>
          </p:sp>
          <p:cxnSp>
            <p:nvCxnSpPr>
              <p:cNvPr id="36" name="Connecteur droit avec flèche 35">
                <a:extLst>
                  <a:ext uri="{FF2B5EF4-FFF2-40B4-BE49-F238E27FC236}">
                    <a16:creationId xmlns:a16="http://schemas.microsoft.com/office/drawing/2014/main" id="{5BAA081E-B847-4A88-973F-6080BF4877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6001" y="1542139"/>
                <a:ext cx="43065" cy="2835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4A6B07DC-9D8A-4CB3-8674-C86954C0EA08}"/>
                  </a:ext>
                </a:extLst>
              </p:cNvPr>
              <p:cNvSpPr txBox="1"/>
              <p:nvPr/>
            </p:nvSpPr>
            <p:spPr>
              <a:xfrm>
                <a:off x="5754063" y="1186505"/>
                <a:ext cx="8898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neurone</a:t>
                </a:r>
              </a:p>
            </p:txBody>
          </p:sp>
        </p:grp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6859621E-69C9-42CC-9AEC-AD3873EAF5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1756" y="3927314"/>
              <a:ext cx="382741" cy="157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A3FB2316-0A02-49A3-952F-2E218EF6D82C}"/>
                </a:ext>
              </a:extLst>
            </p:cNvPr>
            <p:cNvSpPr txBox="1"/>
            <p:nvPr/>
          </p:nvSpPr>
          <p:spPr>
            <a:xfrm>
              <a:off x="5816272" y="3810783"/>
              <a:ext cx="11349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Matrice de </a:t>
              </a:r>
            </a:p>
            <a:p>
              <a:r>
                <a:rPr lang="fr-FR" sz="1600" dirty="0"/>
                <a:t>la couche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211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F9562B-2AF3-44DA-B722-412A0F9E5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6596"/>
          </a:xfrm>
        </p:spPr>
        <p:txBody>
          <a:bodyPr>
            <a:normAutofit/>
          </a:bodyPr>
          <a:lstStyle/>
          <a:p>
            <a:r>
              <a:rPr lang="fr-FR" sz="3600" dirty="0"/>
              <a:t>Plan du cours :</a:t>
            </a:r>
          </a:p>
        </p:txBody>
      </p:sp>
      <p:sp>
        <p:nvSpPr>
          <p:cNvPr id="4" name="Titre 6">
            <a:extLst>
              <a:ext uri="{FF2B5EF4-FFF2-40B4-BE49-F238E27FC236}">
                <a16:creationId xmlns:a16="http://schemas.microsoft.com/office/drawing/2014/main" id="{995BDD2F-5F20-424E-8F5E-1ADCB1790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1722"/>
            <a:ext cx="10515600" cy="559214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000" dirty="0"/>
              <a:t>Définir l’Intelligence Artificielle (IA)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Prérequis -ressources (programmation-mathématiques)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Introduction aux réseaux de neurones (</a:t>
            </a:r>
            <a:r>
              <a:rPr lang="fr-FR" sz="2000" dirty="0" err="1"/>
              <a:t>NNs</a:t>
            </a:r>
            <a:r>
              <a:rPr lang="fr-FR" sz="2000" dirty="0"/>
              <a:t>, </a:t>
            </a:r>
            <a:r>
              <a:rPr lang="fr-FR" sz="2000" i="1" dirty="0"/>
              <a:t>Neural Networks</a:t>
            </a:r>
            <a:r>
              <a:rPr lang="fr-FR" sz="2000" dirty="0"/>
              <a:t>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1800" dirty="0"/>
              <a:t>4.1. Problèmes de régression</a:t>
            </a:r>
          </a:p>
          <a:p>
            <a:pPr marL="457200" lvl="1" indent="0">
              <a:buNone/>
            </a:pPr>
            <a:r>
              <a:rPr lang="fr-FR" sz="1800" dirty="0"/>
              <a:t>	4.2. Descente de gradient, dérivation automatique</a:t>
            </a:r>
          </a:p>
          <a:p>
            <a:pPr marL="457200" lvl="1" indent="0">
              <a:buNone/>
            </a:pPr>
            <a:r>
              <a:rPr lang="fr-FR" sz="1800" dirty="0"/>
              <a:t>	4.3. Un NN simple (MLP)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Les réseaux de neurones récurrents (</a:t>
            </a:r>
            <a:r>
              <a:rPr lang="fr-FR" sz="2000" dirty="0" err="1"/>
              <a:t>RNNs</a:t>
            </a:r>
            <a:r>
              <a:rPr lang="fr-FR" sz="2000" dirty="0"/>
              <a:t>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1800" dirty="0"/>
              <a:t>4.1. Prédiction de trajectoire</a:t>
            </a:r>
          </a:p>
          <a:p>
            <a:pPr marL="457200" lvl="1" indent="0">
              <a:buNone/>
            </a:pPr>
            <a:r>
              <a:rPr lang="fr-FR" sz="1800" dirty="0"/>
              <a:t>	4.2. Principe des </a:t>
            </a:r>
            <a:r>
              <a:rPr lang="fr-FR" sz="1800" dirty="0" err="1"/>
              <a:t>RNNs</a:t>
            </a:r>
            <a:endParaRPr lang="fr-FR" sz="1800" dirty="0"/>
          </a:p>
          <a:p>
            <a:pPr marL="457200" lvl="1" indent="0">
              <a:buNone/>
            </a:pPr>
            <a:r>
              <a:rPr lang="fr-FR" sz="1800" dirty="0"/>
              <a:t>	4.3. Implémentation des </a:t>
            </a:r>
            <a:r>
              <a:rPr lang="fr-FR" sz="1800" dirty="0" err="1"/>
              <a:t>RNNs</a:t>
            </a:r>
            <a:endParaRPr lang="fr-FR" sz="2000" dirty="0"/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Les réseaux de neurones convolutifs (</a:t>
            </a:r>
            <a:r>
              <a:rPr lang="fr-FR" sz="2000" dirty="0" err="1"/>
              <a:t>CNNs</a:t>
            </a:r>
            <a:r>
              <a:rPr lang="fr-FR" sz="2000" dirty="0"/>
              <a:t>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1800" dirty="0"/>
              <a:t>5.1. Problèmes de classification</a:t>
            </a:r>
          </a:p>
          <a:p>
            <a:pPr marL="457200" lvl="1" indent="0">
              <a:buNone/>
            </a:pPr>
            <a:r>
              <a:rPr lang="fr-FR" sz="1800" dirty="0"/>
              <a:t>	5.2. Principe des </a:t>
            </a:r>
            <a:r>
              <a:rPr lang="fr-FR" sz="1800" dirty="0" err="1"/>
              <a:t>CNNs</a:t>
            </a:r>
            <a:endParaRPr lang="fr-FR" sz="1800" dirty="0"/>
          </a:p>
          <a:p>
            <a:pPr marL="457200" lvl="1" indent="0">
              <a:buNone/>
            </a:pPr>
            <a:r>
              <a:rPr lang="fr-FR" sz="1800" dirty="0"/>
              <a:t>	5.3. Implémentation des </a:t>
            </a:r>
            <a:r>
              <a:rPr lang="fr-FR" sz="1800" dirty="0" err="1"/>
              <a:t>CNNs</a:t>
            </a:r>
            <a:endParaRPr lang="fr-FR" sz="2000" dirty="0"/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Applications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1800" dirty="0"/>
              <a:t>6.1. Apprentissage par renforcement</a:t>
            </a:r>
          </a:p>
          <a:p>
            <a:pPr marL="457200" lvl="1" indent="0">
              <a:buNone/>
            </a:pPr>
            <a:r>
              <a:rPr lang="fr-FR" sz="1800" dirty="0"/>
              <a:t>	6.2. Classification d’images (données CIFAR)</a:t>
            </a:r>
            <a:endParaRPr lang="fr-FR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172977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Non-linéarités </a:t>
                </a:r>
                <a14:m>
                  <m:oMath xmlns:m="http://schemas.openxmlformats.org/officeDocument/2006/math">
                    <m:r>
                      <a:rPr lang="fr-FR" sz="2000" b="0" i="1" u="sng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fr-FR" sz="2000" dirty="0"/>
                  <a:t> (fonction d’activation):</a:t>
                </a:r>
              </a:p>
              <a:p>
                <a:r>
                  <a:rPr lang="fr-FR" sz="2000" dirty="0"/>
                  <a:t>Fonction scalaire, i.e.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fr-FR" sz="2000" dirty="0"/>
              </a:p>
              <a:p>
                <a:r>
                  <a:rPr lang="fr-FR" sz="2000" dirty="0"/>
                  <a:t>Sur un vecteur, s’applique élément par élément, i.e.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, …</m:t>
                            </m:r>
                          </m:e>
                        </m:d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…]  </m:t>
                    </m:r>
                  </m:oMath>
                </a14:m>
                <a:endParaRPr lang="fr-FR" sz="2000" dirty="0"/>
              </a:p>
              <a:p>
                <a:r>
                  <a:rPr lang="fr-FR" sz="2000" dirty="0"/>
                  <a:t>Les activations les + courantes :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Théorème d’approximation universelle</a:t>
                </a:r>
                <a:r>
                  <a:rPr lang="fr-FR" sz="2000" dirty="0"/>
                  <a:t> :</a:t>
                </a:r>
              </a:p>
              <a:p>
                <a:pPr marL="0" indent="0">
                  <a:buNone/>
                </a:pPr>
                <a:r>
                  <a:rPr lang="fr-FR" sz="2000" dirty="0"/>
                  <a:t>Un MLP peut approcher d’aussi près que l’on veut n’importe quelle fonction continue.</a:t>
                </a:r>
              </a:p>
              <a:p>
                <a:pPr marL="0" indent="0">
                  <a:buNone/>
                </a:pPr>
                <a:r>
                  <a:rPr lang="fr-FR" sz="2000" dirty="0"/>
                  <a:t>Pour cela une seule couche cachée suffit (à condition de prendre une taille suffisante, i.e. une matrice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fr-FR" sz="2000" dirty="0"/>
                  <a:t>suffisamment grande) et une fonction d’activation non polynomiale (les fonctions ci-dessus respectent cette condition). Et … il faut trouver les bons paramètres !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  <a:blipFill>
                <a:blip r:embed="rId2"/>
                <a:stretch>
                  <a:fillRect l="-562" t="-15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e 40">
            <a:extLst>
              <a:ext uri="{FF2B5EF4-FFF2-40B4-BE49-F238E27FC236}">
                <a16:creationId xmlns:a16="http://schemas.microsoft.com/office/drawing/2014/main" id="{8238073C-4072-4252-B0CA-FBF29450FCB0}"/>
              </a:ext>
            </a:extLst>
          </p:cNvPr>
          <p:cNvGrpSpPr/>
          <p:nvPr/>
        </p:nvGrpSpPr>
        <p:grpSpPr>
          <a:xfrm>
            <a:off x="1083906" y="2079962"/>
            <a:ext cx="9420808" cy="2072867"/>
            <a:chOff x="1083906" y="2695770"/>
            <a:chExt cx="9420808" cy="2072867"/>
          </a:xfrm>
        </p:grpSpPr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AF0E9383-721A-4ACB-B0E2-DACA4C0B7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906" y="2695770"/>
              <a:ext cx="2286000" cy="1143000"/>
            </a:xfrm>
            <a:prstGeom prst="rect">
              <a:avLst/>
            </a:prstGeom>
          </p:spPr>
        </p:pic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F6D03D64-2EDC-4156-AF7C-BD16C11E3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310" y="2695770"/>
              <a:ext cx="2286000" cy="1143000"/>
            </a:xfrm>
            <a:prstGeom prst="rect">
              <a:avLst/>
            </a:prstGeom>
          </p:spPr>
        </p:pic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16D3402A-CF14-4FF9-82B4-DBC2A11DF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8714" y="2695770"/>
              <a:ext cx="2286000" cy="1143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04771085-1227-427E-A02D-5F7F5C7DBB51}"/>
                    </a:ext>
                  </a:extLst>
                </p:cNvPr>
                <p:cNvSpPr txBox="1"/>
                <p:nvPr/>
              </p:nvSpPr>
              <p:spPr>
                <a:xfrm flipH="1">
                  <a:off x="1395548" y="3850437"/>
                  <a:ext cx="1714656" cy="91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/>
                    <a:t>Sigmoïde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04771085-1227-427E-A02D-5F7F5C7DBB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395548" y="3850437"/>
                  <a:ext cx="1714656" cy="911211"/>
                </a:xfrm>
                <a:prstGeom prst="rect">
                  <a:avLst/>
                </a:prstGeom>
                <a:blipFill>
                  <a:blip r:embed="rId6"/>
                  <a:stretch>
                    <a:fillRect t="-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BADE203B-2485-443E-91EF-931353A4E5C6}"/>
                    </a:ext>
                  </a:extLst>
                </p:cNvPr>
                <p:cNvSpPr txBox="1"/>
                <p:nvPr/>
              </p:nvSpPr>
              <p:spPr>
                <a:xfrm flipH="1">
                  <a:off x="4509798" y="3850437"/>
                  <a:ext cx="2603236" cy="918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/>
                    <a:t>Tangente hyperbolique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BADE203B-2485-443E-91EF-931353A4E5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09798" y="3850437"/>
                  <a:ext cx="2603236" cy="918200"/>
                </a:xfrm>
                <a:prstGeom prst="rect">
                  <a:avLst/>
                </a:prstGeom>
                <a:blipFill>
                  <a:blip r:embed="rId7"/>
                  <a:stretch>
                    <a:fillRect t="-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44899A15-5775-4302-913E-21473EABBF4C}"/>
                    </a:ext>
                  </a:extLst>
                </p:cNvPr>
                <p:cNvSpPr txBox="1"/>
                <p:nvPr/>
              </p:nvSpPr>
              <p:spPr>
                <a:xfrm flipH="1">
                  <a:off x="8309524" y="3850437"/>
                  <a:ext cx="209099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/>
                    <a:t>ReLU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⁡(0,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44899A15-5775-4302-913E-21473EABBF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309524" y="3850437"/>
                  <a:ext cx="2090997" cy="646331"/>
                </a:xfrm>
                <a:prstGeom prst="rect">
                  <a:avLst/>
                </a:prstGeom>
                <a:blipFill>
                  <a:blip r:embed="rId8"/>
                  <a:stretch>
                    <a:fillRect t="-4717" b="-754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71760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530" y="418632"/>
                <a:ext cx="10839994" cy="619988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Implémentation du MLP</a:t>
                </a:r>
                <a:r>
                  <a:rPr lang="fr-FR" sz="2200" dirty="0"/>
                  <a:t> (</a:t>
                </a:r>
                <a:r>
                  <a:rPr lang="fr-FR" sz="2200" dirty="0" err="1"/>
                  <a:t>PyTorch</a:t>
                </a:r>
                <a:r>
                  <a:rPr lang="fr-FR" sz="2200" dirty="0"/>
                  <a:t>):</a:t>
                </a:r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r>
                  <a:rPr lang="fr-FR" sz="2200" dirty="0"/>
                  <a:t>Hérite de la classe </a:t>
                </a:r>
                <a:r>
                  <a:rPr lang="fr-FR" sz="2200" i="1" dirty="0" err="1"/>
                  <a:t>torch.nn.Module</a:t>
                </a:r>
                <a:r>
                  <a:rPr lang="fr-FR" sz="2200" i="1" dirty="0"/>
                  <a:t>. </a:t>
                </a:r>
              </a:p>
              <a:p>
                <a:pPr marL="0" indent="0">
                  <a:buNone/>
                </a:pPr>
                <a:r>
                  <a:rPr lang="fr-FR" sz="2200" dirty="0"/>
                  <a:t>Exemple pour une entrée de taille </a:t>
                </a:r>
                <a14:m>
                  <m:oMath xmlns:m="http://schemas.openxmlformats.org/officeDocument/2006/math">
                    <m:r>
                      <a:rPr lang="fr-FR" sz="22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fr-FR" sz="2200" dirty="0"/>
                  <a:t>, une matrice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fr-FR" sz="2200" dirty="0"/>
                  <a:t> (couche cachée) de taille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3×32</m:t>
                    </m:r>
                  </m:oMath>
                </a14:m>
                <a:r>
                  <a:rPr lang="fr-FR" sz="2200" dirty="0"/>
                  <a:t>, et une sortie de taille </a:t>
                </a:r>
                <a14:m>
                  <m:oMath xmlns:m="http://schemas.openxmlformats.org/officeDocument/2006/math">
                    <m:r>
                      <a:rPr lang="fr-FR" sz="22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fr-FR" sz="2200" dirty="0"/>
                  <a:t>.</a:t>
                </a:r>
              </a:p>
              <a:p>
                <a:pPr marL="0" indent="0">
                  <a:buNone/>
                </a:pPr>
                <a:endParaRPr lang="fr-FR" sz="1400" b="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class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fr-FR" sz="1400" b="0" dirty="0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MLP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torch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</a:t>
                </a:r>
                <a:r>
                  <a:rPr lang="fr-FR" sz="1400" b="0" dirty="0" err="1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nn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</a:t>
                </a:r>
                <a:r>
                  <a:rPr lang="fr-FR" sz="1400" b="0" dirty="0" err="1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Module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):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</a:t>
                </a:r>
                <a:r>
                  <a:rPr lang="fr-FR" sz="14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def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fr-FR" sz="1400" b="0" dirty="0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__init__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):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super().</a:t>
                </a:r>
                <a:r>
                  <a:rPr lang="fr-FR" sz="1400" b="0" dirty="0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__init__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()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.fc1=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torch.nn.Linear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3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32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5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W^1, b^1</a:t>
                </a:r>
                <a:endParaRPr lang="fr-FR" sz="15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.fc2=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torch.nn.Linear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32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2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W^2, b^2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b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</a:t>
                </a:r>
                <a:r>
                  <a:rPr lang="fr-FR" sz="14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def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forward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x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):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méthode appelée par </a:t>
                </a:r>
                <a:r>
                  <a:rPr lang="fr-FR" sz="14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MLP.forward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(x) ou MLP(x) 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y = 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.fc2(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torch.functional.F.relu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.fc1(x)))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</a:t>
                </a:r>
                <a:r>
                  <a:rPr lang="fr-FR" sz="1400" b="0" dirty="0">
                    <a:solidFill>
                      <a:srgbClr val="AF00DB"/>
                    </a:solidFill>
                    <a:effectLst/>
                    <a:latin typeface="Courier New" panose="02070309020205020404" pitchFamily="49" charset="0"/>
                  </a:rPr>
                  <a:t>return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y</a:t>
                </a:r>
              </a:p>
              <a:p>
                <a:pPr marL="0" indent="0">
                  <a:buNone/>
                </a:pPr>
                <a:b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 = MLP()</a:t>
                </a:r>
              </a:p>
              <a:p>
                <a:pPr marL="0" indent="0">
                  <a:buNone/>
                </a:pP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(model)</a:t>
                </a:r>
              </a:p>
              <a:p>
                <a:pPr marL="0" indent="0">
                  <a:buNone/>
                </a:pP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list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model.parameters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()))</a:t>
                </a:r>
              </a:p>
              <a:p>
                <a:pPr marL="0" indent="0">
                  <a:buNone/>
                </a:pP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2200" b="1" dirty="0"/>
                  <a:t>Question</a:t>
                </a:r>
                <a:r>
                  <a:rPr lang="fr-FR" sz="2200" dirty="0"/>
                  <a:t>: de quelle taille sont les vecteurs de biais ?</a:t>
                </a:r>
                <a:b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530" y="418632"/>
                <a:ext cx="10839994" cy="6199881"/>
              </a:xfrm>
              <a:blipFill>
                <a:blip r:embed="rId2"/>
                <a:stretch>
                  <a:fillRect l="-562" t="-18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877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530" y="418632"/>
            <a:ext cx="10839994" cy="6199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200" u="sng" dirty="0"/>
              <a:t>Entraînement du MLP</a:t>
            </a:r>
            <a:r>
              <a:rPr lang="fr-FR" sz="2200" dirty="0"/>
              <a:t> :</a:t>
            </a:r>
          </a:p>
          <a:p>
            <a:pPr marL="0" indent="0">
              <a:buNone/>
            </a:pPr>
            <a:endParaRPr lang="fr-FR" sz="2200" dirty="0"/>
          </a:p>
          <a:p>
            <a:pPr marL="0" indent="0">
              <a:buNone/>
            </a:pPr>
            <a:r>
              <a:rPr lang="fr-FR" sz="2000" dirty="0" err="1"/>
              <a:t>PyTorch</a:t>
            </a:r>
            <a:r>
              <a:rPr lang="fr-FR" sz="2000" dirty="0"/>
              <a:t> propose des outils pour faciliter la chaîne d’actions (</a:t>
            </a:r>
            <a:r>
              <a:rPr lang="fr-FR" sz="2000" i="1" dirty="0"/>
              <a:t>pipeline</a:t>
            </a:r>
            <a:r>
              <a:rPr lang="fr-FR" sz="2000" dirty="0"/>
              <a:t>) de l’entraînement :</a:t>
            </a:r>
          </a:p>
          <a:p>
            <a:r>
              <a:rPr lang="fr-FR" sz="2000" dirty="0"/>
              <a:t>Classe </a:t>
            </a:r>
            <a:r>
              <a:rPr lang="fr-FR" sz="2000" dirty="0" err="1"/>
              <a:t>DataSet</a:t>
            </a:r>
            <a:r>
              <a:rPr lang="fr-FR" sz="2000" dirty="0"/>
              <a:t> pour la génération des données (</a:t>
            </a:r>
            <a:r>
              <a:rPr lang="fr-FR" sz="2000" i="1" dirty="0"/>
              <a:t>train set, </a:t>
            </a:r>
            <a:r>
              <a:rPr lang="fr-FR" sz="2000" dirty="0"/>
              <a:t>et </a:t>
            </a:r>
            <a:r>
              <a:rPr lang="fr-FR" sz="2000" i="1" dirty="0" err="1"/>
              <a:t>valid</a:t>
            </a:r>
            <a:r>
              <a:rPr lang="fr-FR" sz="2000" i="1" dirty="0"/>
              <a:t> set</a:t>
            </a:r>
            <a:r>
              <a:rPr lang="fr-FR" sz="2000" dirty="0"/>
              <a:t>).</a:t>
            </a:r>
          </a:p>
          <a:p>
            <a:r>
              <a:rPr lang="fr-FR" sz="2000" dirty="0"/>
              <a:t>L’implémentation de </a:t>
            </a:r>
            <a:r>
              <a:rPr lang="fr-FR" sz="2000" dirty="0" err="1"/>
              <a:t>NNs</a:t>
            </a:r>
            <a:r>
              <a:rPr lang="fr-FR" sz="2000" dirty="0"/>
              <a:t>.</a:t>
            </a:r>
          </a:p>
          <a:p>
            <a:r>
              <a:rPr lang="fr-FR" sz="2000" dirty="0"/>
              <a:t>Des </a:t>
            </a:r>
            <a:r>
              <a:rPr lang="fr-FR" sz="2000" i="1" dirty="0" err="1"/>
              <a:t>optimizer</a:t>
            </a:r>
            <a:r>
              <a:rPr lang="fr-FR" sz="2000" dirty="0"/>
              <a:t> pour gérer la descente de gradient et la mise du </a:t>
            </a:r>
            <a:r>
              <a:rPr lang="fr-FR" sz="2000" i="1" dirty="0" err="1"/>
              <a:t>learning</a:t>
            </a:r>
            <a:r>
              <a:rPr lang="fr-FR" sz="2000" i="1" dirty="0"/>
              <a:t> rate</a:t>
            </a:r>
            <a:r>
              <a:rPr lang="fr-FR" sz="2000" dirty="0"/>
              <a:t>.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Dans le code liés à ce cours, vous trouverez un exemple de pipeline. La descente de gradient utilisée est stochastique (</a:t>
            </a:r>
            <a:r>
              <a:rPr lang="fr-FR" sz="2000" i="1" dirty="0" err="1"/>
              <a:t>stochastic</a:t>
            </a:r>
            <a:r>
              <a:rPr lang="fr-FR" sz="2000" i="1" dirty="0"/>
              <a:t> gradient </a:t>
            </a:r>
            <a:r>
              <a:rPr lang="fr-FR" sz="2000" i="1" dirty="0" err="1"/>
              <a:t>descent</a:t>
            </a:r>
            <a:r>
              <a:rPr lang="fr-FR" sz="2000" i="1" dirty="0"/>
              <a:t>, </a:t>
            </a:r>
            <a:r>
              <a:rPr lang="fr-FR" sz="2000" b="1" dirty="0"/>
              <a:t>SGD</a:t>
            </a:r>
            <a:r>
              <a:rPr lang="fr-FR" sz="2000" dirty="0"/>
              <a:t>).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u="sng" dirty="0"/>
              <a:t>Avec SGD</a:t>
            </a:r>
            <a:r>
              <a:rPr lang="fr-FR" sz="2000" dirty="0"/>
              <a:t>, à chaque itération, les données </a:t>
            </a:r>
            <a:r>
              <a:rPr lang="fr-FR" sz="2000" i="1" dirty="0"/>
              <a:t>train</a:t>
            </a:r>
            <a:r>
              <a:rPr lang="fr-FR" sz="2000" dirty="0"/>
              <a:t> sont découpées en sous-ensemble (</a:t>
            </a:r>
            <a:r>
              <a:rPr lang="fr-FR" sz="2000" b="1" i="1" dirty="0"/>
              <a:t>mini-batch</a:t>
            </a:r>
            <a:r>
              <a:rPr lang="fr-FR" sz="2000" dirty="0"/>
              <a:t>) et un calcul de gradient et une mise à jour des paramètres sont faits sur chaque </a:t>
            </a:r>
            <a:r>
              <a:rPr lang="fr-FR" sz="2000" i="1" dirty="0"/>
              <a:t>mini-batch</a:t>
            </a:r>
            <a:r>
              <a:rPr lang="fr-FR" sz="2000" dirty="0"/>
              <a:t>. Le découpage est fait aléatoirement à chaque itération (i.e. stochastique). Les avantages sont:</a:t>
            </a:r>
          </a:p>
          <a:p>
            <a:r>
              <a:rPr lang="fr-FR" sz="2000" dirty="0"/>
              <a:t>Apprendre plus vite sur les grandes quantités de données (mises à jour plus fréquentes).</a:t>
            </a:r>
          </a:p>
          <a:p>
            <a:r>
              <a:rPr lang="fr-FR" sz="2000" dirty="0"/>
              <a:t>Moins de risque d’être bloqué dans un minimum local.</a:t>
            </a:r>
          </a:p>
        </p:txBody>
      </p:sp>
    </p:spTree>
    <p:extLst>
      <p:ext uri="{BB962C8B-B14F-4D97-AF65-F5344CB8AC3E}">
        <p14:creationId xmlns:p14="http://schemas.microsoft.com/office/powerpoint/2010/main" val="2825446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u="sng" dirty="0"/>
                  <a:t>Résultats</a:t>
                </a:r>
                <a:r>
                  <a:rPr lang="fr-FR" sz="2400" dirty="0"/>
                  <a:t> (problème de régression simple):</a:t>
                </a:r>
                <a:endParaRPr lang="fr-FR" sz="2000" dirty="0"/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2000" dirty="0"/>
                  <a:t>Soit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sz="2000" dirty="0"/>
                  <a:t> le nombre de données d’entraînement. Nous fixerons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=200</m:t>
                    </m:r>
                  </m:oMath>
                </a14:m>
                <a:r>
                  <a:rPr lang="fr-FR" sz="2000" dirty="0"/>
                  <a:t> (ce sont des données du problème).</a:t>
                </a: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2000" dirty="0"/>
                  <a:t>Soit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fr-FR" sz="2000" dirty="0"/>
                  <a:t> le nombre de colonnes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fr-FR" sz="2000" dirty="0"/>
                  <a:t>, </a:t>
                </a:r>
                <a:r>
                  <a:rPr lang="fr-FR" sz="2000" i="1" dirty="0" err="1"/>
                  <a:t>epochs</a:t>
                </a:r>
                <a:r>
                  <a:rPr lang="fr-FR" sz="2000" i="1" dirty="0"/>
                  <a:t> </a:t>
                </a:r>
                <a:r>
                  <a:rPr lang="fr-FR" sz="2000" dirty="0"/>
                  <a:t>le nombre d’itérations,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𝐿𝑅</m:t>
                    </m:r>
                  </m:oMath>
                </a14:m>
                <a:r>
                  <a:rPr lang="fr-FR" sz="2000" dirty="0"/>
                  <a:t> le </a:t>
                </a:r>
                <a:r>
                  <a:rPr lang="fr-FR" sz="2000" i="1" dirty="0" err="1"/>
                  <a:t>learning</a:t>
                </a:r>
                <a:r>
                  <a:rPr lang="fr-FR" sz="2000" i="1" dirty="0"/>
                  <a:t> rate</a:t>
                </a:r>
                <a:r>
                  <a:rPr lang="fr-FR" sz="2000" dirty="0"/>
                  <a:t>.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𝑒𝑝𝑜𝑐h𝑠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𝐿𝑅</m:t>
                    </m:r>
                  </m:oMath>
                </a14:m>
                <a:r>
                  <a:rPr lang="fr-FR" sz="2000" dirty="0"/>
                  <a:t> sont des réglages (</a:t>
                </a:r>
                <a:r>
                  <a:rPr lang="fr-FR" sz="2000" b="1" dirty="0"/>
                  <a:t>hyperparamètres</a:t>
                </a:r>
                <a:r>
                  <a:rPr lang="fr-FR" sz="2000" dirty="0"/>
                  <a:t>) de l’entraînement.</a:t>
                </a:r>
              </a:p>
              <a:p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  <a:blipFill>
                <a:blip r:embed="rId2"/>
                <a:stretch>
                  <a:fillRect l="-844" t="-14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2990199D-F656-4C5B-82A7-601DD27C0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67" y="2545647"/>
            <a:ext cx="3153699" cy="215693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8211090-DAAC-4290-AEC9-19DE86F91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077" y="2545647"/>
            <a:ext cx="3104677" cy="215693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C2C3BC3-D72D-4365-97ED-911CACCB1D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3932" y="2545647"/>
            <a:ext cx="3104678" cy="215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64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Définir l’Intelligence Artificielle (IA)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09046FD-F459-41A7-8E9B-CD4E924CD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092" y="201168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3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31072"/>
            <a:ext cx="10839994" cy="5785077"/>
          </a:xfrm>
        </p:spPr>
        <p:txBody>
          <a:bodyPr>
            <a:normAutofit/>
          </a:bodyPr>
          <a:lstStyle/>
          <a:p>
            <a:r>
              <a:rPr lang="fr-FR" sz="2200" dirty="0"/>
              <a:t>L’IA est une notion floue et qui évolue rapidement ⇒ sa définition dépend:</a:t>
            </a:r>
          </a:p>
          <a:p>
            <a:pPr lvl="1"/>
            <a:r>
              <a:rPr lang="fr-FR" sz="2000" dirty="0"/>
              <a:t>du domaine (traitement d’image, contrôle, etc.)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e.g. distinguer des visages vs faire marcher un robot</a:t>
            </a:r>
          </a:p>
          <a:p>
            <a:pPr lvl="1"/>
            <a:r>
              <a:rPr lang="fr-FR" sz="2000" dirty="0"/>
              <a:t>de l’époque (depuis le milieu du XXe siècle)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e.g.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</a:rPr>
              <a:t>Deep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Blue vs Alpha Go</a:t>
            </a:r>
          </a:p>
          <a:p>
            <a:pPr marL="457200" lvl="1" indent="0">
              <a:buNone/>
            </a:pPr>
            <a:endParaRPr lang="fr-FR" sz="2200" dirty="0"/>
          </a:p>
          <a:p>
            <a:pPr marL="457200" lvl="1" indent="0">
              <a:buNone/>
            </a:pPr>
            <a:endParaRPr lang="fr-FR" sz="2200" dirty="0"/>
          </a:p>
          <a:p>
            <a:r>
              <a:rPr lang="fr-FR" sz="2200" dirty="0"/>
              <a:t>Exemples:</a:t>
            </a:r>
          </a:p>
          <a:p>
            <a:pPr lvl="1"/>
            <a:r>
              <a:rPr lang="fr-FR" sz="2000" dirty="0"/>
              <a:t>« L'</a:t>
            </a:r>
            <a:r>
              <a:rPr lang="fr-FR" sz="2000" b="1" dirty="0"/>
              <a:t>automatisation</a:t>
            </a:r>
            <a:r>
              <a:rPr lang="fr-FR" sz="2000" dirty="0"/>
              <a:t> d'activités que nous </a:t>
            </a:r>
            <a:r>
              <a:rPr lang="fr-FR" sz="2000" b="1" dirty="0"/>
              <a:t>associons à la pensée humaine</a:t>
            </a:r>
            <a:r>
              <a:rPr lang="fr-FR" sz="2000" dirty="0"/>
              <a:t>, comme la prise de décision, la résolution de problème ou l'apprentissage. » (BELLMAN 1978) 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subjectif (nous ?)</a:t>
            </a:r>
          </a:p>
          <a:p>
            <a:pPr lvl="1"/>
            <a:r>
              <a:rPr lang="fr-FR" sz="2000" dirty="0"/>
              <a:t>« L'étude de comment </a:t>
            </a:r>
            <a:r>
              <a:rPr lang="fr-FR" sz="2000" b="1" dirty="0"/>
              <a:t>programmer les ordinateurs</a:t>
            </a:r>
            <a:r>
              <a:rPr lang="fr-FR" sz="2000" dirty="0"/>
              <a:t> pour qu'ils réalisent des tâches pour lesquelles les êtres humains sont </a:t>
            </a:r>
            <a:r>
              <a:rPr lang="fr-FR" sz="2000" b="1" dirty="0"/>
              <a:t>actuellement meilleurs</a:t>
            </a:r>
            <a:r>
              <a:rPr lang="fr-FR" sz="2000" dirty="0"/>
              <a:t>. » (RICH &amp; KNIGHT 1991)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paradoxal (jeu d’échec vs football ?) </a:t>
            </a:r>
          </a:p>
          <a:p>
            <a:pPr lvl="1"/>
            <a:r>
              <a:rPr lang="fr-FR" sz="2000" dirty="0"/>
              <a:t>« Ensemble de </a:t>
            </a:r>
            <a:r>
              <a:rPr lang="fr-FR" sz="2000" b="1" dirty="0"/>
              <a:t>théories et de techniques</a:t>
            </a:r>
            <a:r>
              <a:rPr lang="fr-FR" sz="2000" dirty="0"/>
              <a:t> mises en œuvre en vue de réaliser des machines capables de </a:t>
            </a:r>
            <a:r>
              <a:rPr lang="fr-FR" sz="2000" b="1" dirty="0"/>
              <a:t>simuler l'intelligence humaine</a:t>
            </a:r>
            <a:r>
              <a:rPr lang="fr-FR" sz="2000" dirty="0"/>
              <a:t>. » (Larousse 2024)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vague (définir intelligence ?)</a:t>
            </a:r>
          </a:p>
          <a:p>
            <a:pPr marL="457200" lvl="1" indent="0">
              <a:buNone/>
            </a:pPr>
            <a:endParaRPr lang="fr-FR" sz="2200" dirty="0"/>
          </a:p>
          <a:p>
            <a:pPr marL="0" indent="0">
              <a:buNone/>
            </a:pPr>
            <a:endParaRPr lang="fr-FR" sz="2200" dirty="0"/>
          </a:p>
          <a:p>
            <a:pPr marL="457200" lvl="1" indent="0">
              <a:buNone/>
            </a:pP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1589684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515981"/>
            <a:ext cx="10839994" cy="5785077"/>
          </a:xfrm>
        </p:spPr>
        <p:txBody>
          <a:bodyPr>
            <a:normAutofit/>
          </a:bodyPr>
          <a:lstStyle/>
          <a:p>
            <a:r>
              <a:rPr lang="fr-FR" sz="2200" dirty="0"/>
              <a:t>Difficulté à définir l’IA = difficulté à définir l’Intelligence. </a:t>
            </a:r>
          </a:p>
          <a:p>
            <a:pPr marL="0" indent="0">
              <a:buNone/>
            </a:pPr>
            <a:r>
              <a:rPr lang="fr-FR" sz="2200" dirty="0"/>
              <a:t>    Selon [Larousse 2024], l’intelligence =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2000" dirty="0"/>
              <a:t>« Ensemble des fonctions mentales ayant pour objet la connaissance conceptuelle et rationnelle »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2000" dirty="0"/>
              <a:t>« Aptitude d'un être humain à s'adapter à une situation, à choisir des moyens d'action en fonction des circonstances »</a:t>
            </a:r>
          </a:p>
          <a:p>
            <a:pPr lvl="1"/>
            <a:endParaRPr lang="fr-FR" sz="1800" dirty="0"/>
          </a:p>
          <a:p>
            <a:r>
              <a:rPr lang="fr-FR" sz="2200" dirty="0"/>
              <a:t>Approche ‘’pragmatique’’:</a:t>
            </a:r>
          </a:p>
          <a:p>
            <a:pPr lvl="1"/>
            <a:r>
              <a:rPr lang="fr-FR" sz="2000" dirty="0"/>
              <a:t>IA = ensemble des méthodes qui sont habituellement classées dans l’IA par les gens de son domaine.</a:t>
            </a:r>
          </a:p>
          <a:p>
            <a:pPr lvl="1"/>
            <a:r>
              <a:rPr lang="fr-FR" sz="2000" dirty="0"/>
              <a:t>En traitement de l’image : réseaux de neurones (</a:t>
            </a:r>
            <a:r>
              <a:rPr lang="fr-FR" sz="2000" dirty="0" err="1"/>
              <a:t>NNs</a:t>
            </a:r>
            <a:r>
              <a:rPr lang="fr-FR" sz="2000" dirty="0"/>
              <a:t>) convolutifs (</a:t>
            </a:r>
            <a:r>
              <a:rPr lang="fr-FR" sz="2000" dirty="0" err="1"/>
              <a:t>CNNs</a:t>
            </a:r>
            <a:r>
              <a:rPr lang="fr-FR" sz="2000" dirty="0"/>
              <a:t>), algorithmes de segmentation, etc.</a:t>
            </a:r>
          </a:p>
          <a:p>
            <a:pPr lvl="1"/>
            <a:r>
              <a:rPr lang="fr-FR" sz="2000" dirty="0"/>
              <a:t>En contrôle : </a:t>
            </a:r>
            <a:r>
              <a:rPr lang="fr-FR" sz="2000" dirty="0" err="1"/>
              <a:t>NNs</a:t>
            </a:r>
            <a:r>
              <a:rPr lang="fr-FR" sz="2000" dirty="0"/>
              <a:t> récurrents (</a:t>
            </a:r>
            <a:r>
              <a:rPr lang="fr-FR" sz="2000" dirty="0" err="1"/>
              <a:t>RNNs</a:t>
            </a:r>
            <a:r>
              <a:rPr lang="fr-FR" sz="2000" dirty="0"/>
              <a:t>), algorithmes d’apprentissage par renforcement (RL), etc. </a:t>
            </a:r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  <a:p>
            <a:pPr lvl="1"/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719458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Prérequis -ressources (programmation-mathématiques)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67C1D5D-ABF7-4589-BB24-139F4B5D5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780" y="2111518"/>
            <a:ext cx="2783282" cy="33688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ECDA0F8-9A95-4D0E-AC19-8194925B5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118" y="2111518"/>
            <a:ext cx="2354220" cy="336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3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50389"/>
            <a:ext cx="10839994" cy="6093480"/>
          </a:xfrm>
        </p:spPr>
        <p:txBody>
          <a:bodyPr>
            <a:normAutofit/>
          </a:bodyPr>
          <a:lstStyle/>
          <a:p>
            <a:r>
              <a:rPr lang="fr-FR" sz="2200" dirty="0"/>
              <a:t>L’IA et l’analyse de données nécessitent des compétences :</a:t>
            </a:r>
          </a:p>
          <a:p>
            <a:pPr lvl="1"/>
            <a:r>
              <a:rPr lang="fr-FR" sz="2000" dirty="0"/>
              <a:t>en </a:t>
            </a:r>
            <a:r>
              <a:rPr lang="fr-FR" sz="2000" b="1" dirty="0"/>
              <a:t>programmation</a:t>
            </a:r>
            <a:endParaRPr lang="fr-FR" sz="2000" dirty="0"/>
          </a:p>
          <a:p>
            <a:pPr marL="457200" lvl="1" indent="0">
              <a:buNone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Python (langage le + utilisé en IA)</a:t>
            </a:r>
          </a:p>
          <a:p>
            <a:pPr lvl="1"/>
            <a:r>
              <a:rPr lang="fr-FR" sz="2000" dirty="0"/>
              <a:t>en </a:t>
            </a:r>
            <a:r>
              <a:rPr lang="fr-FR" sz="2000" b="1" dirty="0"/>
              <a:t>mathématiques</a:t>
            </a:r>
            <a:endParaRPr lang="fr-FR" sz="2000" dirty="0"/>
          </a:p>
          <a:p>
            <a:pPr marL="457200" lvl="1" indent="0">
              <a:buNone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Algèbre linéaire, calcul différentiel, probabilités, statistiques</a:t>
            </a:r>
          </a:p>
          <a:p>
            <a:endParaRPr lang="fr-FR" sz="2200" dirty="0"/>
          </a:p>
          <a:p>
            <a:r>
              <a:rPr lang="fr-FR" sz="2200" dirty="0"/>
              <a:t>Ressources </a:t>
            </a:r>
            <a:r>
              <a:rPr lang="fr-FR" sz="2200" b="1" dirty="0"/>
              <a:t>Python</a:t>
            </a:r>
            <a:r>
              <a:rPr lang="fr-FR" sz="2200" dirty="0"/>
              <a:t> en ligne:</a:t>
            </a:r>
          </a:p>
          <a:p>
            <a:pPr lvl="1"/>
            <a:r>
              <a:rPr lang="fr-FR" sz="1800" dirty="0"/>
              <a:t>Cours et exos de base :</a:t>
            </a:r>
          </a:p>
          <a:p>
            <a:pPr lvl="2"/>
            <a:r>
              <a:rPr lang="fr-FR" sz="1600" dirty="0">
                <a:hlinkClick r:id="rId2"/>
              </a:rPr>
              <a:t>https://www.learnpython.org/</a:t>
            </a:r>
            <a:r>
              <a:rPr lang="fr-FR" sz="1600" dirty="0"/>
              <a:t> </a:t>
            </a:r>
          </a:p>
          <a:p>
            <a:pPr lvl="2"/>
            <a:r>
              <a:rPr lang="fr-FR" sz="16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https://www.france-ioi.org/algo/chapters.php</a:t>
            </a:r>
            <a:r>
              <a:rPr lang="fr-FR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lvl="2"/>
            <a:r>
              <a:rPr lang="fr-FR" sz="1600" dirty="0">
                <a:hlinkClick r:id="rId4"/>
              </a:rPr>
              <a:t>https://courspython.com/apprendre-numpy.html</a:t>
            </a:r>
            <a:r>
              <a:rPr lang="fr-FR" sz="1600" dirty="0"/>
              <a:t> </a:t>
            </a:r>
          </a:p>
          <a:p>
            <a:pPr lvl="1"/>
            <a:r>
              <a:rPr lang="fr-FR" sz="2000" dirty="0"/>
              <a:t>Installation (programmer en local)</a:t>
            </a:r>
          </a:p>
          <a:p>
            <a:pPr lvl="2"/>
            <a:r>
              <a:rPr lang="fr-FR" sz="1600" dirty="0">
                <a:hlinkClick r:id="rId5"/>
              </a:rPr>
              <a:t>https://anaconda.org</a:t>
            </a:r>
            <a:r>
              <a:rPr lang="fr-FR" sz="1600" dirty="0"/>
              <a:t> </a:t>
            </a:r>
          </a:p>
          <a:p>
            <a:pPr lvl="2"/>
            <a:r>
              <a:rPr lang="fr-FR" sz="1600" dirty="0">
                <a:hlinkClick r:id="rId6"/>
              </a:rPr>
              <a:t>https://pytorch.org/get-started/locally/</a:t>
            </a:r>
            <a:r>
              <a:rPr lang="fr-FR" sz="1600" dirty="0"/>
              <a:t> </a:t>
            </a:r>
          </a:p>
          <a:p>
            <a:pPr lvl="1"/>
            <a:r>
              <a:rPr lang="fr-FR" sz="2000" dirty="0"/>
              <a:t>Programmer en ligne :</a:t>
            </a:r>
          </a:p>
          <a:p>
            <a:pPr lvl="2"/>
            <a:r>
              <a:rPr lang="fr-FR" sz="1600" dirty="0">
                <a:hlinkClick r:id="rId7"/>
              </a:rPr>
              <a:t>https://www.programiz.com/python-programming/online-compiler/</a:t>
            </a:r>
            <a:r>
              <a:rPr lang="fr-FR" sz="1600" dirty="0"/>
              <a:t> </a:t>
            </a:r>
          </a:p>
          <a:p>
            <a:pPr lvl="2"/>
            <a:r>
              <a:rPr lang="fr-FR" sz="1600" dirty="0">
                <a:hlinkClick r:id="rId8"/>
              </a:rPr>
              <a:t>https://colab.research.google.com/</a:t>
            </a:r>
            <a:r>
              <a:rPr lang="fr-FR" sz="1600" dirty="0"/>
              <a:t> </a:t>
            </a:r>
          </a:p>
          <a:p>
            <a:pPr lvl="1"/>
            <a:endParaRPr lang="fr-FR" sz="2000" dirty="0"/>
          </a:p>
          <a:p>
            <a:pPr marL="914400" lvl="1" indent="-457200">
              <a:buFont typeface="+mj-lt"/>
              <a:buAutoNum type="arabicPeriod"/>
            </a:pPr>
            <a:endParaRPr lang="fr-FR" sz="2000" i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2000" i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fr-FR" sz="2200" dirty="0"/>
          </a:p>
          <a:p>
            <a:pPr marL="0" indent="0">
              <a:buNone/>
            </a:pPr>
            <a:endParaRPr lang="fr-FR" sz="2200" dirty="0"/>
          </a:p>
          <a:p>
            <a:pPr marL="457200" lvl="1" indent="0">
              <a:buNone/>
            </a:pPr>
            <a:endParaRPr lang="fr-FR" sz="22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A05936C-6A4E-4A82-96C3-48E44217B8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297" y="2993031"/>
            <a:ext cx="1058245" cy="128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57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39332"/>
          </a:xfrm>
        </p:spPr>
        <p:txBody>
          <a:bodyPr/>
          <a:lstStyle/>
          <a:p>
            <a:r>
              <a:rPr lang="fr-FR" dirty="0"/>
              <a:t>3. Introduction aux réseaux de neurones</a:t>
            </a:r>
            <a:br>
              <a:rPr lang="fr-FR" dirty="0"/>
            </a:br>
            <a:r>
              <a:rPr lang="fr-FR" sz="3200" dirty="0"/>
              <a:t>	3.1. Problèmes de régression</a:t>
            </a:r>
            <a:br>
              <a:rPr lang="fr-FR" sz="3200" dirty="0"/>
            </a:br>
            <a:r>
              <a:rPr lang="fr-FR" sz="3200" dirty="0"/>
              <a:t>	3.2. Descente de gradient, dérivation automatique</a:t>
            </a:r>
            <a:br>
              <a:rPr lang="fr-FR" sz="3200" dirty="0"/>
            </a:br>
            <a:r>
              <a:rPr lang="fr-FR" sz="3200" dirty="0"/>
              <a:t>	3.3. Un réseau de neurones simple (MLP)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7094A5B-856D-4416-AF92-D9310C3A8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575" y="3122500"/>
            <a:ext cx="5576013" cy="270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63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3.1 Problèmes de régression</a:t>
                </a:r>
              </a:p>
              <a:p>
                <a:pPr marL="0" indent="0">
                  <a:buNone/>
                </a:pPr>
                <a:endParaRPr lang="fr-FR" sz="2200" u="sng" dirty="0"/>
              </a:p>
              <a:p>
                <a:pPr marL="0" indent="0">
                  <a:buNone/>
                </a:pPr>
                <a:r>
                  <a:rPr lang="fr-FR" sz="2200" u="sng" dirty="0"/>
                  <a:t>Formulation</a:t>
                </a:r>
                <a:r>
                  <a:rPr lang="fr-FR" sz="2200" dirty="0"/>
                  <a:t> : </a:t>
                </a:r>
                <a:r>
                  <a:rPr lang="fr-FR" sz="2200" b="1" dirty="0"/>
                  <a:t>apprendre à prédire</a:t>
                </a:r>
                <a:r>
                  <a:rPr lang="fr-FR" sz="2200" dirty="0"/>
                  <a:t> une valeur de sortie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sz="2200" dirty="0"/>
                  <a:t> à partir d’une donnée d’entrée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fr-FR" sz="2200" dirty="0"/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2200" dirty="0"/>
              </a:p>
              <a:p>
                <a:endParaRPr lang="fr-FR" sz="2200" dirty="0"/>
              </a:p>
              <a:p>
                <a:pPr marL="0" indent="0">
                  <a:buNone/>
                </a:pPr>
                <a:r>
                  <a:rPr lang="fr-FR" sz="2200" dirty="0"/>
                  <a:t>     </a:t>
                </a:r>
              </a:p>
              <a:p>
                <a:pPr marL="0" indent="0">
                  <a:buNone/>
                </a:pPr>
                <a:r>
                  <a:rPr lang="fr-FR" sz="2200" dirty="0"/>
                  <a:t>     afin de minimiser une fonction </a:t>
                </a:r>
                <a:r>
                  <a:rPr lang="fr-FR" sz="2200" b="1" dirty="0"/>
                  <a:t>coût</a:t>
                </a:r>
                <a:r>
                  <a:rPr lang="fr-FR" sz="2200" dirty="0"/>
                  <a:t>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200" dirty="0"/>
                  <a:t> (</a:t>
                </a:r>
                <a:r>
                  <a:rPr lang="fr-FR" sz="2200" i="1" dirty="0" err="1"/>
                  <a:t>loss</a:t>
                </a:r>
                <a:r>
                  <a:rPr lang="fr-FR" sz="2200" dirty="0"/>
                  <a:t>) :</a:t>
                </a:r>
              </a:p>
              <a:p>
                <a:endParaRPr lang="fr-FR" sz="2200" u="sng" dirty="0"/>
              </a:p>
              <a:p>
                <a:endParaRPr lang="fr-FR" sz="2200" u="sng" dirty="0"/>
              </a:p>
              <a:p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>
                  <a:buNone/>
                </a:pPr>
                <a:endParaRPr lang="fr-FR" sz="2200" dirty="0"/>
              </a:p>
              <a:p>
                <a:pPr lvl="1">
                  <a:buFont typeface="Symbol" panose="05050102010706020507" pitchFamily="18" charset="2"/>
                  <a:buChar char="Þ"/>
                </a:pPr>
                <a:r>
                  <a:rPr lang="fr-FR" sz="2200" b="1" dirty="0"/>
                  <a:t> problème d’optimisation</a:t>
                </a:r>
                <a:r>
                  <a:rPr lang="fr-FR" sz="2200" dirty="0"/>
                  <a:t> </a:t>
                </a:r>
              </a:p>
              <a:p>
                <a:pPr marL="457200" lvl="1" indent="0">
                  <a:buNone/>
                </a:pPr>
                <a:r>
                  <a:rPr lang="fr-FR" sz="2200" dirty="0"/>
                  <a:t>Remarque : nous verrons plus tard que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r-FR" sz="2200" dirty="0"/>
                  <a:t> peut-être un réseau de neurones …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844" t="-14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e 45">
            <a:extLst>
              <a:ext uri="{FF2B5EF4-FFF2-40B4-BE49-F238E27FC236}">
                <a16:creationId xmlns:a16="http://schemas.microsoft.com/office/drawing/2014/main" id="{02B5D022-26FD-4A28-954F-A112D77C6C54}"/>
              </a:ext>
            </a:extLst>
          </p:cNvPr>
          <p:cNvGrpSpPr/>
          <p:nvPr/>
        </p:nvGrpSpPr>
        <p:grpSpPr>
          <a:xfrm>
            <a:off x="2579364" y="1936589"/>
            <a:ext cx="6097088" cy="1140288"/>
            <a:chOff x="2579364" y="1146289"/>
            <a:chExt cx="6097088" cy="1140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1819164C-CE88-4E76-AD87-2DAA6E25EC5F}"/>
                    </a:ext>
                  </a:extLst>
                </p:cNvPr>
                <p:cNvSpPr txBox="1"/>
                <p:nvPr/>
              </p:nvSpPr>
              <p:spPr>
                <a:xfrm>
                  <a:off x="2579364" y="1146289"/>
                  <a:ext cx="6097088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1819164C-CE88-4E76-AD87-2DAA6E25EC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9364" y="1146289"/>
                  <a:ext cx="6097088" cy="400110"/>
                </a:xfrm>
                <a:prstGeom prst="rect">
                  <a:avLst/>
                </a:prstGeom>
                <a:blipFill>
                  <a:blip r:embed="rId3"/>
                  <a:stretch>
                    <a:fillRect t="-6154" b="-1538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89F67C89-D41C-4F32-9725-17EB85C80BA5}"/>
                    </a:ext>
                  </a:extLst>
                </p:cNvPr>
                <p:cNvSpPr txBox="1"/>
                <p:nvPr/>
              </p:nvSpPr>
              <p:spPr>
                <a:xfrm>
                  <a:off x="4127302" y="1609469"/>
                  <a:ext cx="2313759" cy="6771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fonction </a:t>
                  </a:r>
                  <a14:m>
                    <m:oMath xmlns:m="http://schemas.openxmlformats.org/officeDocument/2006/math">
                      <m:r>
                        <a:rPr lang="fr-FR" sz="19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</a:p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choisie « à la main »</a:t>
                  </a:r>
                  <a:endParaRPr lang="fr-FR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89F67C89-D41C-4F32-9725-17EB85C80B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7302" y="1609469"/>
                  <a:ext cx="2313759" cy="677108"/>
                </a:xfrm>
                <a:prstGeom prst="rect">
                  <a:avLst/>
                </a:prstGeom>
                <a:blipFill>
                  <a:blip r:embed="rId4"/>
                  <a:stretch>
                    <a:fillRect t="-4505" b="-153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82979FB8-14B0-44F2-A1C8-AFAD7FC289CE}"/>
                    </a:ext>
                  </a:extLst>
                </p:cNvPr>
                <p:cNvSpPr txBox="1"/>
                <p:nvPr/>
              </p:nvSpPr>
              <p:spPr>
                <a:xfrm>
                  <a:off x="6303891" y="1548684"/>
                  <a:ext cx="1967603" cy="6771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paramètre(s) </a:t>
                  </a:r>
                  <a14:m>
                    <m:oMath xmlns:m="http://schemas.openxmlformats.org/officeDocument/2006/math">
                      <m:r>
                        <a:rPr lang="fr-FR" sz="19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</a:p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à apprendre</a:t>
                  </a:r>
                </a:p>
              </p:txBody>
            </p:sp>
          </mc:Choice>
          <mc:Fallback xmlns="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82979FB8-14B0-44F2-A1C8-AFAD7FC289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3891" y="1548684"/>
                  <a:ext cx="1967603" cy="677108"/>
                </a:xfrm>
                <a:prstGeom prst="rect">
                  <a:avLst/>
                </a:prstGeom>
                <a:blipFill>
                  <a:blip r:embed="rId5"/>
                  <a:stretch>
                    <a:fillRect t="-4505" b="-153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E4D9FD67-4853-424A-9533-2382350374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7034" y="1488506"/>
              <a:ext cx="306978" cy="195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56B53383-D667-44B2-B204-939863F50E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57894" y="1495037"/>
              <a:ext cx="291734" cy="195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4F098CD3-AA02-4E2C-B081-556C5C29E063}"/>
                    </a:ext>
                  </a:extLst>
                </p:cNvPr>
                <p:cNvSpPr txBox="1"/>
                <p:nvPr/>
              </p:nvSpPr>
              <p:spPr>
                <a:xfrm>
                  <a:off x="2731759" y="1160978"/>
                  <a:ext cx="2313759" cy="6771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 algn="ctr">
                    <a:buNone/>
                  </a:pPr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valeur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sz="1900" i="1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9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a14:m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</a:p>
                <a:p>
                  <a:pPr marL="0" indent="0" algn="ctr">
                    <a:buNone/>
                  </a:pPr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prédite</a:t>
                  </a:r>
                </a:p>
              </p:txBody>
            </p:sp>
          </mc:Choice>
          <mc:Fallback xmlns="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4F098CD3-AA02-4E2C-B081-556C5C29E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1759" y="1160978"/>
                  <a:ext cx="2313759" cy="677108"/>
                </a:xfrm>
                <a:prstGeom prst="rect">
                  <a:avLst/>
                </a:prstGeom>
                <a:blipFill>
                  <a:blip r:embed="rId6"/>
                  <a:stretch>
                    <a:fillRect t="-4505" b="-153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Connecteur droit avec flèche 52">
              <a:extLst>
                <a:ext uri="{FF2B5EF4-FFF2-40B4-BE49-F238E27FC236}">
                  <a16:creationId xmlns:a16="http://schemas.microsoft.com/office/drawing/2014/main" id="{66B35B6D-E8D7-456F-8197-28D50588CF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9526" y="1397311"/>
              <a:ext cx="485493" cy="57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D999836C-87DF-4D9E-B7F3-77A403764480}"/>
              </a:ext>
            </a:extLst>
          </p:cNvPr>
          <p:cNvGrpSpPr/>
          <p:nvPr/>
        </p:nvGrpSpPr>
        <p:grpSpPr>
          <a:xfrm>
            <a:off x="3317966" y="4234464"/>
            <a:ext cx="6408957" cy="932538"/>
            <a:chOff x="2736675" y="3202496"/>
            <a:chExt cx="6408957" cy="9325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97DDA443-5823-4E98-9FBF-160134478456}"/>
                    </a:ext>
                  </a:extLst>
                </p:cNvPr>
                <p:cNvSpPr txBox="1"/>
                <p:nvPr/>
              </p:nvSpPr>
              <p:spPr>
                <a:xfrm>
                  <a:off x="3048544" y="3202496"/>
                  <a:ext cx="6097088" cy="4530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fr-FR" sz="1800" dirty="0"/>
                    <a:t> </a:t>
                  </a:r>
                  <a14:m>
                    <m:oMath xmlns:m="http://schemas.openxmlformats.org/officeDocument/2006/math">
                      <m:limLow>
                        <m:limLow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fr-FR" sz="1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fr-FR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({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}, {</m:t>
                      </m:r>
                      <m:acc>
                        <m:accPr>
                          <m:chr m:val="̂"/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})</m:t>
                      </m:r>
                    </m:oMath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97DDA443-5823-4E98-9FBF-1601344784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544" y="3202496"/>
                  <a:ext cx="6097088" cy="453009"/>
                </a:xfrm>
                <a:prstGeom prst="rect">
                  <a:avLst/>
                </a:prstGeom>
                <a:blipFill>
                  <a:blip r:embed="rId7"/>
                  <a:stretch>
                    <a:fillRect t="-4054" b="-405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1D690D31-A55A-44A2-989C-3E1A05C91E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669" y="3566158"/>
              <a:ext cx="254726" cy="184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98CEE6DB-6C52-4CF5-8525-A44036E3E7B1}"/>
                </a:ext>
              </a:extLst>
            </p:cNvPr>
            <p:cNvSpPr txBox="1"/>
            <p:nvPr/>
          </p:nvSpPr>
          <p:spPr>
            <a:xfrm>
              <a:off x="2736675" y="3750313"/>
              <a:ext cx="1303007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fr-FR" sz="1900" dirty="0">
                  <a:solidFill>
                    <a:schemeClr val="bg2">
                      <a:lumMod val="50000"/>
                    </a:schemeClr>
                  </a:solidFill>
                </a:rPr>
                <a:t>données</a:t>
              </a:r>
            </a:p>
          </p:txBody>
        </p:sp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6742DA83-FE6D-4BBE-A3C9-BC9846892B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64227" y="3566158"/>
              <a:ext cx="197580" cy="184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7AE13F5-D00F-4382-8435-07FECC73434E}"/>
                </a:ext>
              </a:extLst>
            </p:cNvPr>
            <p:cNvSpPr txBox="1"/>
            <p:nvPr/>
          </p:nvSpPr>
          <p:spPr>
            <a:xfrm>
              <a:off x="4661807" y="3712553"/>
              <a:ext cx="1303007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fr-FR" sz="1900" dirty="0">
                  <a:solidFill>
                    <a:schemeClr val="bg2">
                      <a:lumMod val="50000"/>
                    </a:schemeClr>
                  </a:solidFill>
                </a:rPr>
                <a:t>prédictions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73089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1994</TotalTime>
  <Words>2496</Words>
  <Application>Microsoft Office PowerPoint</Application>
  <PresentationFormat>Grand écran</PresentationFormat>
  <Paragraphs>321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Courier New</vt:lpstr>
      <vt:lpstr>Symbol</vt:lpstr>
      <vt:lpstr>Thème Office</vt:lpstr>
      <vt:lpstr>Intelligence Artificielle  et  Analyse de données  Applications Python-PyTorch</vt:lpstr>
      <vt:lpstr>Plan du cours :</vt:lpstr>
      <vt:lpstr>1. Définir l’Intelligence Artificielle (IA)</vt:lpstr>
      <vt:lpstr>Présentation PowerPoint</vt:lpstr>
      <vt:lpstr>Présentation PowerPoint</vt:lpstr>
      <vt:lpstr>2. Prérequis -ressources (programmation-mathématiques)</vt:lpstr>
      <vt:lpstr>Présentation PowerPoint</vt:lpstr>
      <vt:lpstr>3. Introduction aux réseaux de neurones  3.1. Problèmes de régression  3.2. Descente de gradient, dérivation automatique  3.3. Un réseau de neurones simple (MLP)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 Artificielle et Analyse de données</dc:title>
  <dc:creator>peralezADM</dc:creator>
  <cp:lastModifiedBy>peralezADM</cp:lastModifiedBy>
  <cp:revision>253</cp:revision>
  <dcterms:created xsi:type="dcterms:W3CDTF">2025-01-15T11:07:36Z</dcterms:created>
  <dcterms:modified xsi:type="dcterms:W3CDTF">2025-01-22T11:09:51Z</dcterms:modified>
</cp:coreProperties>
</file>