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2" r:id="rId17"/>
    <p:sldId id="273" r:id="rId18"/>
    <p:sldId id="261" r:id="rId19"/>
    <p:sldId id="26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4" d="100"/>
          <a:sy n="74" d="100"/>
        </p:scale>
        <p:origin x="327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nce-ioi.org/algo/chapters.php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python.com/apprendre-numpy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Intelligence Artificielle </a:t>
            </a:r>
            <a:br>
              <a:rPr lang="fr-FR" dirty="0"/>
            </a:br>
            <a:r>
              <a:rPr lang="fr-FR" dirty="0"/>
              <a:t>et </a:t>
            </a:r>
            <a:br>
              <a:rPr lang="fr-FR" dirty="0"/>
            </a:br>
            <a:r>
              <a:rPr lang="fr-FR" dirty="0"/>
              <a:t>Analyse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le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633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Remarque (</a:t>
            </a: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polynômes de Lagrange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) : pour n données distinctes il existe un (unique) polynôme d’ordre n-1 qui passe exactement par chaque donnée.</a:t>
            </a:r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3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Ordonner les données par ordre croissant.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68" y="4389948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Algorithme de descente de gradient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dirty="0"/>
              <a:t>Calcul du gradient</a:t>
            </a:r>
          </a:p>
          <a:p>
            <a:pPr marL="0" indent="0">
              <a:buNone/>
            </a:pPr>
            <a:r>
              <a:rPr lang="fr-FR" sz="2200" dirty="0"/>
              <a:t>	Approx (différence finie)</a:t>
            </a:r>
          </a:p>
          <a:p>
            <a:pPr marL="0" indent="0">
              <a:buNone/>
            </a:pPr>
            <a:r>
              <a:rPr lang="fr-FR" sz="2200" dirty="0"/>
              <a:t>	Exacte (auto-différentiation)</a:t>
            </a:r>
          </a:p>
        </p:txBody>
      </p: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3.2 Un réseau de neurones simple : le </a:t>
            </a:r>
            <a:r>
              <a:rPr lang="fr-FR" sz="2200" b="1" dirty="0"/>
              <a:t>MLP</a:t>
            </a:r>
            <a:r>
              <a:rPr lang="fr-FR" sz="2200" dirty="0"/>
              <a:t> (multi-</a:t>
            </a:r>
            <a:r>
              <a:rPr lang="fr-FR" sz="2200" dirty="0" err="1"/>
              <a:t>layers</a:t>
            </a:r>
            <a:r>
              <a:rPr lang="fr-FR" sz="2200" dirty="0"/>
              <a:t> perceptron)</a:t>
            </a:r>
          </a:p>
          <a:p>
            <a:pPr marL="0" indent="0">
              <a:buNone/>
            </a:pPr>
            <a:endParaRPr lang="fr-FR" sz="2200" u="sng" dirty="0"/>
          </a:p>
          <a:p>
            <a:pPr marL="0" indent="0">
              <a:buNone/>
            </a:pP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B723F-DB2C-4C81-97B7-0A9D66F1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FF3296-49E6-4992-B2D7-1C4F8F761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9442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fr-F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endParaRPr lang="fr-F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matplotlib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pyplot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fr-F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paraview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2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simple</a:t>
            </a: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1" i="0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simple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fr-FR" sz="1200" b="1" i="0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vtk</a:t>
            </a:r>
            <a:endParaRPr lang="fr-FR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200" b="1" i="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vtk</a:t>
            </a:r>
            <a:r>
              <a:rPr lang="en-US" sz="1200" b="1" i="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util</a:t>
            </a:r>
            <a:r>
              <a:rPr lang="en-US" sz="1200" b="1" i="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numpy_support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vtk_to_numpy</a:t>
            </a:r>
            <a:endParaRPr lang="en-US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fr-FR" sz="1200" b="1" i="0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os</a:t>
            </a:r>
          </a:p>
          <a:p>
            <a:pPr marL="0" indent="0">
              <a:spcBef>
                <a:spcPts val="500"/>
              </a:spcBef>
              <a:buNone/>
            </a:pPr>
            <a:endParaRPr lang="fr-FR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PATH_READ </a:t>
            </a:r>
            <a:r>
              <a:rPr lang="en-US" sz="1200" b="1" i="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i="0" dirty="0">
                <a:solidFill>
                  <a:srgbClr val="808080"/>
                </a:solidFill>
                <a:highlight>
                  <a:srgbClr val="FFFFFF"/>
                </a:highlight>
              </a:rPr>
              <a:t>"C:/Users/peralezADM/Documents/temp"</a:t>
            </a:r>
            <a:endParaRPr lang="en-US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FILE_READ </a:t>
            </a:r>
            <a:r>
              <a:rPr lang="fr-FR" sz="1200" b="1" i="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0" i="0" dirty="0">
                <a:solidFill>
                  <a:srgbClr val="808080"/>
                </a:solidFill>
                <a:highlight>
                  <a:srgbClr val="FFFFFF"/>
                </a:highlight>
              </a:rPr>
              <a:t>"Volume.1.20001e+01.vti"</a:t>
            </a: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0" i="0" dirty="0">
                <a:solidFill>
                  <a:srgbClr val="008000"/>
                </a:solidFill>
                <a:highlight>
                  <a:srgbClr val="FFFFFF"/>
                </a:highlight>
              </a:rPr>
              <a:t># format="</a:t>
            </a:r>
            <a:r>
              <a:rPr lang="fr-FR" sz="1200" b="0" i="0" dirty="0" err="1">
                <a:solidFill>
                  <a:srgbClr val="008000"/>
                </a:solidFill>
                <a:highlight>
                  <a:srgbClr val="FFFFFF"/>
                </a:highlight>
              </a:rPr>
              <a:t>appended</a:t>
            </a:r>
            <a:r>
              <a:rPr lang="fr-FR" sz="1200" b="0" i="0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endParaRPr lang="fr-FR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PATH_WRITE </a:t>
            </a:r>
            <a:r>
              <a:rPr lang="en-US" sz="1200" b="1" i="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i="0" dirty="0">
                <a:solidFill>
                  <a:srgbClr val="808080"/>
                </a:solidFill>
                <a:highlight>
                  <a:srgbClr val="FFFFFF"/>
                </a:highlight>
              </a:rPr>
              <a:t>"C:/Users/peralezADM/Documents/temp"</a:t>
            </a:r>
            <a:endParaRPr lang="en-US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FILE_WRITE </a:t>
            </a:r>
            <a:r>
              <a:rPr lang="en-US" sz="1200" b="1" i="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i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200" b="0" i="0" dirty="0" err="1">
                <a:solidFill>
                  <a:srgbClr val="808080"/>
                </a:solidFill>
                <a:highlight>
                  <a:srgbClr val="FFFFFF"/>
                </a:highlight>
              </a:rPr>
              <a:t>test_binary.vti</a:t>
            </a:r>
            <a:r>
              <a:rPr lang="en-US" sz="1200" b="0" i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i="0" dirty="0">
                <a:solidFill>
                  <a:srgbClr val="008000"/>
                </a:solidFill>
                <a:highlight>
                  <a:srgbClr val="FFFFFF"/>
                </a:highlight>
              </a:rPr>
              <a:t># format="binary"</a:t>
            </a:r>
            <a:endParaRPr lang="en-US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endParaRPr lang="fr-FR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endParaRPr lang="fr-FR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200" b="0" i="0" dirty="0">
                <a:solidFill>
                  <a:srgbClr val="008000"/>
                </a:solidFill>
                <a:highlight>
                  <a:srgbClr val="FFFFFF"/>
                </a:highlight>
              </a:rPr>
              <a:t>#%% read .</a:t>
            </a:r>
            <a:r>
              <a:rPr lang="en-US" sz="1200" b="0" i="0" dirty="0" err="1">
                <a:solidFill>
                  <a:srgbClr val="008000"/>
                </a:solidFill>
                <a:highlight>
                  <a:srgbClr val="FFFFFF"/>
                </a:highlight>
              </a:rPr>
              <a:t>vti</a:t>
            </a:r>
            <a:r>
              <a:rPr lang="en-US" sz="1200" b="0" i="0" dirty="0">
                <a:solidFill>
                  <a:srgbClr val="008000"/>
                </a:solidFill>
                <a:highlight>
                  <a:srgbClr val="FFFFFF"/>
                </a:highlight>
              </a:rPr>
              <a:t> file (format appended) with </a:t>
            </a:r>
            <a:r>
              <a:rPr lang="en-US" sz="1200" b="0" i="0" dirty="0" err="1">
                <a:solidFill>
                  <a:srgbClr val="008000"/>
                </a:solidFill>
                <a:highlight>
                  <a:srgbClr val="FFFFFF"/>
                </a:highlight>
              </a:rPr>
              <a:t>paraview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88766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Les réseaux de neurones convolutifs</a:t>
            </a:r>
          </a:p>
        </p:txBody>
      </p:sp>
    </p:spTree>
    <p:extLst>
      <p:ext uri="{BB962C8B-B14F-4D97-AF65-F5344CB8AC3E}">
        <p14:creationId xmlns:p14="http://schemas.microsoft.com/office/powerpoint/2010/main" val="319749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Les réseaux de neurones récurrents</a:t>
            </a:r>
          </a:p>
        </p:txBody>
      </p:sp>
    </p:spTree>
    <p:extLst>
      <p:ext uri="{BB962C8B-B14F-4D97-AF65-F5344CB8AC3E}">
        <p14:creationId xmlns:p14="http://schemas.microsoft.com/office/powerpoint/2010/main" val="35556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=&gt;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Traitement de l’image : réseaux de neurones convolutifs (CNN), algorithmes de segmentation, etc.</a:t>
            </a:r>
          </a:p>
          <a:p>
            <a:pPr lvl="1"/>
            <a:r>
              <a:rPr lang="fr-FR" sz="2000" dirty="0"/>
              <a:t>En contrôle : réseaux de neurones récurrents (RNN),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74" y="2148841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Python en ligne: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>
                <a:hlinkClick r:id="rId2"/>
              </a:rPr>
              <a:t>https://www.learnpython.org/</a:t>
            </a:r>
            <a:r>
              <a:rPr lang="fr-FR" sz="2000" dirty="0"/>
              <a:t>  (exos interactifs)</a:t>
            </a:r>
          </a:p>
          <a:p>
            <a:pPr marL="914400" lvl="2" indent="0">
              <a:buNone/>
            </a:pPr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i) 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</a:rPr>
              <a:t>Learn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 the Basics, ii) Advanced 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</a:rPr>
              <a:t>Tutorials</a:t>
            </a:r>
            <a:endParaRPr lang="fr-FR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000" dirty="0"/>
              <a:t>(exos interactifs)</a:t>
            </a:r>
          </a:p>
          <a:p>
            <a:pPr marL="914400" lvl="2" indent="0">
              <a:buNone/>
            </a:pPr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Niveau 1 à 6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Librairie </a:t>
            </a:r>
            <a:r>
              <a:rPr lang="fr-FR" sz="2000" dirty="0" err="1"/>
              <a:t>NumPy</a:t>
            </a:r>
            <a:r>
              <a:rPr lang="fr-FR" sz="2000" dirty="0"/>
              <a:t> : </a:t>
            </a:r>
            <a:r>
              <a:rPr lang="fr-FR" sz="2000" dirty="0">
                <a:hlinkClick r:id="rId4"/>
              </a:rPr>
              <a:t>https://courspython.com/apprendre-numpy.html</a:t>
            </a:r>
            <a:r>
              <a:rPr lang="fr-FR" sz="2000" dirty="0"/>
              <a:t> (cours)</a:t>
            </a:r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Introduction aux réseaux de neurones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8137CA-9D8B-43AB-A21F-1D7636F6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88" y="2318100"/>
            <a:ext cx="1904762" cy="26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3.1 Problème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marL="457200" lvl="1" indent="0">
                  <a:buNone/>
                </a:pPr>
                <a:r>
                  <a:rPr lang="fr-FR" sz="2200" dirty="0"/>
                  <a:t>=&gt; </a:t>
                </a:r>
                <a:r>
                  <a:rPr lang="fr-FR" sz="2200" b="1" dirty="0"/>
                  <a:t>problème d’optimisation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1122</Words>
  <Application>Microsoft Office PowerPoint</Application>
  <PresentationFormat>Grand écran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Thème Office</vt:lpstr>
      <vt:lpstr>Intelligence Artificielle  et  Analyse de données</vt:lpstr>
      <vt:lpstr>1. Définir l’Intelligence Artificielle (IA)</vt:lpstr>
      <vt:lpstr>Présentation PowerPoint</vt:lpstr>
      <vt:lpstr>Présentation PowerPoint</vt:lpstr>
      <vt:lpstr>2. Prérequis (programmation-mathématiques)</vt:lpstr>
      <vt:lpstr>Présentation PowerPoint</vt:lpstr>
      <vt:lpstr>3. Introduction aux réseaux de neurones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convolutifs</vt:lpstr>
      <vt:lpstr>5. Les réseaux de neurones récurrents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101</cp:revision>
  <dcterms:created xsi:type="dcterms:W3CDTF">2025-01-15T11:07:36Z</dcterms:created>
  <dcterms:modified xsi:type="dcterms:W3CDTF">2025-01-15T22:22:36Z</dcterms:modified>
</cp:coreProperties>
</file>