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2" r:id="rId20"/>
    <p:sldId id="280" r:id="rId21"/>
    <p:sldId id="282" r:id="rId22"/>
    <p:sldId id="283" r:id="rId23"/>
    <p:sldId id="281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3" autoAdjust="0"/>
    <p:restoredTop sz="94660"/>
  </p:normalViewPr>
  <p:slideViewPr>
    <p:cSldViewPr snapToGrid="0">
      <p:cViewPr>
        <p:scale>
          <a:sx n="77" d="100"/>
          <a:sy n="77" d="100"/>
        </p:scale>
        <p:origin x="4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3012B-43A8-448B-966F-AD45F81E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9AA0F2-A946-46C3-9FCB-093F5D414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4B7A3-7C2B-4F6D-8669-D798C866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1B337-4626-4BAD-B560-C2C077A4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65B24-5227-485B-84C2-DEC578E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7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349A7-7A3D-4D75-9D08-00D654EE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1818DD-9C43-46E3-852C-7EC36AFC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45A7-F592-4CDF-9FB0-079EFEE6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5C8C3-4BD5-4321-AFFD-F956CCF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7EBDA-921A-4B14-92D0-FCCBABE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7F30D9-4F0E-41F8-BC38-A9E9B92BE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611FD7-416E-41FA-BF0D-9749C4D6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DF6743-BDD8-43A2-A810-D91D97F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A22A6-8D36-4980-B26E-47803CEC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C5CE-D759-47A5-9074-70A4751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03EEB-3FAC-41B9-92E1-FCBAEF68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76F6F-E293-4A39-9856-CED6835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BA8F-36FB-496A-AE1D-8A62B13F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F69C5-8EF1-46AF-94C6-05A081FC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3AAC2-F41E-4C90-A6A0-EF3660D0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A2A3-80DE-4A19-A5A6-C314804F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272869-C812-4B9E-85F2-9DA58D3A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5D00D-0C4F-455A-8D60-432ECFD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720E3-1024-4DDC-8346-88D4CD2D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5607D-3B00-4625-9BAF-73B95BF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5ACF6-0682-4BCC-8602-AFCD597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5EDEE-4466-4B58-B77E-24451315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1AA72-71B2-43EA-99F7-4EB84928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8C39F0-54E0-4F86-A9F0-A164AE02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7A5D26-17EA-4DC0-8573-B1B4684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E7303D-AB13-4036-8CA9-8D30CD92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193C3-70F2-4AD8-A4B9-93C47E6C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D8DBC-F3B8-4218-9369-02598727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EE778-4F81-447A-8241-1E4B419A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1E5F8-1CAD-4A48-BD14-13E9C0ABA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4D3150-12BB-40BF-9F16-51A2B4C0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AF37E0-C953-4158-9940-38BB7C70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C8D9AB-691C-47E1-AEFE-2609A715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8E1ED5-404D-4CA0-AEDF-A0A3832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A496F-CEA4-422A-A671-0B438367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70522-F840-41A5-9B04-D298442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D3F025-3832-42C6-9DAB-A997085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625BDF-2A28-48C4-8EAD-4EDC95E9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9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CF7F95-D095-4D42-B191-3F6DC5DF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0CF3A5-7520-4486-B090-365BAA97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7F5BA8-7860-40F1-993D-3F5B3DB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2C93B-D7C2-42E2-AA46-3C58B9D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43580-A342-4B30-AD3A-FA00E502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F236C-B01E-49F3-B5E3-E0AAEFC7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A00A0-9F88-4DED-AA75-7D37EB5B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883F1-07E4-4E77-9070-9BC232E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27603-5932-409A-8063-EA3721E9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9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E3AB-7F24-47BE-A629-79A26811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78DB69-1779-4041-964A-55B37E2F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10A09-E752-4DAD-8852-988DDDF3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C0057-30DE-4D01-A7E3-9A30C526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2C738-EE40-49B4-A854-77475B8B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908E2-A7A0-497A-8240-B6F640F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5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C4B8BF-74C1-4276-8E71-2A1F305B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B99D9-677C-4F0D-9007-2840978A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58D9B-0EF9-4458-BB1D-0FA05249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5ABBF-F326-4E97-9A61-81AC9451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46C9B-3CC4-497B-8F4E-1C755FBA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1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ance-ioi.org/algo/chapters.php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" TargetMode="External"/><Relationship Id="rId5" Type="http://schemas.openxmlformats.org/officeDocument/2006/relationships/hyperlink" Target="https://www.programiz.com/python-programming/online-compiler/" TargetMode="External"/><Relationship Id="rId4" Type="http://schemas.openxmlformats.org/officeDocument/2006/relationships/hyperlink" Target="https://courspython.com/apprendre-numpy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B7807-0B0E-49BE-B279-0BC39DB3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rmAutofit/>
          </a:bodyPr>
          <a:lstStyle/>
          <a:p>
            <a:r>
              <a:rPr lang="fr-FR" sz="4800" dirty="0"/>
              <a:t>Intelligence Artificielle </a:t>
            </a:r>
            <a:br>
              <a:rPr lang="fr-FR" sz="4800" dirty="0"/>
            </a:br>
            <a:r>
              <a:rPr lang="fr-FR" sz="4800" dirty="0"/>
              <a:t>et </a:t>
            </a:r>
            <a:br>
              <a:rPr lang="fr-FR" sz="4800" dirty="0"/>
            </a:br>
            <a:r>
              <a:rPr lang="fr-FR" sz="4800" dirty="0"/>
              <a:t>Analyse de données</a:t>
            </a:r>
            <a:br>
              <a:rPr lang="fr-FR" sz="4800" dirty="0"/>
            </a:br>
            <a:br>
              <a:rPr lang="fr-FR" sz="4800" dirty="0"/>
            </a:br>
            <a:r>
              <a:rPr lang="fr-FR" sz="2800" dirty="0"/>
              <a:t>Applications Python-</a:t>
            </a:r>
            <a:r>
              <a:rPr lang="fr-FR" sz="2800" dirty="0" err="1"/>
              <a:t>PyTorch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2B8B93-BEE9-4613-8390-57ED8C06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2452" y="6236724"/>
            <a:ext cx="3687097" cy="498244"/>
          </a:xfrm>
        </p:spPr>
        <p:txBody>
          <a:bodyPr/>
          <a:lstStyle/>
          <a:p>
            <a:r>
              <a:rPr lang="fr-FR" dirty="0"/>
              <a:t>Johan </a:t>
            </a:r>
            <a:r>
              <a:rPr lang="fr-FR" dirty="0" err="1"/>
              <a:t>Peralez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653AD7-B588-4155-976D-C1A824DF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4493585"/>
            <a:ext cx="3136900" cy="1638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81C831-E8AE-4D8C-B8EA-2F7E2B64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46" y="3378696"/>
            <a:ext cx="1058245" cy="128248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AD2A916-73FD-4889-A208-767D1A689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031" y="3254405"/>
            <a:ext cx="1103545" cy="13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: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				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On choisit de prédire avec un polynôme d’ordre M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Et une fonction de coût « moindre carrés »: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fr-FR" sz="20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7A7762E3-27CE-4461-BBEE-AA51674729F3}"/>
              </a:ext>
            </a:extLst>
          </p:cNvPr>
          <p:cNvGrpSpPr/>
          <p:nvPr/>
        </p:nvGrpSpPr>
        <p:grpSpPr>
          <a:xfrm>
            <a:off x="609328" y="1043977"/>
            <a:ext cx="10928054" cy="2212580"/>
            <a:chOff x="1469139" y="477585"/>
            <a:chExt cx="10928054" cy="2212580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09BECDB-6184-4A2B-9021-A87BC14E2982}"/>
                </a:ext>
              </a:extLst>
            </p:cNvPr>
            <p:cNvSpPr txBox="1"/>
            <p:nvPr/>
          </p:nvSpPr>
          <p:spPr>
            <a:xfrm>
              <a:off x="1469139" y="515950"/>
              <a:ext cx="1291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u="sng" dirty="0">
                  <a:solidFill>
                    <a:schemeClr val="bg2">
                      <a:lumMod val="50000"/>
                    </a:schemeClr>
                  </a:solidFill>
                </a:rPr>
                <a:t>Données :</a:t>
              </a:r>
              <a:endParaRPr lang="fr-FR" dirty="0"/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2EBC9D52-3795-4C47-8A4B-A749ED7E70F4}"/>
                </a:ext>
              </a:extLst>
            </p:cNvPr>
            <p:cNvGrpSpPr/>
            <p:nvPr/>
          </p:nvGrpSpPr>
          <p:grpSpPr>
            <a:xfrm>
              <a:off x="2703461" y="477585"/>
              <a:ext cx="9693732" cy="2212580"/>
              <a:chOff x="1821179" y="2925667"/>
              <a:chExt cx="9693732" cy="2212580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21A7D8CF-E14F-47D2-AF07-B6A85B62FEC7}"/>
                  </a:ext>
                </a:extLst>
              </p:cNvPr>
              <p:cNvGrpSpPr/>
              <p:nvPr/>
            </p:nvGrpSpPr>
            <p:grpSpPr>
              <a:xfrm>
                <a:off x="1821179" y="2925667"/>
                <a:ext cx="3278778" cy="2212580"/>
                <a:chOff x="2586449" y="2285594"/>
                <a:chExt cx="3278778" cy="2212580"/>
              </a:xfrm>
            </p:grpSpPr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4328359B-0D75-499F-BEA9-3FB19942B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9731" y="2285594"/>
                  <a:ext cx="2743200" cy="1977899"/>
                </a:xfrm>
                <a:prstGeom prst="rect">
                  <a:avLst/>
                </a:prstGeom>
              </p:spPr>
            </p:pic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6D3B745-03C9-4705-98E2-769BD0BBED7A}"/>
                    </a:ext>
                  </a:extLst>
                </p:cNvPr>
                <p:cNvSpPr txBox="1"/>
                <p:nvPr/>
              </p:nvSpPr>
              <p:spPr>
                <a:xfrm flipH="1">
                  <a:off x="2586449" y="4251953"/>
                  <a:ext cx="3278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[C. Bishop, Pattern recognition and Machine learning, 2006]</a:t>
                  </a:r>
                  <a:endParaRPr lang="fr-FR" sz="1000" dirty="0"/>
                </a:p>
              </p:txBody>
            </p:sp>
          </p:grp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133735D5-60DB-45DE-A472-7C8CC13A4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5206" y="3938452"/>
                <a:ext cx="1208314" cy="111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46F9CA1E-1276-49D5-A5DE-B7AB22186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247" y="3429000"/>
                <a:ext cx="1985553" cy="137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457200" lvl="1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endParaRPr lang="fr-FR" sz="1800" u="sng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r>
                      <a:rPr lang="fr-FR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fr-FR" sz="18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orties t générées avec cette fonction + du « bruit »</a:t>
                    </a:r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93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6AE5AD4B-BBCC-4059-ADA2-C0A75F414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5406" y="3790620"/>
                <a:ext cx="1648114" cy="14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763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334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Quel ordre M choisir pour notre polynôme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DF1D10-3834-4CBE-B7B4-75556CB6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18" y="868615"/>
            <a:ext cx="5479783" cy="378162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EF1555F-66E5-42AA-B29F-972D3DA7CADA}"/>
              </a:ext>
            </a:extLst>
          </p:cNvPr>
          <p:cNvSpPr txBox="1"/>
          <p:nvPr/>
        </p:nvSpPr>
        <p:spPr>
          <a:xfrm flipH="1">
            <a:off x="4210123" y="4696310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79FCDC4-6157-4AEA-9AAA-178B048B6A88}"/>
              </a:ext>
            </a:extLst>
          </p:cNvPr>
          <p:cNvSpPr txBox="1">
            <a:spLocks/>
          </p:cNvSpPr>
          <p:nvPr/>
        </p:nvSpPr>
        <p:spPr>
          <a:xfrm>
            <a:off x="457015" y="5040022"/>
            <a:ext cx="10839994" cy="1510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petit : problème de sous-apprentissage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underfitting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grand : problème de sur-apprentissage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overfitting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marL="914400" lvl="2" indent="0">
              <a:buNone/>
            </a:pPr>
            <a:r>
              <a:rPr lang="fr-FR" dirty="0"/>
              <a:t>Remarque (</a:t>
            </a:r>
            <a:r>
              <a:rPr lang="fr-FR" b="1" dirty="0"/>
              <a:t>polynômes de Lagrange</a:t>
            </a:r>
            <a:r>
              <a:rPr lang="fr-FR" dirty="0"/>
              <a:t>) : pour n données distinctes il existe un (unique) polynôme d’ordre n-1 qui passe exactement par chaque donnée.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2774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Séparation des données en, au moins, 2 ensembles :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d’entraînement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training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Pour l’apprentissage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i.e. la résolution du problème d’optimisation.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de validation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validation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Permet de détecter le surapprentissage :</a:t>
                </a:r>
              </a:p>
              <a:p>
                <a:pPr marL="457200" lvl="1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  <a:blipFill>
                <a:blip r:embed="rId2"/>
                <a:stretch>
                  <a:fillRect t="-31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B40A5CDC-6DA1-4F78-9CEA-C7CB264B9EDF}"/>
              </a:ext>
            </a:extLst>
          </p:cNvPr>
          <p:cNvGrpSpPr/>
          <p:nvPr/>
        </p:nvGrpSpPr>
        <p:grpSpPr>
          <a:xfrm>
            <a:off x="2718842" y="2831545"/>
            <a:ext cx="6477810" cy="3258604"/>
            <a:chOff x="5163273" y="1490884"/>
            <a:chExt cx="6477810" cy="32586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1E863AA-68F3-43F6-87A3-BCE1580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273" y="1490884"/>
              <a:ext cx="4407554" cy="3258604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B42B1F3-E2AA-4885-8AC7-84377F602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5249" y="2633260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BB0B2E7-1F54-4D28-B204-181C2795132B}"/>
                </a:ext>
              </a:extLst>
            </p:cNvPr>
            <p:cNvSpPr txBox="1"/>
            <p:nvPr/>
          </p:nvSpPr>
          <p:spPr>
            <a:xfrm>
              <a:off x="9784485" y="2227561"/>
              <a:ext cx="18565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de validation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F6DA438-18A3-4C0E-BBF1-9866CCD68487}"/>
                </a:ext>
              </a:extLst>
            </p:cNvPr>
            <p:cNvSpPr txBox="1"/>
            <p:nvPr/>
          </p:nvSpPr>
          <p:spPr>
            <a:xfrm>
              <a:off x="9735978" y="3633443"/>
              <a:ext cx="18646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d’entraînement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79D3FEC-5E8F-421A-A159-6B948A8AC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0110" y="3936031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BD2A21C-D5B9-4427-8AA3-ADDB69596B6D}"/>
              </a:ext>
            </a:extLst>
          </p:cNvPr>
          <p:cNvSpPr txBox="1"/>
          <p:nvPr/>
        </p:nvSpPr>
        <p:spPr>
          <a:xfrm flipH="1">
            <a:off x="3658531" y="609014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5519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712956"/>
            <a:ext cx="10839994" cy="21196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Big Data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?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Augmenter (fortement) le nombre de données d’apprentissage permet de réduire le surapprentissage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7D9B4A-A0B7-40C3-81DB-ED4D720E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21" y="1904426"/>
            <a:ext cx="7829251" cy="33773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B33AC6C-7142-4825-94EF-820A5DD7A9A9}"/>
              </a:ext>
            </a:extLst>
          </p:cNvPr>
          <p:cNvSpPr txBox="1"/>
          <p:nvPr/>
        </p:nvSpPr>
        <p:spPr>
          <a:xfrm flipH="1">
            <a:off x="5117647" y="503552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3576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dirty="0"/>
                  <a:t>3 grandes difficultés des problèmes d’apprentissage 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Expressivité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Mon modèle, i.e. ma fonction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800" dirty="0"/>
                  <a:t>, peut-elle apprendre des phénomènes complexes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Difficulté à entraîner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Le problème d’optimisation, i.e. minimiser la différence entre prédictions et données, est-il difficile ?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e.g. si on résout par descente de gradient, la fonction coût est-elle dérivable ? lisse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Généralisation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Comment mon modèle se comporte sur des données qui ne sont pas dans le </a:t>
                </a:r>
                <a:r>
                  <a:rPr lang="fr-FR" sz="1800" i="1" dirty="0"/>
                  <a:t>training set</a:t>
                </a:r>
                <a:r>
                  <a:rPr lang="fr-FR" sz="1800" dirty="0"/>
                  <a:t> ?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Capacité à interpoler / extrapoler ?</a:t>
                </a:r>
              </a:p>
              <a:p>
                <a:pPr marL="457200" lvl="1" indent="0"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e.g. le surapprentissage implique une mauvaise généralisation.</a:t>
                </a: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9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1</a:t>
                </a:r>
                <a:r>
                  <a:rPr lang="fr-FR" sz="2200" dirty="0"/>
                  <a:t> (Python, </a:t>
                </a:r>
                <a:r>
                  <a:rPr lang="fr-FR" sz="2200" dirty="0" err="1"/>
                  <a:t>NumPy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Générer et visualiser un jeu de données similaire à l’exemple ci-dessus.</a:t>
                </a:r>
              </a:p>
              <a:p>
                <a:pPr marL="342900" indent="-342900">
                  <a:buAutoNum type="arabicPeriod"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Importer les librairies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numpy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et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matplotlib</a:t>
                </a: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numpy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np</a:t>
                </a:r>
                <a:endParaRPr lang="fr-FR" sz="1400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457200" lvl="1" indent="0">
                  <a:buNone/>
                </a:pP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from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matplotlib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pyplot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plt</a:t>
                </a: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Paramètres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 </a:t>
                </a:r>
                <a:r>
                  <a:rPr lang="fr-FR" sz="1400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=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3</a:t>
                </a:r>
                <a:r>
                  <a:rPr lang="fr-FR" sz="1400" b="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0 </a:t>
                </a:r>
                <a:r>
                  <a:rPr lang="fr-FR" sz="1400" dirty="0">
                    <a:solidFill>
                      <a:srgbClr val="008000"/>
                    </a:solidFill>
                    <a:highlight>
                      <a:srgbClr val="FFFFFF"/>
                    </a:highlight>
                  </a:rPr>
                  <a:t># nombre de points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(aléatoirement entre 0 et 1) les données d’entrées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de taille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np.random.uniform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utiliser une distribution uniforme.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les données de sorties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, telles que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np.random.normal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générer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à partir d’une distribution normale centrée d’écart type (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standard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deviation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) de 0.1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Visualiser le jeu de données </a:t>
                </a:r>
              </a:p>
              <a:p>
                <a:pPr marL="457200" lvl="1" indent="0">
                  <a:buNone/>
                </a:pP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Utiliser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plt.plot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plt.legend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plt.xlabel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etc.</a:t>
                </a:r>
              </a:p>
              <a:p>
                <a:pPr marL="457200" lvl="1" indent="0">
                  <a:buNone/>
                </a:pP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3509765-C7A6-4563-BD1D-DF9DE1E3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15" y="4271760"/>
            <a:ext cx="3006492" cy="23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3.3 Descente de gradient, dérivation automatique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minimiser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Idée</a:t>
                </a:r>
                <a:r>
                  <a:rPr lang="fr-FR" sz="2000" dirty="0"/>
                  <a:t> : mise à jour des paramètres, dans la direction qui fait diminuer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le plus fortement.</a:t>
                </a:r>
              </a:p>
              <a:p>
                <a:pPr marL="0" indent="0">
                  <a:buNone/>
                </a:pPr>
                <a:r>
                  <a:rPr lang="fr-FR" sz="2000" b="0" u="sng" dirty="0"/>
                  <a:t>Mises à jour</a:t>
                </a:r>
                <a:r>
                  <a:rPr lang="fr-FR" sz="2000" b="0" dirty="0"/>
                  <a:t>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Convergence</a:t>
                </a:r>
                <a:r>
                  <a:rPr lang="fr-FR" sz="2000" dirty="0"/>
                  <a:t> : garantie pour un problème convexe, et </a:t>
                </a:r>
              </a:p>
              <a:p>
                <a:pPr marL="0" indent="0">
                  <a:buNone/>
                </a:pPr>
                <a:r>
                  <a:rPr lang="fr-FR" sz="2000" b="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fr-FR" sz="2000" dirty="0"/>
                  <a:t> 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Illustration</a:t>
                </a:r>
                <a:r>
                  <a:rPr lang="fr-FR" sz="2000" dirty="0"/>
                  <a:t> (non convexe):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est un minimum local.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3FD39170-8A7C-4319-B068-253794F8930C}"/>
              </a:ext>
            </a:extLst>
          </p:cNvPr>
          <p:cNvGrpSpPr/>
          <p:nvPr/>
        </p:nvGrpSpPr>
        <p:grpSpPr>
          <a:xfrm>
            <a:off x="7750623" y="3290721"/>
            <a:ext cx="3529907" cy="3440969"/>
            <a:chOff x="4021202" y="1156995"/>
            <a:chExt cx="3529907" cy="344096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839BE67-BFFF-4D6C-B978-D2747C170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202" y="1156995"/>
              <a:ext cx="3529907" cy="3409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/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/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50A0599-BD1C-4124-A6AE-02D7653E9A43}"/>
              </a:ext>
            </a:extLst>
          </p:cNvPr>
          <p:cNvGrpSpPr/>
          <p:nvPr/>
        </p:nvGrpSpPr>
        <p:grpSpPr>
          <a:xfrm>
            <a:off x="1915883" y="1831396"/>
            <a:ext cx="6562525" cy="1284447"/>
            <a:chOff x="3048000" y="3243420"/>
            <a:chExt cx="6562525" cy="1284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/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blipFill>
                  <a:blip r:embed="rId6"/>
                  <a:stretch>
                    <a:fillRect b="-95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E0993E3E-1134-4CE5-99EC-10EAB1428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563" y="3649045"/>
              <a:ext cx="422988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8C6B288-F6E2-4315-A676-3F24775C8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6947" y="3649045"/>
              <a:ext cx="0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0234177-53F7-49B9-B999-EE7F7FD47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4580" y="3649044"/>
              <a:ext cx="503853" cy="232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5B07CC-F92E-45BD-A76C-5FA0D950B874}"/>
                </a:ext>
              </a:extLst>
            </p:cNvPr>
            <p:cNvSpPr txBox="1"/>
            <p:nvPr/>
          </p:nvSpPr>
          <p:spPr>
            <a:xfrm>
              <a:off x="5461514" y="3881536"/>
              <a:ext cx="1430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Pas</a:t>
              </a:r>
              <a:r>
                <a:rPr lang="fr-FR" i="1" dirty="0"/>
                <a:t> (</a:t>
              </a:r>
              <a:r>
                <a:rPr lang="fr-FR" i="1" dirty="0" err="1"/>
                <a:t>learning</a:t>
              </a:r>
              <a:endParaRPr lang="fr-FR" i="1" dirty="0"/>
            </a:p>
            <a:p>
              <a:r>
                <a:rPr lang="fr-FR" i="1" dirty="0"/>
                <a:t>rate)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/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Paramètre à l’itération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846"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/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Gradient (se note aussi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r>
                    <a:rPr lang="fr-FR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blipFill>
                  <a:blip r:embed="rId8"/>
                  <a:stretch>
                    <a:fillRect l="-2013" b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623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000" dirty="0"/>
                  <a:t>Calculer le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000" dirty="0"/>
                  <a:t>revient à calculer les dérivées partielles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Ce calcul est à faire à chaque itération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dirty="0"/>
                  <a:t> (dépend de la valeur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calcul « à la main » prohibitif.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différences finies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fr-FR" sz="2000" dirty="0"/>
                  <a:t> , avec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petit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approximatif</a:t>
                </a:r>
                <a:r>
                  <a:rPr lang="fr-FR" sz="2000" dirty="0"/>
                  <a:t> et </a:t>
                </a:r>
                <a:r>
                  <a:rPr lang="fr-FR" sz="2000" b="1" dirty="0"/>
                  <a:t>coûteux </a:t>
                </a:r>
                <a:r>
                  <a:rPr lang="fr-FR" sz="2000" dirty="0"/>
                  <a:t>(nombreuses évaluations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dérivation automatique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dérivation</a:t>
                </a:r>
                <a:r>
                  <a:rPr lang="fr-FR" sz="2000" b="1" dirty="0"/>
                  <a:t> exacte </a:t>
                </a:r>
                <a:r>
                  <a:rPr lang="fr-FR" sz="2000" dirty="0"/>
                  <a:t>(formelle) à l’aide d’un </a:t>
                </a:r>
                <a:r>
                  <a:rPr lang="fr-FR" sz="2000" b="1" dirty="0"/>
                  <a:t>logiciel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précis et plus rapide.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Exemple</a:t>
                </a:r>
                <a:r>
                  <a:rPr lang="fr-FR" sz="2000" dirty="0"/>
                  <a:t> (librairie </a:t>
                </a:r>
                <a:r>
                  <a:rPr lang="fr-FR" sz="2000" dirty="0" err="1"/>
                  <a:t>Pytorch</a:t>
                </a:r>
                <a:r>
                  <a:rPr lang="fr-FR" sz="2000" dirty="0"/>
                  <a:t>) :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initialise un scalaire (vecteur de taille 1)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x **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2x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6.2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2.0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b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5.5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7.7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b @ x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produit scalaire : y = b_1 * x_1 + b_2 * x_2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[b_1, b_2]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[5.5, 7.7]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  <a:blipFill>
                <a:blip r:embed="rId2"/>
                <a:stretch>
                  <a:fillRect l="-506" t="-7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7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convertir données (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numpy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-&gt;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pytorch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)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import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x, y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(y)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initialise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theta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 =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(M +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requires_grad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True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polynome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coefs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torch.zeros_like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i </a:t>
                </a:r>
                <a:r>
                  <a:rPr lang="fr-FR" sz="13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range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len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+ coefs[i] * x**i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coût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get_loss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- y)**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).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mean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()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# descente de gradient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 . . .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Tester pour:</a:t>
                </a: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2, 3, 8.</m:t>
                    </m:r>
                  </m:oMath>
                </a14:m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Différents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learning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rate 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(=0.01, 0.5, 2)</a:t>
                </a: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u="sng" dirty="0">
                    <a:solidFill>
                      <a:schemeClr val="bg2">
                        <a:lumMod val="50000"/>
                      </a:schemeClr>
                    </a:solidFill>
                  </a:rPr>
                  <a:t>Pour aller plus loin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: générer un 2</a:t>
                </a:r>
                <a:r>
                  <a:rPr lang="fr-FR" sz="1800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ème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ensemble de données (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test set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) et tracer le coût en fonction de M.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  <a:blipFill>
                <a:blip r:embed="rId2"/>
                <a:stretch>
                  <a:fillRect l="-116" t="-1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1.suite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Par descente de gradient, chercher le polynôme d’ordre 9 qui minimise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(moindres carrés). Compléter le programme:</a:t>
                </a: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  <a:blipFill>
                <a:blip r:embed="rId3"/>
                <a:stretch>
                  <a:fillRect l="-731" t="-64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B5592C1-CF8B-4A1D-9731-C44CA3112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09" y="2869015"/>
            <a:ext cx="3437043" cy="26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7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3.2 Un réseau de neurones simple : le </a:t>
                </a:r>
                <a:r>
                  <a:rPr lang="fr-FR" sz="2400" b="1" dirty="0"/>
                  <a:t>MLP</a:t>
                </a:r>
                <a:r>
                  <a:rPr lang="fr-FR" sz="2400" dirty="0"/>
                  <a:t> (multi-</a:t>
                </a:r>
                <a:r>
                  <a:rPr lang="fr-FR" sz="2400" dirty="0" err="1"/>
                  <a:t>layers</a:t>
                </a:r>
                <a:r>
                  <a:rPr lang="fr-FR" sz="2400" dirty="0"/>
                  <a:t> perceptron)</a:t>
                </a:r>
                <a:endParaRPr lang="fr-FR" sz="24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Principe du MLP</a:t>
                </a:r>
                <a:r>
                  <a:rPr lang="fr-FR" sz="2000" dirty="0"/>
                  <a:t> (réseau dense) :</a:t>
                </a:r>
              </a:p>
              <a:p>
                <a:r>
                  <a:rPr lang="fr-FR" sz="2000" dirty="0"/>
                  <a:t>Plusieurs couches (</a:t>
                </a:r>
                <a:r>
                  <a:rPr lang="fr-FR" sz="2000" i="1" dirty="0" err="1"/>
                  <a:t>layers</a:t>
                </a:r>
                <a:r>
                  <a:rPr lang="fr-FR" sz="2000" dirty="0"/>
                  <a:t>) </a:t>
                </a:r>
              </a:p>
              <a:p>
                <a:r>
                  <a:rPr lang="fr-FR" sz="2000" dirty="0"/>
                  <a:t>Une couche transforme un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vecteur d’entrée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 en vecteur de sortie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est une combinaison linéaire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, suivie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(pour les couche cachées) par une non-linéarité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.</a:t>
                </a: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>
                    <a:latin typeface="Cambria Math" panose="02040503050406030204" pitchFamily="18" charset="0"/>
                  </a:rPr>
                  <a:t> </a:t>
                </a:r>
                <a:r>
                  <a:rPr lang="fr-FR" sz="2000" u="sng" dirty="0"/>
                  <a:t>le MLP est une fonction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Sortie d’une couche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Sortie du réseau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fr-FR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dirty="0"/>
                  <a:t>Sortie d’un neurone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Entraîner un MLP</a:t>
                </a:r>
                <a:r>
                  <a:rPr lang="fr-FR" sz="2000" dirty="0"/>
                  <a:t> = apprendre (identifier) ses paramètres, </a:t>
                </a:r>
              </a:p>
              <a:p>
                <a:pPr marL="0" indent="0">
                  <a:buNone/>
                </a:pPr>
                <a:r>
                  <a:rPr lang="fr-FR" sz="2000" dirty="0"/>
                  <a:t>		  i.e. les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poids) et les vecteurs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biais).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731" t="-17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A62D2F-60BB-4731-946D-649B867AA6D1}"/>
              </a:ext>
            </a:extLst>
          </p:cNvPr>
          <p:cNvGrpSpPr/>
          <p:nvPr/>
        </p:nvGrpSpPr>
        <p:grpSpPr>
          <a:xfrm>
            <a:off x="6718222" y="1256140"/>
            <a:ext cx="5250310" cy="3920072"/>
            <a:chOff x="2108911" y="1256140"/>
            <a:chExt cx="5250310" cy="3920072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8794D65E-4C37-451A-8493-41E745E2A012}"/>
                </a:ext>
              </a:extLst>
            </p:cNvPr>
            <p:cNvGrpSpPr/>
            <p:nvPr/>
          </p:nvGrpSpPr>
          <p:grpSpPr>
            <a:xfrm>
              <a:off x="2108911" y="1256140"/>
              <a:ext cx="5250310" cy="3920072"/>
              <a:chOff x="3427635" y="615440"/>
              <a:chExt cx="5250310" cy="3920072"/>
            </a:xfrm>
          </p:grpSpPr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BDCEEF9B-B4F5-4292-BFE5-B00A9A21D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2078" y="895739"/>
                <a:ext cx="3394248" cy="3133152"/>
              </a:xfrm>
              <a:prstGeom prst="rect">
                <a:avLst/>
              </a:prstGeom>
            </p:spPr>
          </p:pic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1E0001DA-46F6-40C7-8486-06BEEE662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992" y="10531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8896BE72-11D8-436B-8178-74A60B2C4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880" y="12677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7157A8A-1F30-46F8-B6D4-94FAA8B220C1}"/>
                  </a:ext>
                </a:extLst>
              </p:cNvPr>
              <p:cNvSpPr txBox="1"/>
              <p:nvPr/>
            </p:nvSpPr>
            <p:spPr>
              <a:xfrm>
                <a:off x="3632908" y="1366170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dirty="0"/>
                  <a:t>.</a:t>
                </a:r>
              </a:p>
              <a:p>
                <a:r>
                  <a:rPr lang="fr-FR" dirty="0"/>
                  <a:t>.</a:t>
                </a:r>
              </a:p>
              <a:p>
                <a:r>
                  <a:rPr lang="fr-FR" dirty="0"/>
                  <a:t>.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8774244-241D-4053-B7B6-439F97B45B1C}"/>
                  </a:ext>
                </a:extLst>
              </p:cNvPr>
              <p:cNvSpPr txBox="1"/>
              <p:nvPr/>
            </p:nvSpPr>
            <p:spPr>
              <a:xfrm>
                <a:off x="3427635" y="3950737"/>
                <a:ext cx="1524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d’entrée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input layer)</a:t>
                </a:r>
                <a:endParaRPr lang="fr-FR" sz="1600" dirty="0"/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2F27AD4A-8544-4273-AAA4-5D6755F19AD2}"/>
                  </a:ext>
                </a:extLst>
              </p:cNvPr>
              <p:cNvSpPr txBox="1"/>
              <p:nvPr/>
            </p:nvSpPr>
            <p:spPr>
              <a:xfrm>
                <a:off x="5433713" y="3950737"/>
                <a:ext cx="14107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cachée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 err="1"/>
                  <a:t>hidden</a:t>
                </a:r>
                <a:r>
                  <a:rPr lang="fr-FR" sz="1600" i="1" dirty="0"/>
                  <a:t> layer)</a:t>
                </a:r>
                <a:endParaRPr lang="fr-FR" sz="1600" dirty="0"/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BED3E83D-BD26-44E9-8B1E-3D9A2A7DBF82}"/>
                  </a:ext>
                </a:extLst>
              </p:cNvPr>
              <p:cNvSpPr txBox="1"/>
              <p:nvPr/>
            </p:nvSpPr>
            <p:spPr>
              <a:xfrm>
                <a:off x="7113221" y="3950737"/>
                <a:ext cx="1564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de sortie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output layer)</a:t>
                </a:r>
                <a:endParaRPr lang="fr-FR" sz="1600" dirty="0"/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5BAA081E-B847-4A88-973F-6080BF487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1" y="1542139"/>
                <a:ext cx="43065" cy="283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A6B07DC-9D8A-4CB3-8674-C86954C0EA08}"/>
                  </a:ext>
                </a:extLst>
              </p:cNvPr>
              <p:cNvSpPr txBox="1"/>
              <p:nvPr/>
            </p:nvSpPr>
            <p:spPr>
              <a:xfrm>
                <a:off x="5754063" y="1186505"/>
                <a:ext cx="8898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neurone</a:t>
                </a:r>
              </a:p>
            </p:txBody>
          </p:sp>
        </p:grp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859621E-69C9-42CC-9AEC-AD3873EAF5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1756" y="3927314"/>
              <a:ext cx="382741" cy="157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3FB2316-0A02-49A3-952F-2E218EF6D82C}"/>
                </a:ext>
              </a:extLst>
            </p:cNvPr>
            <p:cNvSpPr txBox="1"/>
            <p:nvPr/>
          </p:nvSpPr>
          <p:spPr>
            <a:xfrm>
              <a:off x="5816272" y="3810783"/>
              <a:ext cx="1134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Matrice de </a:t>
              </a:r>
            </a:p>
            <a:p>
              <a:r>
                <a:rPr lang="fr-FR" sz="1600" dirty="0"/>
                <a:t>la couche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11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9562B-2AF3-44DA-B722-412A0F9E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596"/>
          </a:xfrm>
        </p:spPr>
        <p:txBody>
          <a:bodyPr>
            <a:normAutofit/>
          </a:bodyPr>
          <a:lstStyle/>
          <a:p>
            <a:r>
              <a:rPr lang="fr-FR" sz="3600" dirty="0"/>
              <a:t>Plan du cours :</a:t>
            </a:r>
          </a:p>
        </p:txBody>
      </p:sp>
      <p:sp>
        <p:nvSpPr>
          <p:cNvPr id="4" name="Titre 6">
            <a:extLst>
              <a:ext uri="{FF2B5EF4-FFF2-40B4-BE49-F238E27FC236}">
                <a16:creationId xmlns:a16="http://schemas.microsoft.com/office/drawing/2014/main" id="{995BDD2F-5F20-424E-8F5E-1ADCB179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722"/>
            <a:ext cx="10515600" cy="559214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000" dirty="0"/>
              <a:t>Définir l’Intelligence Artificielle (IA)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Prérequis (programmation-mathématiques)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Introduction aux réseaux de neurones (</a:t>
            </a:r>
            <a:r>
              <a:rPr lang="fr-FR" sz="2000" dirty="0" err="1"/>
              <a:t>NNs</a:t>
            </a:r>
            <a:r>
              <a:rPr lang="fr-FR" sz="2000" dirty="0"/>
              <a:t>, </a:t>
            </a:r>
            <a:r>
              <a:rPr lang="fr-FR" sz="2000" i="1" dirty="0"/>
              <a:t>Neural Networks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4.1. Problèmes de régression</a:t>
            </a:r>
          </a:p>
          <a:p>
            <a:pPr marL="457200" lvl="1" indent="0">
              <a:buNone/>
            </a:pPr>
            <a:r>
              <a:rPr lang="fr-FR" sz="1800" dirty="0"/>
              <a:t>	4.2. Descente de gradient, dérivation automatique</a:t>
            </a:r>
          </a:p>
          <a:p>
            <a:pPr marL="457200" lvl="1" indent="0">
              <a:buNone/>
            </a:pPr>
            <a:r>
              <a:rPr lang="fr-FR" sz="1800" dirty="0"/>
              <a:t>	4.3. Un NN simple (MLP)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récurrents (</a:t>
            </a:r>
            <a:r>
              <a:rPr lang="fr-FR" sz="2000" dirty="0" err="1"/>
              <a:t>RNNs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4.1. Prédiction de trajectoire</a:t>
            </a:r>
          </a:p>
          <a:p>
            <a:pPr marL="457200" lvl="1" indent="0">
              <a:buNone/>
            </a:pPr>
            <a:r>
              <a:rPr lang="fr-FR" sz="1800" dirty="0"/>
              <a:t>	4.2. Principe des </a:t>
            </a:r>
            <a:r>
              <a:rPr lang="fr-FR" sz="1800" dirty="0" err="1"/>
              <a:t>RNNs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4.3. Implémentation des </a:t>
            </a:r>
            <a:r>
              <a:rPr lang="fr-FR" sz="1800" dirty="0" err="1"/>
              <a:t>RNNs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convolutifs (</a:t>
            </a:r>
            <a:r>
              <a:rPr lang="fr-FR" sz="2000" dirty="0" err="1"/>
              <a:t>CNNs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5.1. Problèmes de classification</a:t>
            </a:r>
          </a:p>
          <a:p>
            <a:pPr marL="457200" lvl="1" indent="0">
              <a:buNone/>
            </a:pPr>
            <a:r>
              <a:rPr lang="fr-FR" sz="1800" dirty="0"/>
              <a:t>	5.2. Principe des </a:t>
            </a:r>
            <a:r>
              <a:rPr lang="fr-FR" sz="1800" dirty="0" err="1"/>
              <a:t>CNNs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5.3. Implémentation des </a:t>
            </a:r>
            <a:r>
              <a:rPr lang="fr-FR" sz="1800" dirty="0" err="1"/>
              <a:t>CNNs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Applications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6.1. Apprentissage par renforcement</a:t>
            </a:r>
          </a:p>
          <a:p>
            <a:pPr marL="457200" lvl="1" indent="0">
              <a:buNone/>
            </a:pPr>
            <a:r>
              <a:rPr lang="fr-FR" sz="1800" dirty="0"/>
              <a:t>	6.2. Classification d’images (données CIFAR)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7297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Non-linéarités </a:t>
                </a:r>
                <a14:m>
                  <m:oMath xmlns:m="http://schemas.openxmlformats.org/officeDocument/2006/math">
                    <m:r>
                      <a:rPr lang="fr-FR" sz="2000" b="0" i="1" u="sng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 (fonction d’activation):</a:t>
                </a:r>
              </a:p>
              <a:p>
                <a:r>
                  <a:rPr lang="fr-FR" sz="2000" dirty="0"/>
                  <a:t>Fonction scalaire,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Sur un vecteur, s’applique élément par élément, i.e.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…]  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Les activations les + courantes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Théorème d’approximation universelle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Un MLP peut approcher d’aussi près que l’on veut n’importe quelle fonction continue.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cela une seule couche cachée suffit (à condition de prendre une taille suffisante, i.e.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/>
                  <a:t>suffisamment grande) et une fonction d’activation non polynomiale (les fonctions ci-dessus respectent cette condition). Et … il faut trouver les bons paramètres !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5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>
            <a:extLst>
              <a:ext uri="{FF2B5EF4-FFF2-40B4-BE49-F238E27FC236}">
                <a16:creationId xmlns:a16="http://schemas.microsoft.com/office/drawing/2014/main" id="{8238073C-4072-4252-B0CA-FBF29450FCB0}"/>
              </a:ext>
            </a:extLst>
          </p:cNvPr>
          <p:cNvGrpSpPr/>
          <p:nvPr/>
        </p:nvGrpSpPr>
        <p:grpSpPr>
          <a:xfrm>
            <a:off x="1083906" y="2079962"/>
            <a:ext cx="9420808" cy="2072867"/>
            <a:chOff x="1083906" y="2695770"/>
            <a:chExt cx="9420808" cy="2072867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AF0E9383-721A-4ACB-B0E2-DACA4C0B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906" y="2695770"/>
              <a:ext cx="2286000" cy="1143000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6D03D64-2EDC-4156-AF7C-BD16C11E3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10" y="2695770"/>
              <a:ext cx="2286000" cy="114300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16D3402A-CF14-4FF9-82B4-DBC2A11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714" y="2695770"/>
              <a:ext cx="2286000" cy="1143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/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Sigmoïde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blipFill>
                  <a:blip r:embed="rId6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/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Tangente hyperbolique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blipFill>
                  <a:blip r:embed="rId7"/>
                  <a:stretch>
                    <a:fillRect t="-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/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ReLU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⁡(0,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blipFill>
                  <a:blip r:embed="rId8"/>
                  <a:stretch>
                    <a:fillRect t="-4717" b="-75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176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Implémentation du MLP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Hérite de la classe </a:t>
                </a:r>
                <a:r>
                  <a:rPr lang="fr-FR" sz="2200" i="1" dirty="0" err="1"/>
                  <a:t>torch.nn.Module</a:t>
                </a:r>
                <a:r>
                  <a:rPr lang="fr-FR" sz="2200" i="1" dirty="0"/>
                  <a:t>. </a:t>
                </a:r>
              </a:p>
              <a:p>
                <a:pPr marL="0" indent="0">
                  <a:buNone/>
                </a:pPr>
                <a:r>
                  <a:rPr lang="fr-FR" sz="2200" dirty="0"/>
                  <a:t>Exemple pour une entrée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2200" dirty="0"/>
                  <a:t>,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200" dirty="0"/>
                  <a:t> (couche cachée) de taille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3×32</m:t>
                    </m:r>
                  </m:oMath>
                </a14:m>
                <a:r>
                  <a:rPr lang="fr-FR" sz="2200" dirty="0"/>
                  <a:t>, et une sortie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200" dirty="0"/>
                  <a:t>.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class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MLP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nn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Module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super().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5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W^1, b^1</a:t>
                </a:r>
                <a:endParaRPr lang="fr-FR" sz="15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W^2, b^2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forward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x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méthode appelée par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MLP.forward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(x) ou MLP(x) 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y =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torch.functional.F.relu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.fc1(x)))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return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y</a:t>
                </a: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 = MLP()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(model)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list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model.parameters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()))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2200" b="1" dirty="0"/>
                  <a:t>Question</a:t>
                </a:r>
                <a:r>
                  <a:rPr lang="fr-FR" sz="2200" dirty="0"/>
                  <a:t>: de quelle taille sont les vecteurs de biais ?</a:t>
                </a: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  <a:blipFill>
                <a:blip r:embed="rId2"/>
                <a:stretch>
                  <a:fillRect l="-562" t="-1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87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30" y="418632"/>
            <a:ext cx="10839994" cy="6199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u="sng" dirty="0"/>
              <a:t>Entraînement du MLP</a:t>
            </a:r>
            <a:r>
              <a:rPr lang="fr-FR" sz="2200" dirty="0"/>
              <a:t> :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000" dirty="0" err="1"/>
              <a:t>PyTorch</a:t>
            </a:r>
            <a:r>
              <a:rPr lang="fr-FR" sz="2000" dirty="0"/>
              <a:t> propose des outils pour faciliter la chaîne d’actions (</a:t>
            </a:r>
            <a:r>
              <a:rPr lang="fr-FR" sz="2000" i="1" dirty="0"/>
              <a:t>pipeline</a:t>
            </a:r>
            <a:r>
              <a:rPr lang="fr-FR" sz="2000" dirty="0"/>
              <a:t>) de l’entraînement :</a:t>
            </a:r>
          </a:p>
          <a:p>
            <a:r>
              <a:rPr lang="fr-FR" sz="2000" dirty="0"/>
              <a:t>Classe </a:t>
            </a:r>
            <a:r>
              <a:rPr lang="fr-FR" sz="2000" dirty="0" err="1"/>
              <a:t>DataSet</a:t>
            </a:r>
            <a:r>
              <a:rPr lang="fr-FR" sz="2000" dirty="0"/>
              <a:t> pour la génération des données (</a:t>
            </a:r>
            <a:r>
              <a:rPr lang="fr-FR" sz="2000" i="1" dirty="0"/>
              <a:t>train set, </a:t>
            </a:r>
            <a:r>
              <a:rPr lang="fr-FR" sz="2000" dirty="0"/>
              <a:t>et </a:t>
            </a:r>
            <a:r>
              <a:rPr lang="fr-FR" sz="2000" i="1" dirty="0" err="1"/>
              <a:t>valid</a:t>
            </a:r>
            <a:r>
              <a:rPr lang="fr-FR" sz="2000" i="1" dirty="0"/>
              <a:t> set</a:t>
            </a:r>
            <a:r>
              <a:rPr lang="fr-FR" sz="2000" dirty="0"/>
              <a:t>).</a:t>
            </a:r>
          </a:p>
          <a:p>
            <a:r>
              <a:rPr lang="fr-FR" sz="2000" dirty="0"/>
              <a:t>L’implémentation de </a:t>
            </a:r>
            <a:r>
              <a:rPr lang="fr-FR" sz="2000" dirty="0" err="1"/>
              <a:t>NNs</a:t>
            </a:r>
            <a:r>
              <a:rPr lang="fr-FR" sz="2000" dirty="0"/>
              <a:t>.</a:t>
            </a:r>
          </a:p>
          <a:p>
            <a:r>
              <a:rPr lang="fr-FR" sz="2000" dirty="0"/>
              <a:t>Des </a:t>
            </a:r>
            <a:r>
              <a:rPr lang="fr-FR" sz="2000" i="1" dirty="0" err="1"/>
              <a:t>optimizer</a:t>
            </a:r>
            <a:r>
              <a:rPr lang="fr-FR" sz="2000" dirty="0"/>
              <a:t> pour gérer la descente de gradient et la mise du </a:t>
            </a:r>
            <a:r>
              <a:rPr lang="fr-FR" sz="2000" i="1" dirty="0" err="1"/>
              <a:t>learning</a:t>
            </a:r>
            <a:r>
              <a:rPr lang="fr-FR" sz="2000" i="1" dirty="0"/>
              <a:t> rate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Dans le code liés à ce cours, vous trouverez un exemple de pipeline. La descente de gradient utilisée est stochastique (</a:t>
            </a:r>
            <a:r>
              <a:rPr lang="fr-FR" sz="2000" i="1" dirty="0" err="1"/>
              <a:t>stochastic</a:t>
            </a:r>
            <a:r>
              <a:rPr lang="fr-FR" sz="2000" i="1" dirty="0"/>
              <a:t> gradient </a:t>
            </a:r>
            <a:r>
              <a:rPr lang="fr-FR" sz="2000" i="1" dirty="0" err="1"/>
              <a:t>descent</a:t>
            </a:r>
            <a:r>
              <a:rPr lang="fr-FR" sz="2000" i="1" dirty="0"/>
              <a:t>, </a:t>
            </a:r>
            <a:r>
              <a:rPr lang="fr-FR" sz="2000" b="1" dirty="0"/>
              <a:t>SGD</a:t>
            </a:r>
            <a:r>
              <a:rPr lang="fr-FR" sz="2000" dirty="0"/>
              <a:t>).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/>
              <a:t>Avec SGD</a:t>
            </a:r>
            <a:r>
              <a:rPr lang="fr-FR" sz="2000" dirty="0"/>
              <a:t>, à chaque itération, les données </a:t>
            </a:r>
            <a:r>
              <a:rPr lang="fr-FR" sz="2000" i="1" dirty="0"/>
              <a:t>train</a:t>
            </a:r>
            <a:r>
              <a:rPr lang="fr-FR" sz="2000" dirty="0"/>
              <a:t> sont découpées en sous-ensemble (</a:t>
            </a:r>
            <a:r>
              <a:rPr lang="fr-FR" sz="2000" b="1" i="1" dirty="0"/>
              <a:t>mini-batch</a:t>
            </a:r>
            <a:r>
              <a:rPr lang="fr-FR" sz="2000" dirty="0"/>
              <a:t>) et un calcul de gradient et une mise à jour des paramètres sont faits sur chaque </a:t>
            </a:r>
            <a:r>
              <a:rPr lang="fr-FR" sz="2000" i="1" dirty="0"/>
              <a:t>mini-batch</a:t>
            </a:r>
            <a:r>
              <a:rPr lang="fr-FR" sz="2000" dirty="0"/>
              <a:t>. Le découpage est fait aléatoirement à chaque itération (i.e. stochastique). Les avantages sont:</a:t>
            </a:r>
          </a:p>
          <a:p>
            <a:r>
              <a:rPr lang="fr-FR" sz="2000" dirty="0"/>
              <a:t>Apprendre plus vite sur les grandes quantités de données (mises à jour plus fréquentes).</a:t>
            </a:r>
          </a:p>
          <a:p>
            <a:r>
              <a:rPr lang="fr-FR" sz="2000" dirty="0"/>
              <a:t>Moins de risque d’être bloqué dans un minimum local.</a:t>
            </a:r>
          </a:p>
        </p:txBody>
      </p:sp>
    </p:spTree>
    <p:extLst>
      <p:ext uri="{BB962C8B-B14F-4D97-AF65-F5344CB8AC3E}">
        <p14:creationId xmlns:p14="http://schemas.microsoft.com/office/powerpoint/2010/main" val="2825446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u="sng" dirty="0"/>
                  <a:t>Résultats</a:t>
                </a:r>
                <a:r>
                  <a:rPr lang="fr-FR" sz="2400" dirty="0"/>
                  <a:t> (problème de régression simple):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/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/>
                  <a:t> le nombre de données d’entraînement, et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sz="2000" dirty="0"/>
                  <a:t> le nombre de colonnes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/>
                  <a:t>On se propose d’étudier leur effet sur le sur-apprentissage (</a:t>
                </a:r>
                <a:r>
                  <a:rPr lang="fr-FR" sz="2000" i="1" dirty="0" err="1"/>
                  <a:t>overfitting</a:t>
                </a:r>
                <a:r>
                  <a:rPr lang="fr-FR" sz="2000" i="1" dirty="0"/>
                  <a:t>).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/>
                  <a:t>Pour N=200, M=100 (M=taille couche cachée)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/>
                  <a:t>	i) courbe données + sortie MLP 	ii) training / data </a:t>
                </a:r>
                <a:r>
                  <a:rPr lang="fr-FR" sz="2000" dirty="0" err="1"/>
                  <a:t>loss</a:t>
                </a:r>
                <a:r>
                  <a:rPr lang="fr-FR" sz="2000" dirty="0"/>
                  <a:t>, fonction de N (</a:t>
                </a:r>
                <a:r>
                  <a:rPr lang="fr-FR" sz="2000" dirty="0" err="1"/>
                  <a:t>overfit</a:t>
                </a:r>
                <a:r>
                  <a:rPr lang="fr-FR" sz="2000" dirty="0"/>
                  <a:t> pour petit N)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/>
                  <a:t>Pour N=10, M=100 (</a:t>
                </a:r>
                <a:r>
                  <a:rPr lang="fr-FR" sz="2000" dirty="0" err="1"/>
                  <a:t>overfit</a:t>
                </a:r>
                <a:r>
                  <a:rPr lang="fr-FR" sz="2000" dirty="0"/>
                  <a:t>)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/>
                  <a:t>Pour N=10, M</a:t>
                </a:r>
                <a:r>
                  <a:rPr lang="fr-FR" sz="2000"/>
                  <a:t>=? 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/>
                  <a:t>=&gt; Montrer aussi </a:t>
                </a:r>
                <a:r>
                  <a:rPr lang="fr-FR" sz="2000" dirty="0" err="1"/>
                  <a:t>q’on</a:t>
                </a:r>
                <a:r>
                  <a:rPr lang="fr-FR" sz="2000" dirty="0"/>
                  <a:t> peut réduire en réduisant le NN</a:t>
                </a:r>
              </a:p>
              <a:p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76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Définir l’Intelligence Artificielle (IA)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9046FD-F459-41A7-8E9B-CD4E924C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2" y="201168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2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est une notion floue et qui évolue rapidement ⇒ sa définition dépend:</a:t>
            </a:r>
          </a:p>
          <a:p>
            <a:pPr lvl="1"/>
            <a:r>
              <a:rPr lang="fr-FR" sz="2000" dirty="0"/>
              <a:t>du domaine (traitement d’image, contrôle, etc.)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e.g. distinguer des visages vs faire marcher un robot</a:t>
            </a:r>
          </a:p>
          <a:p>
            <a:pPr lvl="1"/>
            <a:r>
              <a:rPr lang="fr-FR" sz="2000" dirty="0"/>
              <a:t>de l’époque (depuis le milieu du XXe siècle)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Deep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Blue vs Alpha Go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sz="2200" dirty="0"/>
              <a:t>Exemples:</a:t>
            </a:r>
          </a:p>
          <a:p>
            <a:pPr lvl="1"/>
            <a:r>
              <a:rPr lang="fr-FR" sz="2000" dirty="0"/>
              <a:t>« L'</a:t>
            </a:r>
            <a:r>
              <a:rPr lang="fr-FR" sz="2000" b="1" dirty="0"/>
              <a:t>automatisation</a:t>
            </a:r>
            <a:r>
              <a:rPr lang="fr-FR" sz="2000" dirty="0"/>
              <a:t> d'activités que nous </a:t>
            </a:r>
            <a:r>
              <a:rPr lang="fr-FR" sz="2000" b="1" dirty="0"/>
              <a:t>associons à la pensée humaine</a:t>
            </a:r>
            <a:r>
              <a:rPr lang="fr-FR" sz="2000" dirty="0"/>
              <a:t>, comme la prise de décision, la résolution de problème ou l'apprentissage. » (BELLMAN 1978) 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subjectif (nous ?)</a:t>
            </a:r>
          </a:p>
          <a:p>
            <a:pPr lvl="1"/>
            <a:r>
              <a:rPr lang="fr-FR" sz="2000" dirty="0"/>
              <a:t>« L'étude de comment </a:t>
            </a:r>
            <a:r>
              <a:rPr lang="fr-FR" sz="2000" b="1" dirty="0"/>
              <a:t>programmer les ordinateurs</a:t>
            </a:r>
            <a:r>
              <a:rPr lang="fr-FR" sz="2000" dirty="0"/>
              <a:t> pour qu'ils réalisent des tâches pour lesquelles les êtres humains sont </a:t>
            </a:r>
            <a:r>
              <a:rPr lang="fr-FR" sz="2000" b="1" dirty="0"/>
              <a:t>actuellement meilleurs</a:t>
            </a:r>
            <a:r>
              <a:rPr lang="fr-FR" sz="2000" dirty="0"/>
              <a:t>. » (RICH &amp; KNIGHT 1991)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paradoxal (jeu d’échec vs football ?) </a:t>
            </a:r>
          </a:p>
          <a:p>
            <a:pPr lvl="1"/>
            <a:r>
              <a:rPr lang="fr-FR" sz="2000" dirty="0"/>
              <a:t>« Ensemble de </a:t>
            </a:r>
            <a:r>
              <a:rPr lang="fr-FR" sz="2000" b="1" dirty="0"/>
              <a:t>théories et de techniques</a:t>
            </a:r>
            <a:r>
              <a:rPr lang="fr-FR" sz="2000" dirty="0"/>
              <a:t> mises en œuvre en vue de réaliser des machines capables de </a:t>
            </a:r>
            <a:r>
              <a:rPr lang="fr-FR" sz="2000" b="1" dirty="0"/>
              <a:t>simuler l'intelligence humaine</a:t>
            </a:r>
            <a:r>
              <a:rPr lang="fr-FR" sz="2000" dirty="0"/>
              <a:t>. » (Larousse 2024)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vague (définir intelligence ?)</a:t>
            </a: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8968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515981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Difficulté à définir l’IA = difficulté à définir l’Intelligence. </a:t>
            </a:r>
          </a:p>
          <a:p>
            <a:pPr marL="0" indent="0">
              <a:buNone/>
            </a:pPr>
            <a:r>
              <a:rPr lang="fr-FR" sz="2200" dirty="0"/>
              <a:t>    Selon [Larousse 2024], l’intelligence =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Ensemble des fonctions mentales ayant pour objet la connaissance conceptuelle et rationnelle »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Aptitude d'un être humain à s'adapter à une situation, à choisir des moyens d'action en fonction des circonstances »</a:t>
            </a:r>
          </a:p>
          <a:p>
            <a:pPr lvl="1"/>
            <a:endParaRPr lang="fr-FR" sz="1800" dirty="0"/>
          </a:p>
          <a:p>
            <a:r>
              <a:rPr lang="fr-FR" sz="2200" dirty="0"/>
              <a:t>Approche ‘’pragmatique’’:</a:t>
            </a:r>
          </a:p>
          <a:p>
            <a:pPr lvl="1"/>
            <a:r>
              <a:rPr lang="fr-FR" sz="2000" dirty="0"/>
              <a:t>IA = ensemble des méthodes qui sont habituellement classées dans l’IA par les gens de son domaine.</a:t>
            </a:r>
          </a:p>
          <a:p>
            <a:pPr lvl="1"/>
            <a:r>
              <a:rPr lang="fr-FR" sz="2000" dirty="0"/>
              <a:t>En traitement de l’image : réseaux de neurones (</a:t>
            </a:r>
            <a:r>
              <a:rPr lang="fr-FR" sz="2000" dirty="0" err="1"/>
              <a:t>NNs</a:t>
            </a:r>
            <a:r>
              <a:rPr lang="fr-FR" sz="2000" dirty="0"/>
              <a:t>) convolutifs (</a:t>
            </a:r>
            <a:r>
              <a:rPr lang="fr-FR" sz="2000" dirty="0" err="1"/>
              <a:t>CNNs</a:t>
            </a:r>
            <a:r>
              <a:rPr lang="fr-FR" sz="2000" dirty="0"/>
              <a:t>), algorithmes de segmentation, etc.</a:t>
            </a:r>
          </a:p>
          <a:p>
            <a:pPr lvl="1"/>
            <a:r>
              <a:rPr lang="fr-FR" sz="2000" dirty="0"/>
              <a:t>En contrôle : </a:t>
            </a:r>
            <a:r>
              <a:rPr lang="fr-FR" sz="2000" dirty="0" err="1"/>
              <a:t>NNs</a:t>
            </a:r>
            <a:r>
              <a:rPr lang="fr-FR" sz="2000" dirty="0"/>
              <a:t> récurrents (</a:t>
            </a:r>
            <a:r>
              <a:rPr lang="fr-FR" sz="2000" dirty="0" err="1"/>
              <a:t>RNNs</a:t>
            </a:r>
            <a:r>
              <a:rPr lang="fr-FR" sz="2000" dirty="0"/>
              <a:t>), algorithmes d’apprentissage par renforcement (RL), etc. </a:t>
            </a: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1945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(programmation-mathématiques)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7C1D5D-ABF7-4589-BB24-139F4B5D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80" y="2111518"/>
            <a:ext cx="2783282" cy="3368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ECDA0F8-9A95-4D0E-AC19-8194925B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18" y="2111518"/>
            <a:ext cx="2354220" cy="33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50389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et l’analyse de données nécessitent des compétences :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programmation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Python (langage le + utilisé en IA)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mathématiques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Algèbre linéaire, calcul différentiel, probabilités, statistiques</a:t>
            </a:r>
          </a:p>
          <a:p>
            <a:endParaRPr lang="fr-FR" sz="2200" dirty="0"/>
          </a:p>
          <a:p>
            <a:r>
              <a:rPr lang="fr-FR" sz="2200" dirty="0"/>
              <a:t>Ressources </a:t>
            </a:r>
            <a:r>
              <a:rPr lang="fr-FR" sz="2200" b="1" dirty="0"/>
              <a:t>Python</a:t>
            </a:r>
            <a:r>
              <a:rPr lang="fr-FR" sz="2200" dirty="0"/>
              <a:t> en ligne:</a:t>
            </a:r>
          </a:p>
          <a:p>
            <a:pPr lvl="1"/>
            <a:r>
              <a:rPr lang="fr-FR" sz="1800" dirty="0"/>
              <a:t>Cours et exos de base :</a:t>
            </a:r>
          </a:p>
          <a:p>
            <a:pPr lvl="2"/>
            <a:r>
              <a:rPr lang="fr-FR" sz="1600" dirty="0">
                <a:hlinkClick r:id="rId2"/>
              </a:rPr>
              <a:t>https://www.learnpython.org/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https://www.france-ioi.org/algo/chapters.php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fr-FR" sz="2000" dirty="0"/>
              <a:t>Cours sur la Librairie </a:t>
            </a:r>
            <a:r>
              <a:rPr lang="fr-FR" sz="2000" dirty="0" err="1"/>
              <a:t>NumPy</a:t>
            </a:r>
            <a:r>
              <a:rPr lang="fr-FR" sz="2000" dirty="0"/>
              <a:t> :</a:t>
            </a:r>
          </a:p>
          <a:p>
            <a:pPr lvl="2"/>
            <a:r>
              <a:rPr lang="fr-FR" sz="1600" dirty="0">
                <a:hlinkClick r:id="rId4"/>
              </a:rPr>
              <a:t>https://courspython.com/apprendre-numpy.html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Programmer en ligne :</a:t>
            </a:r>
          </a:p>
          <a:p>
            <a:pPr lvl="2"/>
            <a:r>
              <a:rPr lang="fr-FR" sz="1600" dirty="0">
                <a:hlinkClick r:id="rId5"/>
              </a:rPr>
              <a:t>https://www.programiz.com/python-programming/online-compiler/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6"/>
              </a:rPr>
              <a:t>https://colab.research.google.com/</a:t>
            </a:r>
            <a:r>
              <a:rPr lang="fr-FR" sz="16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5936C-6A4E-4A82-96C3-48E44217B8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97" y="2993031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3. Introduction aux réseaux de neurones</a:t>
            </a:r>
            <a:br>
              <a:rPr lang="fr-FR" dirty="0"/>
            </a:br>
            <a:r>
              <a:rPr lang="fr-FR" sz="3200" dirty="0"/>
              <a:t>	3.1. Problèmes de régression</a:t>
            </a:r>
            <a:br>
              <a:rPr lang="fr-FR" sz="3200" dirty="0"/>
            </a:br>
            <a:r>
              <a:rPr lang="fr-FR" sz="3200" dirty="0"/>
              <a:t>	3.2. Descente de gradient, dérivation automatique</a:t>
            </a:r>
            <a:br>
              <a:rPr lang="fr-FR" sz="3200" dirty="0"/>
            </a:br>
            <a:r>
              <a:rPr lang="fr-FR" sz="3200" dirty="0"/>
              <a:t>	3.3. Un réseau de neurones simple (MLP)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094A5B-856D-4416-AF92-D9310C3A8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3122500"/>
            <a:ext cx="5576013" cy="27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3.1 Problèmes de régression</a:t>
                </a:r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r>
                  <a:rPr lang="fr-FR" sz="2200" u="sng" dirty="0"/>
                  <a:t>Formulation</a:t>
                </a:r>
                <a:r>
                  <a:rPr lang="fr-FR" sz="2200" dirty="0"/>
                  <a:t> : </a:t>
                </a:r>
                <a:r>
                  <a:rPr lang="fr-FR" sz="2200" b="1" dirty="0"/>
                  <a:t>apprendre à prédire</a:t>
                </a:r>
                <a:r>
                  <a:rPr lang="fr-FR" sz="2200" dirty="0"/>
                  <a:t> une valeur de sortie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200" dirty="0"/>
                  <a:t> à partir d’une donnée d’entrée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2200" dirty="0"/>
              </a:p>
              <a:p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     </a:t>
                </a:r>
              </a:p>
              <a:p>
                <a:pPr marL="0" indent="0">
                  <a:buNone/>
                </a:pPr>
                <a:r>
                  <a:rPr lang="fr-FR" sz="2200" dirty="0"/>
                  <a:t>     afin de minimiser une fonction </a:t>
                </a:r>
                <a:r>
                  <a:rPr lang="fr-FR" sz="2200" b="1" dirty="0"/>
                  <a:t>coût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200" dirty="0"/>
                  <a:t> (</a:t>
                </a:r>
                <a:r>
                  <a:rPr lang="fr-FR" sz="2200" i="1" dirty="0" err="1"/>
                  <a:t>loss</a:t>
                </a:r>
                <a:r>
                  <a:rPr lang="fr-FR" sz="2200" dirty="0"/>
                  <a:t>) :</a:t>
                </a:r>
              </a:p>
              <a:p>
                <a:endParaRPr lang="fr-FR" sz="2200" u="sng" dirty="0"/>
              </a:p>
              <a:p>
                <a:endParaRPr lang="fr-FR" sz="2200" u="sng" dirty="0"/>
              </a:p>
              <a:p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fr-FR" sz="2200" dirty="0"/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fr-FR" sz="2200" b="1" dirty="0"/>
                  <a:t> problème d’optimisation</a:t>
                </a:r>
                <a:r>
                  <a:rPr lang="fr-FR" sz="2200" dirty="0"/>
                  <a:t> </a:t>
                </a:r>
              </a:p>
              <a:p>
                <a:pPr marL="457200" lvl="1" indent="0">
                  <a:buNone/>
                </a:pPr>
                <a:r>
                  <a:rPr lang="fr-FR" sz="2200" dirty="0"/>
                  <a:t>Remarque : nous verrons plus tard que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200" dirty="0"/>
                  <a:t> peut-être un réseau de neurones …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02B5D022-26FD-4A28-954F-A112D77C6C54}"/>
              </a:ext>
            </a:extLst>
          </p:cNvPr>
          <p:cNvGrpSpPr/>
          <p:nvPr/>
        </p:nvGrpSpPr>
        <p:grpSpPr>
          <a:xfrm>
            <a:off x="2579364" y="1936589"/>
            <a:ext cx="6097088" cy="1140288"/>
            <a:chOff x="2579364" y="1146289"/>
            <a:chExt cx="6097088" cy="1140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/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154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/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fonction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choisie « à la main »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blipFill>
                  <a:blip r:embed="rId4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/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paramètre(s)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à apprendre</a:t>
                  </a:r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blipFill>
                  <a:blip r:embed="rId5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4D9FD67-4853-424A-9533-238235037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034" y="1488506"/>
              <a:ext cx="306978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6B53383-D667-44B2-B204-939863F50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7894" y="1495037"/>
              <a:ext cx="291734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/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valeur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19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9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prédite</a:t>
                  </a:r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blipFill>
                  <a:blip r:embed="rId6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66B35B6D-E8D7-456F-8197-28D50588C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9526" y="1397311"/>
              <a:ext cx="485493" cy="5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D999836C-87DF-4D9E-B7F3-77A403764480}"/>
              </a:ext>
            </a:extLst>
          </p:cNvPr>
          <p:cNvGrpSpPr/>
          <p:nvPr/>
        </p:nvGrpSpPr>
        <p:grpSpPr>
          <a:xfrm>
            <a:off x="3317966" y="4234464"/>
            <a:ext cx="6408957" cy="932538"/>
            <a:chOff x="2736675" y="3202496"/>
            <a:chExt cx="6408957" cy="932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/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800" dirty="0"/>
                    <a:t>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}, {</m:t>
                      </m:r>
                      <m:acc>
                        <m:accPr>
                          <m:chr m:val="̂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blipFill>
                  <a:blip r:embed="rId7"/>
                  <a:stretch>
                    <a:fillRect t="-4054" b="-40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D690D31-A55A-44A2-989C-3E1A05C91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669" y="3566158"/>
              <a:ext cx="254726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8CEE6DB-6C52-4CF5-8525-A44036E3E7B1}"/>
                </a:ext>
              </a:extLst>
            </p:cNvPr>
            <p:cNvSpPr txBox="1"/>
            <p:nvPr/>
          </p:nvSpPr>
          <p:spPr>
            <a:xfrm>
              <a:off x="2736675" y="375031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données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742DA83-FE6D-4BBE-A3C9-BC9846892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4227" y="3566158"/>
              <a:ext cx="197580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7AE13F5-D00F-4382-8435-07FECC73434E}"/>
                </a:ext>
              </a:extLst>
            </p:cNvPr>
            <p:cNvSpPr txBox="1"/>
            <p:nvPr/>
          </p:nvSpPr>
          <p:spPr>
            <a:xfrm>
              <a:off x="4661807" y="371255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prédictions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308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2508</Words>
  <Application>Microsoft Office PowerPoint</Application>
  <PresentationFormat>Grand écran</PresentationFormat>
  <Paragraphs>324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Symbol</vt:lpstr>
      <vt:lpstr>Thème Office</vt:lpstr>
      <vt:lpstr>Intelligence Artificielle  et  Analyse de données  Applications Python-PyTorch</vt:lpstr>
      <vt:lpstr>Plan du cours :</vt:lpstr>
      <vt:lpstr>1. Définir l’Intelligence Artificielle (IA)</vt:lpstr>
      <vt:lpstr>Présentation PowerPoint</vt:lpstr>
      <vt:lpstr>Présentation PowerPoint</vt:lpstr>
      <vt:lpstr>2. Prérequis (programmation-mathématiques)</vt:lpstr>
      <vt:lpstr>Présentation PowerPoint</vt:lpstr>
      <vt:lpstr>3. Introduction aux réseaux de neurones  3.1. Problèmes de régression  3.2. Descente de gradient, dérivation automatique  3.3. Un réseau de neurones simple (MLP)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et Analyse de données</dc:title>
  <dc:creator>peralezADM</dc:creator>
  <cp:lastModifiedBy>peralezADM</cp:lastModifiedBy>
  <cp:revision>245</cp:revision>
  <dcterms:created xsi:type="dcterms:W3CDTF">2025-01-15T11:07:36Z</dcterms:created>
  <dcterms:modified xsi:type="dcterms:W3CDTF">2025-01-19T01:28:11Z</dcterms:modified>
</cp:coreProperties>
</file>