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57" r:id="rId4"/>
    <p:sldId id="258" r:id="rId5"/>
    <p:sldId id="259" r:id="rId6"/>
    <p:sldId id="260" r:id="rId7"/>
    <p:sldId id="264" r:id="rId8"/>
    <p:sldId id="263" r:id="rId9"/>
    <p:sldId id="265" r:id="rId10"/>
    <p:sldId id="267" r:id="rId11"/>
    <p:sldId id="268" r:id="rId12"/>
    <p:sldId id="269" r:id="rId13"/>
    <p:sldId id="270" r:id="rId14"/>
    <p:sldId id="271" r:id="rId15"/>
    <p:sldId id="274" r:id="rId16"/>
    <p:sldId id="275" r:id="rId17"/>
    <p:sldId id="276" r:id="rId18"/>
    <p:sldId id="277" r:id="rId19"/>
    <p:sldId id="272" r:id="rId20"/>
    <p:sldId id="280" r:id="rId21"/>
    <p:sldId id="282" r:id="rId22"/>
    <p:sldId id="283" r:id="rId23"/>
    <p:sldId id="281" r:id="rId24"/>
    <p:sldId id="292" r:id="rId25"/>
    <p:sldId id="290" r:id="rId26"/>
    <p:sldId id="293" r:id="rId27"/>
    <p:sldId id="291" r:id="rId28"/>
    <p:sldId id="284" r:id="rId29"/>
    <p:sldId id="285" r:id="rId30"/>
    <p:sldId id="287" r:id="rId31"/>
    <p:sldId id="288" r:id="rId32"/>
    <p:sldId id="289" r:id="rId3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94" autoAdjust="0"/>
    <p:restoredTop sz="94660"/>
  </p:normalViewPr>
  <p:slideViewPr>
    <p:cSldViewPr snapToGrid="0">
      <p:cViewPr>
        <p:scale>
          <a:sx n="74" d="100"/>
          <a:sy n="74" d="100"/>
        </p:scale>
        <p:origin x="279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A3012B-43A8-448B-966F-AD45F81E06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39AA0F2-A946-46C3-9FCB-093F5D414B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1C4B7A3-7C2B-4F6D-8669-D798C866B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C8BF-8EDA-4728-ABB9-9DEA91F7FC64}" type="datetimeFigureOut">
              <a:rPr lang="fr-FR" smtClean="0"/>
              <a:t>28/01/2025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DE1B337-4626-4BAD-B560-C2C077A46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2465B24-5227-485B-84C2-DEC578ED1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AD4D-8A9F-4157-AE06-8E9A2B528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5703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6349A7-7A3D-4D75-9D08-00D654EE4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71818DD-9C43-46E3-852C-7EC36AFC5F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4545A7-F592-4CDF-9FB0-079EFEE6B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C8BF-8EDA-4728-ABB9-9DEA91F7FC64}" type="datetimeFigureOut">
              <a:rPr lang="fr-FR" smtClean="0"/>
              <a:t>28/01/2025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CC5C8C3-4BD5-4321-AFFD-F956CCF21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E27EBDA-921A-4B14-92D0-FCCBABEEB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AD4D-8A9F-4157-AE06-8E9A2B528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4507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77F30D9-4F0E-41F8-BC38-A9E9B92BEB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D611FD7-416E-41FA-BF0D-9749C4D6A7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4DF6743-BDD8-43A2-A810-D91D97FBB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C8BF-8EDA-4728-ABB9-9DEA91F7FC64}" type="datetimeFigureOut">
              <a:rPr lang="fr-FR" smtClean="0"/>
              <a:t>28/01/2025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ADA22A6-8D36-4980-B26E-47803CEC8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7F8C5CE-D759-47A5-9074-70A4751E5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AD4D-8A9F-4157-AE06-8E9A2B528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4599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E03EEB-3FAC-41B9-92E1-FCBAEF68E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676F6F-E293-4A39-9856-CED68351E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AB0BA8F-36FB-496A-AE1D-8A62B13FE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C8BF-8EDA-4728-ABB9-9DEA91F7FC64}" type="datetimeFigureOut">
              <a:rPr lang="fr-FR" smtClean="0"/>
              <a:t>28/01/2025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79F69C5-8EF1-46AF-94C6-05A081FC5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F3AAC2-F41E-4C90-A6A0-EF3660D05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AD4D-8A9F-4157-AE06-8E9A2B528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9695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C9A2A3-80DE-4A19-A5A6-C314804F2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1272869-C812-4B9E-85F2-9DA58D3A47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575D00D-0C4F-455A-8D60-432ECFDA0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C8BF-8EDA-4728-ABB9-9DEA91F7FC64}" type="datetimeFigureOut">
              <a:rPr lang="fr-FR" smtClean="0"/>
              <a:t>28/01/2025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B720E3-1024-4DDC-8346-88D4CD2D1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805607D-3B00-4625-9BAF-73B95BF3B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AD4D-8A9F-4157-AE06-8E9A2B528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5497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B5ACF6-0682-4BCC-8602-AFCD597D7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D5EDEE-4466-4B58-B77E-2445131512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F31AA72-71B2-43EA-99F7-4EB84928D4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78C39F0-54E0-4F86-A9F0-A164AE02E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C8BF-8EDA-4728-ABB9-9DEA91F7FC64}" type="datetimeFigureOut">
              <a:rPr lang="fr-FR" smtClean="0"/>
              <a:t>28/01/2025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17A5D26-17EA-4DC0-8573-B1B4684E8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AE7303D-AB13-4036-8CA9-8D30CD928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AD4D-8A9F-4157-AE06-8E9A2B528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2297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9193C3-70F2-4AD8-A4B9-93C47E6CC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D7D8DBC-F3B8-4218-9369-025987271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80EE778-4F81-447A-8241-1E4B419A9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F21E5F8-1CAD-4A48-BD14-13E9C0ABA5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94D3150-12BB-40BF-9F16-51A2B4C047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AAF37E0-C953-4158-9940-38BB7C70F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C8BF-8EDA-4728-ABB9-9DEA91F7FC64}" type="datetimeFigureOut">
              <a:rPr lang="fr-FR" smtClean="0"/>
              <a:t>28/01/2025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3C8D9AB-691C-47E1-AEFE-2609A715D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F8E1ED5-404D-4CA0-AEDF-A0A3832C5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AD4D-8A9F-4157-AE06-8E9A2B528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4678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3A496F-CEA4-422A-A671-0B438367A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9F70522-F840-41A5-9B04-D298442C4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C8BF-8EDA-4728-ABB9-9DEA91F7FC64}" type="datetimeFigureOut">
              <a:rPr lang="fr-FR" smtClean="0"/>
              <a:t>28/01/2025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CD3F025-3832-42C6-9DAB-A99708550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B625BDF-2A28-48C4-8EAD-4EDC95E9E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AD4D-8A9F-4157-AE06-8E9A2B528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9942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FCF7F95-D095-4D42-B191-3F6DC5DF4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C8BF-8EDA-4728-ABB9-9DEA91F7FC64}" type="datetimeFigureOut">
              <a:rPr lang="fr-FR" smtClean="0"/>
              <a:t>28/01/2025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90CF3A5-7520-4486-B090-365BAA97E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97F5BA8-7860-40F1-993D-3F5B3DB1F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AD4D-8A9F-4157-AE06-8E9A2B528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7048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82C93B-D7C2-42E2-AA46-3C58B9D1F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F43580-A342-4B30-AD3A-FA00E5023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AFF236C-B01E-49F3-B5E3-E0AAEFC7E5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66A00A0-9F88-4DED-AA75-7D37EB5B8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C8BF-8EDA-4728-ABB9-9DEA91F7FC64}" type="datetimeFigureOut">
              <a:rPr lang="fr-FR" smtClean="0"/>
              <a:t>28/01/2025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42883F1-07E4-4E77-9070-9BC232EFD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E727603-5932-409A-8063-EA3721E9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AD4D-8A9F-4157-AE06-8E9A2B528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6980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31E3AB-7F24-47BE-A629-79A268114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378DB69-1779-4041-964A-55B37E2F7E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AC10A09-E752-4DAD-8852-988DDDF3BA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E7C0057-30DE-4D01-A7E3-9A30C5267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C8BF-8EDA-4728-ABB9-9DEA91F7FC64}" type="datetimeFigureOut">
              <a:rPr lang="fr-FR" smtClean="0"/>
              <a:t>28/01/2025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BE2C738-EE40-49B4-A854-77475B8B2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0A908E2-A7A0-497A-8240-B6F640F40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AD4D-8A9F-4157-AE06-8E9A2B528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0574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BC4B8BF-74C1-4276-8E71-2A1F305B6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D2B99D9-677C-4F0D-9007-2840978AD4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1258D9B-0EF9-4458-BB1D-0FA05249E2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4C8BF-8EDA-4728-ABB9-9DEA91F7FC64}" type="datetimeFigureOut">
              <a:rPr lang="fr-FR" smtClean="0"/>
              <a:t>28/01/2025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F95ABBF-F326-4E97-9A61-81AC9451B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846C9B-3CC4-497B-8F4E-1C755FBA9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DAD4D-8A9F-4157-AE06-8E9A2B528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8519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0.png"/><Relationship Id="rId13" Type="http://schemas.openxmlformats.org/officeDocument/2006/relationships/image" Target="../media/image610.png"/><Relationship Id="rId18" Type="http://schemas.openxmlformats.org/officeDocument/2006/relationships/image" Target="../media/image66.png"/><Relationship Id="rId3" Type="http://schemas.openxmlformats.org/officeDocument/2006/relationships/image" Target="../media/image510.png"/><Relationship Id="rId21" Type="http://schemas.openxmlformats.org/officeDocument/2006/relationships/image" Target="../media/image69.png"/><Relationship Id="rId7" Type="http://schemas.openxmlformats.org/officeDocument/2006/relationships/image" Target="../media/image550.png"/><Relationship Id="rId12" Type="http://schemas.openxmlformats.org/officeDocument/2006/relationships/image" Target="../media/image600.png"/><Relationship Id="rId17" Type="http://schemas.openxmlformats.org/officeDocument/2006/relationships/image" Target="../media/image65.png"/><Relationship Id="rId2" Type="http://schemas.openxmlformats.org/officeDocument/2006/relationships/image" Target="../media/image500.png"/><Relationship Id="rId16" Type="http://schemas.openxmlformats.org/officeDocument/2006/relationships/image" Target="../media/image64.png"/><Relationship Id="rId20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0.png"/><Relationship Id="rId11" Type="http://schemas.openxmlformats.org/officeDocument/2006/relationships/image" Target="../media/image590.png"/><Relationship Id="rId24" Type="http://schemas.openxmlformats.org/officeDocument/2006/relationships/image" Target="../media/image72.png"/><Relationship Id="rId5" Type="http://schemas.openxmlformats.org/officeDocument/2006/relationships/image" Target="../media/image530.png"/><Relationship Id="rId15" Type="http://schemas.openxmlformats.org/officeDocument/2006/relationships/image" Target="../media/image63.png"/><Relationship Id="rId23" Type="http://schemas.openxmlformats.org/officeDocument/2006/relationships/image" Target="../media/image71.png"/><Relationship Id="rId10" Type="http://schemas.openxmlformats.org/officeDocument/2006/relationships/image" Target="../media/image58.png"/><Relationship Id="rId19" Type="http://schemas.openxmlformats.org/officeDocument/2006/relationships/image" Target="../media/image67.png"/><Relationship Id="rId4" Type="http://schemas.openxmlformats.org/officeDocument/2006/relationships/image" Target="../media/image520.png"/><Relationship Id="rId9" Type="http://schemas.openxmlformats.org/officeDocument/2006/relationships/image" Target="../media/image570.png"/><Relationship Id="rId14" Type="http://schemas.openxmlformats.org/officeDocument/2006/relationships/image" Target="../media/image62.png"/><Relationship Id="rId22" Type="http://schemas.openxmlformats.org/officeDocument/2006/relationships/image" Target="../media/image7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76.png"/><Relationship Id="rId7" Type="http://schemas.openxmlformats.org/officeDocument/2006/relationships/image" Target="../media/image80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Relationship Id="rId9" Type="http://schemas.openxmlformats.org/officeDocument/2006/relationships/image" Target="../media/image8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colab.research.google.com/" TargetMode="External"/><Relationship Id="rId3" Type="http://schemas.openxmlformats.org/officeDocument/2006/relationships/hyperlink" Target="https://www.france-ioi.org/algo/chapters.php" TargetMode="External"/><Relationship Id="rId7" Type="http://schemas.openxmlformats.org/officeDocument/2006/relationships/hyperlink" Target="https://www.programiz.com/python-programming/online-compiler/" TargetMode="External"/><Relationship Id="rId2" Type="http://schemas.openxmlformats.org/officeDocument/2006/relationships/hyperlink" Target="https://www.learnpython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ytorch.org/get-started/locally/" TargetMode="External"/><Relationship Id="rId5" Type="http://schemas.openxmlformats.org/officeDocument/2006/relationships/hyperlink" Target="https://anaconda.org/" TargetMode="External"/><Relationship Id="rId4" Type="http://schemas.openxmlformats.org/officeDocument/2006/relationships/hyperlink" Target="https://courspython.com/apprendre-numpy.html" TargetMode="External"/><Relationship Id="rId9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AB7807-0B0E-49BE-B279-0BC39DB3F1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144837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fr-FR" sz="4800" dirty="0"/>
              <a:t>Intelligence Artificielle </a:t>
            </a:r>
            <a:br>
              <a:rPr lang="fr-FR" sz="4800" dirty="0"/>
            </a:br>
            <a:r>
              <a:rPr lang="fr-FR" sz="4800" dirty="0"/>
              <a:t>et </a:t>
            </a:r>
            <a:br>
              <a:rPr lang="fr-FR" sz="4800" dirty="0"/>
            </a:br>
            <a:r>
              <a:rPr lang="fr-FR" sz="4800" dirty="0"/>
              <a:t>Analyse de données</a:t>
            </a:r>
            <a:br>
              <a:rPr lang="fr-FR" sz="4800" dirty="0"/>
            </a:br>
            <a:br>
              <a:rPr lang="fr-FR" sz="4800" dirty="0"/>
            </a:br>
            <a:r>
              <a:rPr lang="fr-FR" sz="2800" dirty="0"/>
              <a:t>Applications Python-</a:t>
            </a:r>
            <a:r>
              <a:rPr lang="fr-FR" sz="2800" dirty="0" err="1"/>
              <a:t>PyTorch</a:t>
            </a:r>
            <a:endParaRPr lang="fr-FR" sz="48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62B8B93-BEE9-4613-8390-57ED8C06DD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52452" y="6236724"/>
            <a:ext cx="3687097" cy="498244"/>
          </a:xfrm>
        </p:spPr>
        <p:txBody>
          <a:bodyPr/>
          <a:lstStyle/>
          <a:p>
            <a:r>
              <a:rPr lang="fr-FR" dirty="0"/>
              <a:t>Johan </a:t>
            </a:r>
            <a:r>
              <a:rPr lang="fr-FR" dirty="0" err="1"/>
              <a:t>Peralez</a:t>
            </a:r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8C653AD7-B588-4155-976D-C1A824DFD1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7550" y="4493585"/>
            <a:ext cx="3136900" cy="163830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5E81C831-E8AE-4D8C-B8EA-2F7E2B6458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542" y="2984716"/>
            <a:ext cx="1058245" cy="1282483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FAD2A916-73FD-4889-A208-767D1A6894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0913" y="2688233"/>
            <a:ext cx="1103545" cy="1331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562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31073"/>
                <a:ext cx="10839994" cy="60219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sz="2200" u="sng" dirty="0"/>
                  <a:t>Exemple</a:t>
                </a:r>
                <a:r>
                  <a:rPr lang="fr-FR" sz="2200" dirty="0"/>
                  <a:t> :</a:t>
                </a:r>
              </a:p>
              <a:p>
                <a:pPr marL="457200" lvl="1" indent="0">
                  <a:buNone/>
                </a:pPr>
                <a:r>
                  <a:rPr lang="fr-FR" sz="1800" dirty="0"/>
                  <a:t>					</a:t>
                </a:r>
                <a:endParaRPr lang="fr-FR" sz="2200" dirty="0"/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</a:rPr>
                  <a:t>On choisit de prédire avec un polynôme d’ordre M :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fr-FR" sz="20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20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  <m:r>
                        <a:rPr lang="fr-FR" sz="20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000" b="0" i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20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fr-FR" sz="20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fr-FR" sz="20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0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FR" sz="20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0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20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sz="20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0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fr-FR" sz="20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sz="20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 …+</m:t>
                      </m:r>
                      <m:sSub>
                        <m:sSubPr>
                          <m:ctrlPr>
                            <a:rPr lang="fr-FR" sz="20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sSup>
                        <m:sSupPr>
                          <m:ctrlPr>
                            <a:rPr lang="fr-FR" sz="20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</m:oMath>
                  </m:oMathPara>
                </a14:m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</a:rPr>
                  <a:t>Et une fonction de coût « moindre carrés » (moyenné):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fr-FR" sz="20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fr-FR" sz="20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20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0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sz="20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fr-FR" sz="20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FR" sz="20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20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fr-FR" sz="20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fr-FR" sz="2000" i="1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fr-FR" sz="2000" i="1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FR" sz="2000" b="0" i="1" smtClean="0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000" i="1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fr-FR" sz="2000" b="0" i="1" smtClean="0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fr-FR" sz="2000" i="1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sSub>
                                  <m:sSubPr>
                                    <m:ctrlPr>
                                      <a:rPr lang="fr-FR" sz="2000" b="0" i="1" smtClean="0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fr-FR" sz="2000" i="1">
                                            <a:solidFill>
                                              <a:schemeClr val="bg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fr-FR" sz="2000" i="1">
                                            <a:solidFill>
                                              <a:schemeClr val="bg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fr-FR" sz="2000" b="0" i="1" smtClean="0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fr-FR" sz="2000" i="1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</a:rPr>
                  <a:t>, avec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</a:rPr>
                  <a:t> le nombre de données.</a:t>
                </a: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31073"/>
                <a:ext cx="10839994" cy="6021978"/>
              </a:xfrm>
              <a:blipFill>
                <a:blip r:embed="rId2"/>
                <a:stretch>
                  <a:fillRect l="-731" t="-131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Groupe 31">
            <a:extLst>
              <a:ext uri="{FF2B5EF4-FFF2-40B4-BE49-F238E27FC236}">
                <a16:creationId xmlns:a16="http://schemas.microsoft.com/office/drawing/2014/main" id="{7A7762E3-27CE-4461-BBEE-AA51674729F3}"/>
              </a:ext>
            </a:extLst>
          </p:cNvPr>
          <p:cNvGrpSpPr/>
          <p:nvPr/>
        </p:nvGrpSpPr>
        <p:grpSpPr>
          <a:xfrm>
            <a:off x="609328" y="1043977"/>
            <a:ext cx="10928054" cy="2212580"/>
            <a:chOff x="1469139" y="477585"/>
            <a:chExt cx="10928054" cy="2212580"/>
          </a:xfrm>
        </p:grpSpPr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009BECDB-6184-4A2B-9021-A87BC14E2982}"/>
                </a:ext>
              </a:extLst>
            </p:cNvPr>
            <p:cNvSpPr txBox="1"/>
            <p:nvPr/>
          </p:nvSpPr>
          <p:spPr>
            <a:xfrm>
              <a:off x="1469139" y="515950"/>
              <a:ext cx="129144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1800" u="sng" dirty="0">
                  <a:solidFill>
                    <a:schemeClr val="bg2">
                      <a:lumMod val="50000"/>
                    </a:schemeClr>
                  </a:solidFill>
                </a:rPr>
                <a:t>Données :</a:t>
              </a:r>
              <a:endParaRPr lang="fr-FR" dirty="0"/>
            </a:p>
          </p:txBody>
        </p:sp>
        <p:grpSp>
          <p:nvGrpSpPr>
            <p:cNvPr id="34" name="Groupe 33">
              <a:extLst>
                <a:ext uri="{FF2B5EF4-FFF2-40B4-BE49-F238E27FC236}">
                  <a16:creationId xmlns:a16="http://schemas.microsoft.com/office/drawing/2014/main" id="{2EBC9D52-3795-4C47-8A4B-A749ED7E70F4}"/>
                </a:ext>
              </a:extLst>
            </p:cNvPr>
            <p:cNvGrpSpPr/>
            <p:nvPr/>
          </p:nvGrpSpPr>
          <p:grpSpPr>
            <a:xfrm>
              <a:off x="2703461" y="477585"/>
              <a:ext cx="9693732" cy="2212580"/>
              <a:chOff x="1821179" y="2925667"/>
              <a:chExt cx="9693732" cy="2212580"/>
            </a:xfrm>
          </p:grpSpPr>
          <p:grpSp>
            <p:nvGrpSpPr>
              <p:cNvPr id="35" name="Groupe 34">
                <a:extLst>
                  <a:ext uri="{FF2B5EF4-FFF2-40B4-BE49-F238E27FC236}">
                    <a16:creationId xmlns:a16="http://schemas.microsoft.com/office/drawing/2014/main" id="{21A7D8CF-E14F-47D2-AF07-B6A85B62FEC7}"/>
                  </a:ext>
                </a:extLst>
              </p:cNvPr>
              <p:cNvGrpSpPr/>
              <p:nvPr/>
            </p:nvGrpSpPr>
            <p:grpSpPr>
              <a:xfrm>
                <a:off x="1821179" y="2925667"/>
                <a:ext cx="3278778" cy="2212580"/>
                <a:chOff x="2586449" y="2285594"/>
                <a:chExt cx="3278778" cy="2212580"/>
              </a:xfrm>
            </p:grpSpPr>
            <p:pic>
              <p:nvPicPr>
                <p:cNvPr id="40" name="Image 39">
                  <a:extLst>
                    <a:ext uri="{FF2B5EF4-FFF2-40B4-BE49-F238E27FC236}">
                      <a16:creationId xmlns:a16="http://schemas.microsoft.com/office/drawing/2014/main" id="{4328359B-0D75-499F-BEA9-3FB19942B14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749731" y="2285594"/>
                  <a:ext cx="2743200" cy="1977899"/>
                </a:xfrm>
                <a:prstGeom prst="rect">
                  <a:avLst/>
                </a:prstGeom>
              </p:spPr>
            </p:pic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76D3B745-03C9-4705-98E2-769BD0BBED7A}"/>
                    </a:ext>
                  </a:extLst>
                </p:cNvPr>
                <p:cNvSpPr txBox="1"/>
                <p:nvPr/>
              </p:nvSpPr>
              <p:spPr>
                <a:xfrm flipH="1">
                  <a:off x="2586449" y="4251953"/>
                  <a:ext cx="327877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[C. Bishop, Pattern recognition and Machine learning, 2006]</a:t>
                  </a:r>
                  <a:endParaRPr lang="fr-FR" sz="1000" dirty="0"/>
                </a:p>
              </p:txBody>
            </p:sp>
          </p:grpSp>
          <p:cxnSp>
            <p:nvCxnSpPr>
              <p:cNvPr id="36" name="Connecteur droit avec flèche 35">
                <a:extLst>
                  <a:ext uri="{FF2B5EF4-FFF2-40B4-BE49-F238E27FC236}">
                    <a16:creationId xmlns:a16="http://schemas.microsoft.com/office/drawing/2014/main" id="{133735D5-60DB-45DE-A472-7C8CC13A4E0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95206" y="3938452"/>
                <a:ext cx="1208314" cy="11103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necteur droit avec flèche 36">
                <a:extLst>
                  <a:ext uri="{FF2B5EF4-FFF2-40B4-BE49-F238E27FC236}">
                    <a16:creationId xmlns:a16="http://schemas.microsoft.com/office/drawing/2014/main" id="{46F9CA1E-1276-49D5-A5DE-B7AB2218671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72247" y="3429000"/>
                <a:ext cx="1985553" cy="1371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ZoneTexte 37">
                    <a:extLst>
                      <a:ext uri="{FF2B5EF4-FFF2-40B4-BE49-F238E27FC236}">
                        <a16:creationId xmlns:a16="http://schemas.microsoft.com/office/drawing/2014/main" id="{514A9030-1B02-44BB-9CDC-C99162E94717}"/>
                      </a:ext>
                    </a:extLst>
                  </p:cNvPr>
                  <p:cNvSpPr txBox="1"/>
                  <p:nvPr/>
                </p:nvSpPr>
                <p:spPr>
                  <a:xfrm>
                    <a:off x="4794071" y="3196048"/>
                    <a:ext cx="6720840" cy="9233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457200" lvl="1" indent="0">
                      <a:buNone/>
                    </a:pPr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fr-FR" sz="180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fr-FR" sz="180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(2</m:t>
                          </m:r>
                          <m:r>
                            <a:rPr lang="fr-FR" sz="180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fr-FR" sz="180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FR" sz="180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fr-FR" dirty="0">
                      <a:solidFill>
                        <a:schemeClr val="bg2">
                          <a:lumMod val="50000"/>
                        </a:schemeClr>
                      </a:solidFill>
                    </a:endParaRPr>
                  </a:p>
                  <a:p>
                    <a:pPr marL="457200" lvl="1" indent="0">
                      <a:buNone/>
                    </a:pPr>
                    <a:endParaRPr lang="fr-FR" sz="1800" u="sng" dirty="0">
                      <a:solidFill>
                        <a:schemeClr val="bg2">
                          <a:lumMod val="50000"/>
                        </a:schemeClr>
                      </a:solidFill>
                    </a:endParaRPr>
                  </a:p>
                  <a:p>
                    <a:pPr marL="457200" lvl="1" indent="0">
                      <a:buNone/>
                    </a:pPr>
                    <a:r>
                      <a:rPr lang="fr-FR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S</a:t>
                    </a:r>
                    <a:r>
                      <a:rPr lang="fr-FR" sz="1800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orties t générées avec cette fonction + du « bruit »</a:t>
                    </a:r>
                    <a:endParaRPr lang="fr-FR" dirty="0"/>
                  </a:p>
                </p:txBody>
              </p:sp>
            </mc:Choice>
            <mc:Fallback xmlns="">
              <p:sp>
                <p:nvSpPr>
                  <p:cNvPr id="38" name="ZoneTexte 37">
                    <a:extLst>
                      <a:ext uri="{FF2B5EF4-FFF2-40B4-BE49-F238E27FC236}">
                        <a16:creationId xmlns:a16="http://schemas.microsoft.com/office/drawing/2014/main" id="{514A9030-1B02-44BB-9CDC-C99162E9471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94071" y="3196048"/>
                    <a:ext cx="6720840" cy="92333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9934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9" name="Connecteur droit avec flèche 38">
                <a:extLst>
                  <a:ext uri="{FF2B5EF4-FFF2-40B4-BE49-F238E27FC236}">
                    <a16:creationId xmlns:a16="http://schemas.microsoft.com/office/drawing/2014/main" id="{6AE5AD4B-BBCC-4059-ADA2-C0A75F414CF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655406" y="3790620"/>
                <a:ext cx="1648114" cy="14128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177630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9E77B8-2D75-472C-B76C-ABDDE0CAF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750" y="431073"/>
            <a:ext cx="10839994" cy="633452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Quel ordre M choisir pour notre polynôme ?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F2DF1D10-3834-4CBE-B7B4-75556CB60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7318" y="868615"/>
            <a:ext cx="5479783" cy="3781621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7EF1555F-66E5-42AA-B29F-972D3DA7CADA}"/>
              </a:ext>
            </a:extLst>
          </p:cNvPr>
          <p:cNvSpPr txBox="1"/>
          <p:nvPr/>
        </p:nvSpPr>
        <p:spPr>
          <a:xfrm flipH="1">
            <a:off x="4210123" y="4696310"/>
            <a:ext cx="32787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[C. Bishop, Pattern recognition and Machine learning, 2006]</a:t>
            </a:r>
            <a:endParaRPr lang="fr-FR" sz="1000" dirty="0"/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A79FCDC4-6157-4AEA-9AAA-178B048B6A88}"/>
              </a:ext>
            </a:extLst>
          </p:cNvPr>
          <p:cNvSpPr txBox="1">
            <a:spLocks/>
          </p:cNvSpPr>
          <p:nvPr/>
        </p:nvSpPr>
        <p:spPr>
          <a:xfrm>
            <a:off x="457015" y="5040022"/>
            <a:ext cx="10839994" cy="15100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Pour M trop petit : problème de sous-apprentissage (</a:t>
            </a:r>
            <a:r>
              <a:rPr lang="fr-FR" sz="2000" b="1" i="1" dirty="0" err="1">
                <a:solidFill>
                  <a:schemeClr val="bg2">
                    <a:lumMod val="50000"/>
                  </a:schemeClr>
                </a:solidFill>
              </a:rPr>
              <a:t>underfitting</a:t>
            </a:r>
            <a:r>
              <a:rPr lang="fr-FR" sz="2000" i="1" dirty="0">
                <a:solidFill>
                  <a:schemeClr val="bg2">
                    <a:lumMod val="50000"/>
                  </a:schemeClr>
                </a:solidFill>
              </a:rPr>
              <a:t>).</a:t>
            </a:r>
          </a:p>
          <a:p>
            <a:pPr lvl="2"/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Pour M trop grand : problème de sur-apprentissage (</a:t>
            </a:r>
            <a:r>
              <a:rPr lang="fr-FR" sz="2000" b="1" i="1" dirty="0" err="1">
                <a:solidFill>
                  <a:schemeClr val="bg2">
                    <a:lumMod val="50000"/>
                  </a:schemeClr>
                </a:solidFill>
              </a:rPr>
              <a:t>overfitting</a:t>
            </a:r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).</a:t>
            </a:r>
          </a:p>
          <a:p>
            <a:pPr marL="914400" lvl="2" indent="0">
              <a:buNone/>
            </a:pPr>
            <a:r>
              <a:rPr lang="fr-FR" dirty="0"/>
              <a:t>Remarque (</a:t>
            </a:r>
            <a:r>
              <a:rPr lang="fr-FR" b="1" dirty="0"/>
              <a:t>polynômes de Lagrange</a:t>
            </a:r>
            <a:r>
              <a:rPr lang="fr-FR" dirty="0"/>
              <a:t>) : pour n données distinctes il existe un (unique) polynôme d’ordre n-1 qui passe exactement par chaque donnée.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127748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712956"/>
                <a:ext cx="10839994" cy="2119622"/>
              </a:xfrm>
            </p:spPr>
            <p:txBody>
              <a:bodyPr>
                <a:noAutofit/>
              </a:bodyPr>
              <a:lstStyle/>
              <a:p>
                <a:pPr marL="457200" lvl="1" indent="0">
                  <a:buNone/>
                </a:pPr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</a:rPr>
                  <a:t>Séparation des données en, au moins, 2 ensembles :</a:t>
                </a:r>
              </a:p>
              <a:p>
                <a:pPr lvl="1"/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</a:rPr>
                  <a:t>Données d’entraînement (</a:t>
                </a:r>
                <a:r>
                  <a:rPr lang="fr-FR" sz="2000" i="1" dirty="0">
                    <a:solidFill>
                      <a:schemeClr val="bg2">
                        <a:lumMod val="50000"/>
                      </a:schemeClr>
                    </a:solidFill>
                  </a:rPr>
                  <a:t>training set</a:t>
                </a:r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</a:rPr>
                  <a:t>).</a:t>
                </a:r>
              </a:p>
              <a:p>
                <a:pPr marL="457200" lvl="1" indent="0">
                  <a:buNone/>
                </a:pPr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</a:rPr>
                  <a:t>    Pour l’apprentissage de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</a:rPr>
                  <a:t>, i.e. la résolution du problème d’optimisation.</a:t>
                </a:r>
              </a:p>
              <a:p>
                <a:pPr lvl="1"/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</a:rPr>
                  <a:t>Données de validation (</a:t>
                </a:r>
                <a:r>
                  <a:rPr lang="fr-FR" sz="2000" i="1" dirty="0">
                    <a:solidFill>
                      <a:schemeClr val="bg2">
                        <a:lumMod val="50000"/>
                      </a:schemeClr>
                    </a:solidFill>
                  </a:rPr>
                  <a:t>validation set</a:t>
                </a:r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</a:rPr>
                  <a:t>).</a:t>
                </a:r>
              </a:p>
              <a:p>
                <a:pPr marL="457200" lvl="1" indent="0">
                  <a:buNone/>
                </a:pPr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</a:rPr>
                  <a:t>    Permet de détecter le surapprentissage :</a:t>
                </a:r>
              </a:p>
              <a:p>
                <a:pPr marL="457200" lvl="1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712956"/>
                <a:ext cx="10839994" cy="2119622"/>
              </a:xfrm>
              <a:blipFill>
                <a:blip r:embed="rId2"/>
                <a:stretch>
                  <a:fillRect t="-316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e 10">
            <a:extLst>
              <a:ext uri="{FF2B5EF4-FFF2-40B4-BE49-F238E27FC236}">
                <a16:creationId xmlns:a16="http://schemas.microsoft.com/office/drawing/2014/main" id="{B40A5CDC-6DA1-4F78-9CEA-C7CB264B9EDF}"/>
              </a:ext>
            </a:extLst>
          </p:cNvPr>
          <p:cNvGrpSpPr/>
          <p:nvPr/>
        </p:nvGrpSpPr>
        <p:grpSpPr>
          <a:xfrm>
            <a:off x="2718842" y="2831545"/>
            <a:ext cx="6477810" cy="3258604"/>
            <a:chOff x="5163273" y="1490884"/>
            <a:chExt cx="6477810" cy="3258604"/>
          </a:xfrm>
        </p:grpSpPr>
        <p:pic>
          <p:nvPicPr>
            <p:cNvPr id="4" name="Image 3">
              <a:extLst>
                <a:ext uri="{FF2B5EF4-FFF2-40B4-BE49-F238E27FC236}">
                  <a16:creationId xmlns:a16="http://schemas.microsoft.com/office/drawing/2014/main" id="{F1E863AA-68F3-43F6-87A3-BCE1580D47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63273" y="1490884"/>
              <a:ext cx="4407554" cy="3258604"/>
            </a:xfrm>
            <a:prstGeom prst="rect">
              <a:avLst/>
            </a:prstGeom>
          </p:spPr>
        </p:pic>
        <p:cxnSp>
          <p:nvCxnSpPr>
            <p:cNvPr id="9" name="Connecteur droit avec flèche 8">
              <a:extLst>
                <a:ext uri="{FF2B5EF4-FFF2-40B4-BE49-F238E27FC236}">
                  <a16:creationId xmlns:a16="http://schemas.microsoft.com/office/drawing/2014/main" id="{DB42B1F3-E2AA-4885-8AC7-84377F6024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75249" y="2633260"/>
              <a:ext cx="612982" cy="1924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2BB0B2E7-1F54-4D28-B204-181C2795132B}"/>
                </a:ext>
              </a:extLst>
            </p:cNvPr>
            <p:cNvSpPr txBox="1"/>
            <p:nvPr/>
          </p:nvSpPr>
          <p:spPr>
            <a:xfrm>
              <a:off x="9784485" y="2227561"/>
              <a:ext cx="185659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Coût calculé avec </a:t>
              </a:r>
            </a:p>
            <a:p>
              <a:r>
                <a:rPr lang="fr-FR" dirty="0"/>
                <a:t>les données </a:t>
              </a:r>
            </a:p>
            <a:p>
              <a:r>
                <a:rPr lang="fr-FR" dirty="0"/>
                <a:t>de validation</a:t>
              </a:r>
            </a:p>
          </p:txBody>
        </p: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DF6DA438-18A3-4C0E-BBF1-9866CCD68487}"/>
                </a:ext>
              </a:extLst>
            </p:cNvPr>
            <p:cNvSpPr txBox="1"/>
            <p:nvPr/>
          </p:nvSpPr>
          <p:spPr>
            <a:xfrm>
              <a:off x="9735978" y="3633443"/>
              <a:ext cx="186461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Coût calculé avec </a:t>
              </a:r>
            </a:p>
            <a:p>
              <a:r>
                <a:rPr lang="fr-FR" dirty="0"/>
                <a:t>les données </a:t>
              </a:r>
            </a:p>
            <a:p>
              <a:r>
                <a:rPr lang="fr-FR" dirty="0"/>
                <a:t>d’entraînement</a:t>
              </a:r>
            </a:p>
          </p:txBody>
        </p:sp>
        <p:cxnSp>
          <p:nvCxnSpPr>
            <p:cNvPr id="14" name="Connecteur droit avec flèche 13">
              <a:extLst>
                <a:ext uri="{FF2B5EF4-FFF2-40B4-BE49-F238E27FC236}">
                  <a16:creationId xmlns:a16="http://schemas.microsoft.com/office/drawing/2014/main" id="{179D3FEC-5E8F-421A-A159-6B948A8ACE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40110" y="3936031"/>
              <a:ext cx="612982" cy="1924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ZoneTexte 16">
            <a:extLst>
              <a:ext uri="{FF2B5EF4-FFF2-40B4-BE49-F238E27FC236}">
                <a16:creationId xmlns:a16="http://schemas.microsoft.com/office/drawing/2014/main" id="{3BD2A21C-D5B9-4427-8AA3-ADDB69596B6D}"/>
              </a:ext>
            </a:extLst>
          </p:cNvPr>
          <p:cNvSpPr txBox="1"/>
          <p:nvPr/>
        </p:nvSpPr>
        <p:spPr>
          <a:xfrm flipH="1">
            <a:off x="3658531" y="6090149"/>
            <a:ext cx="32787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[C. Bishop, Pattern recognition and Machine learning, 2006]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555190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9E77B8-2D75-472C-B76C-ABDDE0CAF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750" y="712956"/>
            <a:ext cx="10839994" cy="2119622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fr-FR" sz="2000" i="1" dirty="0">
                <a:solidFill>
                  <a:schemeClr val="bg2">
                    <a:lumMod val="50000"/>
                  </a:schemeClr>
                </a:solidFill>
              </a:rPr>
              <a:t>Big Data</a:t>
            </a:r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 ?</a:t>
            </a:r>
          </a:p>
          <a:p>
            <a:pPr marL="457200" lvl="1" indent="0">
              <a:buNone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Augmenter (fortement) le nombre de données d’apprentissage permet de réduire le surapprentissage :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97D9B4A-A0B7-40C3-81DB-ED4D720E1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121" y="1904426"/>
            <a:ext cx="7829251" cy="3377324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4B33AC6C-7142-4825-94EF-820A5DD7A9A9}"/>
              </a:ext>
            </a:extLst>
          </p:cNvPr>
          <p:cNvSpPr txBox="1"/>
          <p:nvPr/>
        </p:nvSpPr>
        <p:spPr>
          <a:xfrm flipH="1">
            <a:off x="5117647" y="5035529"/>
            <a:ext cx="32787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[C. Bishop, Pattern recognition and Machine learning, 2006]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3135769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31073"/>
                <a:ext cx="10839994" cy="60219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sz="2200" dirty="0"/>
                  <a:t>Trois grandes difficultés des problèmes d’apprentissage :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fr-FR" sz="2200" dirty="0"/>
                  <a:t>Expressivité</a:t>
                </a:r>
              </a:p>
              <a:p>
                <a:pPr marL="457200" lvl="1" indent="0">
                  <a:buNone/>
                </a:pPr>
                <a:r>
                  <a:rPr lang="fr-FR" sz="1800" dirty="0"/>
                  <a:t>Mon modèle, i.e. ma fonction </a:t>
                </a:r>
                <a14:m>
                  <m:oMath xmlns:m="http://schemas.openxmlformats.org/officeDocument/2006/math"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fr-FR" sz="1800" dirty="0"/>
                  <a:t>, peut-elle apprendre des phénomènes complexes ?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fr-FR" sz="2200" dirty="0"/>
                  <a:t>Difficulté à entraîner</a:t>
                </a:r>
              </a:p>
              <a:p>
                <a:pPr marL="457200" lvl="1" indent="0">
                  <a:buNone/>
                </a:pPr>
                <a:r>
                  <a:rPr lang="fr-FR" sz="1800" dirty="0"/>
                  <a:t>Le problème d’optimisation, i.e. minimiser la différence entre prédictions et données, est-il difficile ?</a:t>
                </a:r>
              </a:p>
              <a:p>
                <a:pPr marL="457200" lvl="1" indent="0">
                  <a:buNone/>
                </a:pPr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</a:rPr>
                  <a:t>e.g. si on résout par descente de gradient, la fonction coût est-elle dérivable ? lisse ?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fr-FR" sz="2200" dirty="0"/>
                  <a:t>Généralisation</a:t>
                </a:r>
              </a:p>
              <a:p>
                <a:pPr marL="457200" lvl="1" indent="0">
                  <a:buNone/>
                </a:pPr>
                <a:r>
                  <a:rPr lang="fr-FR" sz="1800" dirty="0"/>
                  <a:t>Comment mon modèle se comporte sur des données qui ne sont pas dans le </a:t>
                </a:r>
                <a:r>
                  <a:rPr lang="fr-FR" sz="1800" i="1" dirty="0"/>
                  <a:t>training set</a:t>
                </a:r>
                <a:r>
                  <a:rPr lang="fr-FR" sz="1800" dirty="0"/>
                  <a:t> ?</a:t>
                </a:r>
              </a:p>
              <a:p>
                <a:pPr marL="457200" lvl="1" indent="0">
                  <a:buNone/>
                </a:pPr>
                <a:r>
                  <a:rPr lang="fr-FR" sz="1800" dirty="0"/>
                  <a:t>Capacité à interpoler / extrapoler ?</a:t>
                </a:r>
              </a:p>
              <a:p>
                <a:pPr marL="457200" lvl="1" indent="0">
                  <a:buNone/>
                </a:pPr>
                <a:r>
                  <a:rPr lang="fr-FR" sz="1800" dirty="0">
                    <a:solidFill>
                      <a:schemeClr val="bg2">
                        <a:lumMod val="50000"/>
                      </a:schemeClr>
                    </a:solidFill>
                  </a:rPr>
                  <a:t>e.g. le surapprentissage implique une mauvaise généralisation.</a:t>
                </a:r>
                <a:endParaRPr lang="fr-FR" sz="1800" dirty="0"/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31073"/>
                <a:ext cx="10839994" cy="6021978"/>
              </a:xfrm>
              <a:blipFill>
                <a:blip r:embed="rId2"/>
                <a:stretch>
                  <a:fillRect l="-731" t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99938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31073"/>
                <a:ext cx="10839994" cy="60219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sz="2200" u="sng" dirty="0"/>
                  <a:t>Exercice 3.a</a:t>
                </a:r>
                <a:r>
                  <a:rPr lang="fr-FR" sz="2200" dirty="0"/>
                  <a:t> (Python, </a:t>
                </a:r>
                <a:r>
                  <a:rPr lang="fr-FR" sz="2200" dirty="0" err="1"/>
                  <a:t>NumPy</a:t>
                </a:r>
                <a:r>
                  <a:rPr lang="fr-FR" sz="2200" dirty="0"/>
                  <a:t>):</a:t>
                </a:r>
                <a:r>
                  <a:rPr lang="fr-FR" sz="1800" dirty="0"/>
                  <a:t>	</a:t>
                </a:r>
              </a:p>
              <a:p>
                <a:pPr marL="0" indent="0">
                  <a:buNone/>
                </a:pPr>
                <a:r>
                  <a:rPr lang="fr-FR" sz="2000" dirty="0"/>
                  <a:t>Générer et visualiser un jeu de données similaire à l’exemple ci-dessus.</a:t>
                </a:r>
              </a:p>
              <a:p>
                <a:pPr marL="342900" indent="-342900">
                  <a:buAutoNum type="arabicPeriod"/>
                </a:pPr>
                <a:r>
                  <a:rPr lang="fr-FR" sz="1800" dirty="0">
                    <a:solidFill>
                      <a:schemeClr val="bg2">
                        <a:lumMod val="50000"/>
                      </a:schemeClr>
                    </a:solidFill>
                  </a:rPr>
                  <a:t>Importer les librairies </a:t>
                </a:r>
                <a:r>
                  <a:rPr lang="fr-FR" sz="1800" i="1" dirty="0" err="1">
                    <a:solidFill>
                      <a:schemeClr val="bg2">
                        <a:lumMod val="50000"/>
                      </a:schemeClr>
                    </a:solidFill>
                  </a:rPr>
                  <a:t>numpy</a:t>
                </a:r>
                <a:r>
                  <a:rPr lang="fr-FR" sz="1800" dirty="0">
                    <a:solidFill>
                      <a:schemeClr val="bg2">
                        <a:lumMod val="50000"/>
                      </a:schemeClr>
                    </a:solidFill>
                  </a:rPr>
                  <a:t> et </a:t>
                </a:r>
                <a:r>
                  <a:rPr lang="fr-FR" sz="1800" i="1" dirty="0" err="1">
                    <a:solidFill>
                      <a:schemeClr val="bg2">
                        <a:lumMod val="50000"/>
                      </a:schemeClr>
                    </a:solidFill>
                  </a:rPr>
                  <a:t>matplotlib</a:t>
                </a:r>
                <a:endParaRPr lang="fr-FR" sz="1800" i="1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457200" lvl="1" indent="0">
                  <a:buNone/>
                </a:pPr>
                <a:r>
                  <a:rPr lang="fr-FR" sz="1400" b="1" dirty="0">
                    <a:solidFill>
                      <a:srgbClr val="0000FF"/>
                    </a:solidFill>
                    <a:highlight>
                      <a:srgbClr val="FFFFFF"/>
                    </a:highlight>
                  </a:rPr>
                  <a:t>import</a:t>
                </a:r>
                <a:r>
                  <a:rPr lang="fr-FR" sz="1400" b="0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 </a:t>
                </a:r>
                <a:r>
                  <a:rPr lang="fr-FR" sz="1400" b="0" dirty="0" err="1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numpy</a:t>
                </a:r>
                <a:r>
                  <a:rPr lang="fr-FR" sz="1400" b="0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 </a:t>
                </a:r>
                <a:r>
                  <a:rPr lang="fr-FR" sz="1400" b="1" dirty="0">
                    <a:solidFill>
                      <a:srgbClr val="0000FF"/>
                    </a:solidFill>
                    <a:highlight>
                      <a:srgbClr val="FFFFFF"/>
                    </a:highlight>
                  </a:rPr>
                  <a:t>as</a:t>
                </a:r>
                <a:r>
                  <a:rPr lang="fr-FR" sz="1400" b="0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 </a:t>
                </a:r>
                <a:r>
                  <a:rPr lang="fr-FR" sz="1400" b="0" dirty="0" err="1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np</a:t>
                </a:r>
                <a:endParaRPr lang="fr-FR" sz="1400" dirty="0">
                  <a:solidFill>
                    <a:srgbClr val="000000"/>
                  </a:solidFill>
                  <a:highlight>
                    <a:srgbClr val="FFFFFF"/>
                  </a:highlight>
                </a:endParaRPr>
              </a:p>
              <a:p>
                <a:pPr marL="457200" lvl="1" indent="0">
                  <a:buNone/>
                </a:pPr>
                <a:r>
                  <a:rPr lang="en-US" sz="1400" b="1" dirty="0">
                    <a:solidFill>
                      <a:srgbClr val="0000FF"/>
                    </a:solidFill>
                    <a:highlight>
                      <a:srgbClr val="FFFFFF"/>
                    </a:highlight>
                  </a:rPr>
                  <a:t>from</a:t>
                </a:r>
                <a:r>
                  <a:rPr lang="en-US" sz="1400" b="0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 matplotlib </a:t>
                </a:r>
                <a:r>
                  <a:rPr lang="en-US" sz="1400" b="1" dirty="0">
                    <a:solidFill>
                      <a:srgbClr val="0000FF"/>
                    </a:solidFill>
                    <a:highlight>
                      <a:srgbClr val="FFFFFF"/>
                    </a:highlight>
                  </a:rPr>
                  <a:t>import</a:t>
                </a:r>
                <a:r>
                  <a:rPr lang="en-US" sz="1400" b="0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 </a:t>
                </a:r>
                <a:r>
                  <a:rPr lang="en-US" sz="1400" b="0" dirty="0" err="1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pyplot</a:t>
                </a:r>
                <a:r>
                  <a:rPr lang="en-US" sz="1400" b="0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 </a:t>
                </a:r>
                <a:r>
                  <a:rPr lang="en-US" sz="1400" b="1" dirty="0">
                    <a:solidFill>
                      <a:srgbClr val="0000FF"/>
                    </a:solidFill>
                    <a:highlight>
                      <a:srgbClr val="FFFFFF"/>
                    </a:highlight>
                  </a:rPr>
                  <a:t>as</a:t>
                </a:r>
                <a:r>
                  <a:rPr lang="en-US" sz="1400" b="0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 </a:t>
                </a:r>
                <a:r>
                  <a:rPr lang="en-US" sz="1400" b="0" dirty="0" err="1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plt</a:t>
                </a:r>
                <a:endParaRPr lang="fr-FR" sz="1400" i="1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457200" indent="-457200">
                  <a:buAutoNum type="arabicPeriod"/>
                </a:pPr>
                <a:r>
                  <a:rPr lang="fr-FR" sz="1800" i="1" dirty="0">
                    <a:solidFill>
                      <a:schemeClr val="bg2">
                        <a:lumMod val="50000"/>
                      </a:schemeClr>
                    </a:solidFill>
                  </a:rPr>
                  <a:t>Paramètres</a:t>
                </a:r>
              </a:p>
              <a:p>
                <a:pPr marL="457200" lvl="1" indent="0">
                  <a:buNone/>
                </a:pPr>
                <a:r>
                  <a:rPr lang="fr-FR" sz="1400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N </a:t>
                </a:r>
                <a:r>
                  <a:rPr lang="fr-FR" sz="1400" b="1" dirty="0">
                    <a:solidFill>
                      <a:srgbClr val="000080"/>
                    </a:solidFill>
                    <a:highlight>
                      <a:srgbClr val="FFFFFF"/>
                    </a:highlight>
                  </a:rPr>
                  <a:t>=</a:t>
                </a:r>
                <a:r>
                  <a:rPr lang="fr-FR" sz="1400" b="0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 </a:t>
                </a:r>
                <a:r>
                  <a:rPr lang="fr-FR" sz="1400" dirty="0">
                    <a:solidFill>
                      <a:srgbClr val="FF0000"/>
                    </a:solidFill>
                    <a:highlight>
                      <a:srgbClr val="FFFFFF"/>
                    </a:highlight>
                  </a:rPr>
                  <a:t>3</a:t>
                </a:r>
                <a:r>
                  <a:rPr lang="fr-FR" sz="1400" b="0" dirty="0">
                    <a:solidFill>
                      <a:srgbClr val="FF0000"/>
                    </a:solidFill>
                    <a:highlight>
                      <a:srgbClr val="FFFFFF"/>
                    </a:highlight>
                  </a:rPr>
                  <a:t>0 </a:t>
                </a:r>
                <a:r>
                  <a:rPr lang="fr-FR" sz="1400" dirty="0">
                    <a:solidFill>
                      <a:srgbClr val="008000"/>
                    </a:solidFill>
                    <a:highlight>
                      <a:srgbClr val="FFFFFF"/>
                    </a:highlight>
                  </a:rPr>
                  <a:t># nombre de points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fr-FR" sz="1800" i="1" dirty="0">
                    <a:solidFill>
                      <a:schemeClr val="bg2">
                        <a:lumMod val="50000"/>
                      </a:schemeClr>
                    </a:solidFill>
                  </a:rPr>
                  <a:t>Générer (aléatoirement entre 0 et 1) les données d’entrées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fr-FR" sz="18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r-FR" sz="18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fr-FR" sz="1800" i="1" dirty="0">
                    <a:solidFill>
                      <a:schemeClr val="bg2">
                        <a:lumMod val="50000"/>
                      </a:schemeClr>
                    </a:solidFill>
                  </a:rPr>
                  <a:t> de taille </a:t>
                </a:r>
                <a14:m>
                  <m:oMath xmlns:m="http://schemas.openxmlformats.org/officeDocument/2006/math">
                    <m:r>
                      <a:rPr lang="fr-FR" sz="18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fr-FR" sz="1800" i="1" dirty="0">
                    <a:solidFill>
                      <a:schemeClr val="bg2">
                        <a:lumMod val="50000"/>
                      </a:schemeClr>
                    </a:solidFill>
                  </a:rPr>
                  <a:t>.</a:t>
                </a:r>
              </a:p>
              <a:p>
                <a:pPr marL="457200" lvl="1" indent="0">
                  <a:buNone/>
                </a:pPr>
                <a:r>
                  <a:rPr lang="fr-FR" sz="1400" dirty="0">
                    <a:solidFill>
                      <a:schemeClr val="bg2">
                        <a:lumMod val="50000"/>
                      </a:schemeClr>
                    </a:solidFill>
                  </a:rPr>
                  <a:t>Utiliser la fonction </a:t>
                </a:r>
                <a:r>
                  <a:rPr lang="fr-FR" sz="1400" i="1" dirty="0" err="1">
                    <a:solidFill>
                      <a:schemeClr val="bg2">
                        <a:lumMod val="50000"/>
                      </a:schemeClr>
                    </a:solidFill>
                  </a:rPr>
                  <a:t>np.random.uniform</a:t>
                </a:r>
                <a:r>
                  <a:rPr lang="fr-FR" sz="1400" i="1" dirty="0">
                    <a:solidFill>
                      <a:schemeClr val="bg2">
                        <a:lumMod val="50000"/>
                      </a:schemeClr>
                    </a:solidFill>
                  </a:rPr>
                  <a:t>(…)</a:t>
                </a:r>
                <a:r>
                  <a:rPr lang="fr-FR" sz="1400" dirty="0">
                    <a:solidFill>
                      <a:schemeClr val="bg2">
                        <a:lumMod val="50000"/>
                      </a:schemeClr>
                    </a:solidFill>
                  </a:rPr>
                  <a:t> pour utiliser une distribution uniforme.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fr-FR" sz="1800" i="1" dirty="0">
                    <a:solidFill>
                      <a:schemeClr val="bg2">
                        <a:lumMod val="50000"/>
                      </a:schemeClr>
                    </a:solidFill>
                  </a:rPr>
                  <a:t>Générer les données de sorties </a:t>
                </a:r>
                <a14:m>
                  <m:oMath xmlns:m="http://schemas.openxmlformats.org/officeDocument/2006/math">
                    <m:r>
                      <a:rPr lang="fr-FR" sz="18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fr-FR" sz="18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FR" sz="18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fr-FR" sz="1800" i="1" dirty="0">
                    <a:solidFill>
                      <a:schemeClr val="bg2">
                        <a:lumMod val="50000"/>
                      </a:schemeClr>
                    </a:solidFill>
                  </a:rPr>
                  <a:t>, telles que </a:t>
                </a:r>
                <a14:m>
                  <m:oMath xmlns:m="http://schemas.openxmlformats.org/officeDocument/2006/math">
                    <m:r>
                      <a:rPr lang="fr-FR" sz="18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FR" sz="18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fr-FR" sz="18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800" b="0" i="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fr-FR" sz="18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8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fr-FR" sz="18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fr-FR" sz="18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fr-FR" sz="18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sz="18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fr-FR" sz="1800" i="1" dirty="0">
                    <a:solidFill>
                      <a:schemeClr val="bg2">
                        <a:lumMod val="50000"/>
                      </a:schemeClr>
                    </a:solidFill>
                  </a:rPr>
                  <a:t>.</a:t>
                </a:r>
              </a:p>
              <a:p>
                <a:pPr marL="457200" lvl="1" indent="0">
                  <a:buNone/>
                </a:pPr>
                <a:r>
                  <a:rPr lang="fr-FR" sz="1400" dirty="0">
                    <a:solidFill>
                      <a:schemeClr val="bg2">
                        <a:lumMod val="50000"/>
                      </a:schemeClr>
                    </a:solidFill>
                  </a:rPr>
                  <a:t>Utiliser la fonction </a:t>
                </a:r>
                <a:r>
                  <a:rPr lang="fr-FR" sz="1400" i="1" dirty="0" err="1">
                    <a:solidFill>
                      <a:schemeClr val="bg2">
                        <a:lumMod val="50000"/>
                      </a:schemeClr>
                    </a:solidFill>
                  </a:rPr>
                  <a:t>np.random.normal</a:t>
                </a:r>
                <a:r>
                  <a:rPr lang="fr-FR" sz="1400" i="1" dirty="0">
                    <a:solidFill>
                      <a:schemeClr val="bg2">
                        <a:lumMod val="50000"/>
                      </a:schemeClr>
                    </a:solidFill>
                  </a:rPr>
                  <a:t>(…)</a:t>
                </a:r>
                <a:r>
                  <a:rPr lang="fr-FR" sz="1400" dirty="0">
                    <a:solidFill>
                      <a:schemeClr val="bg2">
                        <a:lumMod val="50000"/>
                      </a:schemeClr>
                    </a:solidFill>
                  </a:rPr>
                  <a:t> pour générer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1400" b="0" i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w</m:t>
                    </m:r>
                  </m:oMath>
                </a14:m>
                <a:r>
                  <a:rPr lang="fr-FR" sz="1400" dirty="0">
                    <a:solidFill>
                      <a:schemeClr val="bg2">
                        <a:lumMod val="50000"/>
                      </a:schemeClr>
                    </a:solidFill>
                  </a:rPr>
                  <a:t> à partir d’une distribution normale centrée d’écart type (</a:t>
                </a:r>
                <a:r>
                  <a:rPr lang="fr-FR" sz="1400" i="1" dirty="0">
                    <a:solidFill>
                      <a:schemeClr val="bg2">
                        <a:lumMod val="50000"/>
                      </a:schemeClr>
                    </a:solidFill>
                  </a:rPr>
                  <a:t>standard </a:t>
                </a:r>
                <a:r>
                  <a:rPr lang="fr-FR" sz="1400" i="1" dirty="0" err="1">
                    <a:solidFill>
                      <a:schemeClr val="bg2">
                        <a:lumMod val="50000"/>
                      </a:schemeClr>
                    </a:solidFill>
                  </a:rPr>
                  <a:t>deviation</a:t>
                </a:r>
                <a:r>
                  <a:rPr lang="fr-FR" sz="1400" dirty="0">
                    <a:solidFill>
                      <a:schemeClr val="bg2">
                        <a:lumMod val="50000"/>
                      </a:schemeClr>
                    </a:solidFill>
                  </a:rPr>
                  <a:t>) de 0.1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fr-FR" sz="1800" i="1" dirty="0">
                    <a:solidFill>
                      <a:schemeClr val="bg2">
                        <a:lumMod val="50000"/>
                      </a:schemeClr>
                    </a:solidFill>
                  </a:rPr>
                  <a:t>Visualiser le jeu de données </a:t>
                </a:r>
              </a:p>
              <a:p>
                <a:pPr marL="457200" lvl="1" indent="0">
                  <a:buNone/>
                </a:pPr>
                <a:r>
                  <a:rPr lang="fr-FR" sz="1400" i="1" dirty="0">
                    <a:solidFill>
                      <a:schemeClr val="bg2">
                        <a:lumMod val="50000"/>
                      </a:schemeClr>
                    </a:solidFill>
                  </a:rPr>
                  <a:t>Utiliser </a:t>
                </a:r>
                <a:r>
                  <a:rPr lang="fr-FR" sz="1400" i="1" dirty="0" err="1">
                    <a:solidFill>
                      <a:schemeClr val="bg2">
                        <a:lumMod val="50000"/>
                      </a:schemeClr>
                    </a:solidFill>
                  </a:rPr>
                  <a:t>plt.plot</a:t>
                </a:r>
                <a:r>
                  <a:rPr lang="fr-FR" sz="1400" i="1" dirty="0">
                    <a:solidFill>
                      <a:schemeClr val="bg2">
                        <a:lumMod val="50000"/>
                      </a:schemeClr>
                    </a:solidFill>
                  </a:rPr>
                  <a:t>, </a:t>
                </a:r>
                <a:r>
                  <a:rPr lang="fr-FR" sz="1400" i="1" dirty="0" err="1">
                    <a:solidFill>
                      <a:schemeClr val="bg2">
                        <a:lumMod val="50000"/>
                      </a:schemeClr>
                    </a:solidFill>
                  </a:rPr>
                  <a:t>plt.legend</a:t>
                </a:r>
                <a:r>
                  <a:rPr lang="fr-FR" sz="1400" i="1" dirty="0">
                    <a:solidFill>
                      <a:schemeClr val="bg2">
                        <a:lumMod val="50000"/>
                      </a:schemeClr>
                    </a:solidFill>
                  </a:rPr>
                  <a:t>, </a:t>
                </a:r>
                <a:r>
                  <a:rPr lang="fr-FR" sz="1400" i="1" dirty="0" err="1">
                    <a:solidFill>
                      <a:schemeClr val="bg2">
                        <a:lumMod val="50000"/>
                      </a:schemeClr>
                    </a:solidFill>
                  </a:rPr>
                  <a:t>plt.xlabel</a:t>
                </a:r>
                <a:r>
                  <a:rPr lang="fr-FR" sz="1400" i="1" dirty="0">
                    <a:solidFill>
                      <a:schemeClr val="bg2">
                        <a:lumMod val="50000"/>
                      </a:schemeClr>
                    </a:solidFill>
                  </a:rPr>
                  <a:t>, etc.</a:t>
                </a:r>
              </a:p>
              <a:p>
                <a:pPr marL="457200" lvl="1" indent="0">
                  <a:buNone/>
                </a:pPr>
                <a:endParaRPr lang="fr-FR" sz="1400" i="1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1800" i="1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457200" indent="-457200">
                  <a:buAutoNum type="arabicPeriod"/>
                </a:pPr>
                <a:endParaRPr lang="fr-FR" sz="1800" i="1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457200" indent="-457200">
                  <a:buAutoNum type="arabicPeriod"/>
                </a:pPr>
                <a:endParaRPr lang="fr-FR" sz="2200" dirty="0"/>
              </a:p>
              <a:p>
                <a:pPr marL="457200" indent="-457200">
                  <a:buAutoNum type="arabicPeriod"/>
                </a:pPr>
                <a:endParaRPr lang="fr-FR" sz="2200" dirty="0"/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31073"/>
                <a:ext cx="10839994" cy="6021978"/>
              </a:xfrm>
              <a:blipFill>
                <a:blip r:embed="rId2"/>
                <a:stretch>
                  <a:fillRect l="-731" t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>
            <a:extLst>
              <a:ext uri="{FF2B5EF4-FFF2-40B4-BE49-F238E27FC236}">
                <a16:creationId xmlns:a16="http://schemas.microsoft.com/office/drawing/2014/main" id="{A3509765-C7A6-4563-BD1D-DF9DE1E383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9415" y="4271760"/>
            <a:ext cx="3006492" cy="2340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843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31073"/>
                <a:ext cx="10839994" cy="60219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sz="2400" dirty="0"/>
                  <a:t>3.2 Descente de gradient, dérivation automatique</a:t>
                </a:r>
              </a:p>
              <a:p>
                <a:pPr marL="0" indent="0">
                  <a:buNone/>
                </a:pPr>
                <a:r>
                  <a:rPr lang="fr-FR" sz="2000" u="sng" dirty="0"/>
                  <a:t>Objectif</a:t>
                </a:r>
                <a:r>
                  <a:rPr lang="fr-FR" sz="2000" dirty="0"/>
                  <a:t> : minimiser la fonction coût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fr-FR" sz="2000" dirty="0"/>
                  <a:t>.</a:t>
                </a:r>
              </a:p>
              <a:p>
                <a:pPr marL="0" indent="0">
                  <a:buNone/>
                </a:pPr>
                <a:r>
                  <a:rPr lang="fr-FR" sz="2000" u="sng" dirty="0"/>
                  <a:t>Idée</a:t>
                </a:r>
                <a:r>
                  <a:rPr lang="fr-FR" sz="2000" dirty="0"/>
                  <a:t> : mise à jour des paramètres, dans la direction qui fait diminuer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fr-FR" sz="2000" dirty="0"/>
                  <a:t> le plus fortement.</a:t>
                </a:r>
              </a:p>
              <a:p>
                <a:pPr marL="0" indent="0">
                  <a:buNone/>
                </a:pPr>
                <a:r>
                  <a:rPr lang="fr-FR" sz="2000" b="0" u="sng" dirty="0"/>
                  <a:t>Mises à jour</a:t>
                </a:r>
                <a:r>
                  <a:rPr lang="fr-FR" sz="2000" b="0" dirty="0"/>
                  <a:t> :</a:t>
                </a: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r>
                  <a:rPr lang="fr-FR" sz="2000" u="sng" dirty="0"/>
                  <a:t>Convergence</a:t>
                </a:r>
                <a:r>
                  <a:rPr lang="fr-FR" sz="2000" dirty="0"/>
                  <a:t> : garantie pour un problème convexe, et </a:t>
                </a:r>
              </a:p>
              <a:p>
                <a:pPr marL="0" indent="0">
                  <a:buNone/>
                </a:pPr>
                <a:r>
                  <a:rPr lang="fr-FR" sz="2000" b="0" dirty="0"/>
                  <a:t>pour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0&lt;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fr-FR" sz="2000" dirty="0"/>
                  <a:t> .</a:t>
                </a:r>
              </a:p>
              <a:p>
                <a:pPr marL="0" indent="0">
                  <a:buNone/>
                </a:pPr>
                <a:r>
                  <a:rPr lang="fr-FR" sz="2000" u="sng" dirty="0"/>
                  <a:t>Illustration</a:t>
                </a:r>
                <a:r>
                  <a:rPr lang="fr-FR" sz="2000" dirty="0"/>
                  <a:t> (non convexe):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fr-FR" sz="2000" dirty="0"/>
                  <a:t> est un minimum local. </a:t>
                </a:r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31073"/>
                <a:ext cx="10839994" cy="6021978"/>
              </a:xfrm>
              <a:blipFill>
                <a:blip r:embed="rId2"/>
                <a:stretch>
                  <a:fillRect l="-844" t="-1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e 7">
            <a:extLst>
              <a:ext uri="{FF2B5EF4-FFF2-40B4-BE49-F238E27FC236}">
                <a16:creationId xmlns:a16="http://schemas.microsoft.com/office/drawing/2014/main" id="{3FD39170-8A7C-4319-B068-253794F8930C}"/>
              </a:ext>
            </a:extLst>
          </p:cNvPr>
          <p:cNvGrpSpPr/>
          <p:nvPr/>
        </p:nvGrpSpPr>
        <p:grpSpPr>
          <a:xfrm>
            <a:off x="7750623" y="3290721"/>
            <a:ext cx="3529907" cy="3440969"/>
            <a:chOff x="4021202" y="1156995"/>
            <a:chExt cx="3529907" cy="3440969"/>
          </a:xfrm>
        </p:grpSpPr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E839BE67-BFFF-4D6C-B978-D2747C170C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21202" y="1156995"/>
              <a:ext cx="3529907" cy="3409373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28FB2AF9-852C-4719-AF95-FC3E87F08062}"/>
                    </a:ext>
                  </a:extLst>
                </p:cNvPr>
                <p:cNvSpPr txBox="1"/>
                <p:nvPr/>
              </p:nvSpPr>
              <p:spPr>
                <a:xfrm>
                  <a:off x="4603104" y="1175662"/>
                  <a:ext cx="3657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28FB2AF9-852C-4719-AF95-FC3E87F080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03104" y="1175662"/>
                  <a:ext cx="365741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D7172D10-0D50-45ED-8A4B-651A6DF69064}"/>
                    </a:ext>
                  </a:extLst>
                </p:cNvPr>
                <p:cNvSpPr txBox="1"/>
                <p:nvPr/>
              </p:nvSpPr>
              <p:spPr>
                <a:xfrm>
                  <a:off x="6733594" y="4262208"/>
                  <a:ext cx="365741" cy="33575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D7172D10-0D50-45ED-8A4B-651A6DF690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3594" y="4262208"/>
                  <a:ext cx="365741" cy="335756"/>
                </a:xfrm>
                <a:prstGeom prst="rect">
                  <a:avLst/>
                </a:prstGeom>
                <a:blipFill>
                  <a:blip r:embed="rId5"/>
                  <a:stretch>
                    <a:fillRect b="-181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050A0599-BD1C-4124-A6AE-02D7653E9A43}"/>
              </a:ext>
            </a:extLst>
          </p:cNvPr>
          <p:cNvGrpSpPr/>
          <p:nvPr/>
        </p:nvGrpSpPr>
        <p:grpSpPr>
          <a:xfrm>
            <a:off x="1915883" y="1831396"/>
            <a:ext cx="6562525" cy="1284447"/>
            <a:chOff x="3048000" y="3243420"/>
            <a:chExt cx="6562525" cy="128444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ZoneTexte 12">
                  <a:extLst>
                    <a:ext uri="{FF2B5EF4-FFF2-40B4-BE49-F238E27FC236}">
                      <a16:creationId xmlns:a16="http://schemas.microsoft.com/office/drawing/2014/main" id="{AFA4E859-17C2-44D1-B7C1-7A87D1CB6962}"/>
                    </a:ext>
                  </a:extLst>
                </p:cNvPr>
                <p:cNvSpPr txBox="1"/>
                <p:nvPr/>
              </p:nvSpPr>
              <p:spPr>
                <a:xfrm>
                  <a:off x="3048000" y="3243420"/>
                  <a:ext cx="6096000" cy="43973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e>
                        </m:d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FR" sz="2000" dirty="0"/>
                </a:p>
              </p:txBody>
            </p:sp>
          </mc:Choice>
          <mc:Fallback xmlns="">
            <p:sp>
              <p:nvSpPr>
                <p:cNvPr id="13" name="ZoneTexte 12">
                  <a:extLst>
                    <a:ext uri="{FF2B5EF4-FFF2-40B4-BE49-F238E27FC236}">
                      <a16:creationId xmlns:a16="http://schemas.microsoft.com/office/drawing/2014/main" id="{AFA4E859-17C2-44D1-B7C1-7A87D1CB69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8000" y="3243420"/>
                  <a:ext cx="6096000" cy="439736"/>
                </a:xfrm>
                <a:prstGeom prst="rect">
                  <a:avLst/>
                </a:prstGeom>
                <a:blipFill>
                  <a:blip r:embed="rId6"/>
                  <a:stretch>
                    <a:fillRect b="-95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Connecteur droit avec flèche 13">
              <a:extLst>
                <a:ext uri="{FF2B5EF4-FFF2-40B4-BE49-F238E27FC236}">
                  <a16:creationId xmlns:a16="http://schemas.microsoft.com/office/drawing/2014/main" id="{E0993E3E-1134-4CE5-99EC-10EAB14287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26563" y="3649045"/>
              <a:ext cx="422988" cy="2324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avec flèche 14">
              <a:extLst>
                <a:ext uri="{FF2B5EF4-FFF2-40B4-BE49-F238E27FC236}">
                  <a16:creationId xmlns:a16="http://schemas.microsoft.com/office/drawing/2014/main" id="{D8C6B288-F6E2-4315-A676-3F24775C8B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96947" y="3649045"/>
              <a:ext cx="0" cy="2324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avec flèche 15">
              <a:extLst>
                <a:ext uri="{FF2B5EF4-FFF2-40B4-BE49-F238E27FC236}">
                  <a16:creationId xmlns:a16="http://schemas.microsoft.com/office/drawing/2014/main" id="{60234177-53F7-49B9-B999-EE7F7FD47C3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394580" y="3649044"/>
              <a:ext cx="503853" cy="2324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455B07CC-F92E-45BD-A76C-5FA0D950B874}"/>
                </a:ext>
              </a:extLst>
            </p:cNvPr>
            <p:cNvSpPr txBox="1"/>
            <p:nvPr/>
          </p:nvSpPr>
          <p:spPr>
            <a:xfrm>
              <a:off x="5461514" y="3881536"/>
              <a:ext cx="14306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Pas</a:t>
              </a:r>
              <a:r>
                <a:rPr lang="fr-FR" i="1" dirty="0"/>
                <a:t> (</a:t>
              </a:r>
              <a:r>
                <a:rPr lang="fr-FR" i="1" dirty="0" err="1"/>
                <a:t>learning</a:t>
              </a:r>
              <a:endParaRPr lang="fr-FR" i="1" dirty="0"/>
            </a:p>
            <a:p>
              <a:r>
                <a:rPr lang="fr-FR" i="1" dirty="0"/>
                <a:t>rate)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6AFB82AC-D276-416E-A622-24258514BEF0}"/>
                    </a:ext>
                  </a:extLst>
                </p:cNvPr>
                <p:cNvSpPr txBox="1"/>
                <p:nvPr/>
              </p:nvSpPr>
              <p:spPr>
                <a:xfrm>
                  <a:off x="3903310" y="3881536"/>
                  <a:ext cx="1430694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dirty="0"/>
                    <a:t>Paramètre à l’itération </a:t>
                  </a:r>
                  <a14:m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6AFB82AC-D276-416E-A622-24258514BE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3310" y="3881536"/>
                  <a:ext cx="1430694" cy="646331"/>
                </a:xfrm>
                <a:prstGeom prst="rect">
                  <a:avLst/>
                </a:prstGeom>
                <a:blipFill>
                  <a:blip r:embed="rId7"/>
                  <a:stretch>
                    <a:fillRect l="-3846" t="-4717" b="-1415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981348A6-A5D6-4363-8981-6C05180F79F6}"/>
                    </a:ext>
                  </a:extLst>
                </p:cNvPr>
                <p:cNvSpPr txBox="1"/>
                <p:nvPr/>
              </p:nvSpPr>
              <p:spPr>
                <a:xfrm>
                  <a:off x="6885984" y="3825551"/>
                  <a:ext cx="2724541" cy="5130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dirty="0"/>
                    <a:t>Gradient (se note aussi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</m:oMath>
                  </a14:m>
                  <a:r>
                    <a:rPr lang="fr-FR" dirty="0"/>
                    <a:t>)</a:t>
                  </a:r>
                </a:p>
              </p:txBody>
            </p:sp>
          </mc:Choice>
          <mc:Fallback xmlns=""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981348A6-A5D6-4363-8981-6C05180F79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5984" y="3825551"/>
                  <a:ext cx="2724541" cy="513026"/>
                </a:xfrm>
                <a:prstGeom prst="rect">
                  <a:avLst/>
                </a:prstGeom>
                <a:blipFill>
                  <a:blip r:embed="rId8"/>
                  <a:stretch>
                    <a:fillRect l="-2013" b="-476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962336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31073"/>
                <a:ext cx="10839994" cy="6286968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fr-FR" sz="2000" dirty="0"/>
                  <a:t>Calculer le gradient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fr-F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fr-F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𝐿</m:t>
                                </m:r>
                              </m:num>
                              <m:den>
                                <m:r>
                                  <a:rPr lang="fr-F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fr-F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fr-F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f>
                              <m:fPr>
                                <m:ctrlPr>
                                  <a:rPr lang="fr-F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fr-F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𝐿</m:t>
                                </m:r>
                              </m:num>
                              <m:den>
                                <m:r>
                                  <a:rPr lang="fr-F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fr-FR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fr-F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…</m:t>
                            </m:r>
                          </m:e>
                        </m:d>
                      </m:e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fr-FR" sz="2000" dirty="0"/>
                  <a:t>revient à calculer les dérivées partielles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fr-FR" sz="2000" dirty="0"/>
                  <a:t>.</a:t>
                </a:r>
              </a:p>
              <a:p>
                <a:pPr marL="0" indent="0">
                  <a:buNone/>
                </a:pPr>
                <a:r>
                  <a:rPr lang="fr-FR" sz="2000" dirty="0"/>
                  <a:t>Ce calcul est à faire à chaque itération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fr-FR" sz="2000" dirty="0"/>
                  <a:t> (dépend de la valeur de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fr-FR" sz="2000" dirty="0"/>
                  <a:t>)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fr-FR" sz="2000" dirty="0"/>
                  <a:t> calcul « à la main » prohibitif.</a:t>
                </a:r>
              </a:p>
              <a:p>
                <a:pPr marL="0" indent="0">
                  <a:buNone/>
                </a:pPr>
                <a:r>
                  <a:rPr lang="fr-FR" sz="2000" u="sng" dirty="0"/>
                  <a:t>Calcul par différences finies</a:t>
                </a:r>
                <a:r>
                  <a:rPr lang="fr-FR" sz="2000" dirty="0"/>
                  <a:t> :</a:t>
                </a:r>
              </a:p>
              <a:p>
                <a:pPr marL="0" indent="0" algn="ctr">
                  <a:buNone/>
                </a:pPr>
                <a:r>
                  <a:rPr lang="fr-FR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fr-F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fr-F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fr-F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̃"/>
                                    <m:ctrlPr>
                                      <a:rPr lang="fr-FR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FR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den>
                    </m:f>
                  </m:oMath>
                </a14:m>
                <a:r>
                  <a:rPr lang="fr-FR" sz="2000" dirty="0"/>
                  <a:t> , avec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20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fr-FR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fr-FR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fr-FR" sz="2000" b="0" i="1" dirty="0" smtClean="0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fr-FR" sz="2000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fr-FR" sz="20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FR" sz="2000" b="0" i="1" dirty="0" smtClean="0"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fr-FR" sz="2000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fr-FR" sz="2000" dirty="0"/>
                  <a:t> et </a:t>
                </a:r>
                <a14:m>
                  <m:oMath xmlns:m="http://schemas.openxmlformats.org/officeDocument/2006/math">
                    <m:r>
                      <a:rPr lang="fr-FR" sz="2000" i="1" dirty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fr-FR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sz="2000" dirty="0"/>
                  <a:t>petit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fr-FR" sz="2000" dirty="0"/>
                  <a:t> </a:t>
                </a:r>
                <a:r>
                  <a:rPr lang="fr-FR" sz="2000" b="1" dirty="0"/>
                  <a:t>approximatif</a:t>
                </a:r>
                <a:r>
                  <a:rPr lang="fr-FR" sz="2000" dirty="0"/>
                  <a:t> et </a:t>
                </a:r>
                <a:r>
                  <a:rPr lang="fr-FR" sz="2000" b="1" dirty="0"/>
                  <a:t>coûteux </a:t>
                </a:r>
                <a:r>
                  <a:rPr lang="fr-FR" sz="2000" dirty="0"/>
                  <a:t>(nombreuses évaluations de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fr-FR" sz="2000" dirty="0"/>
                  <a:t>).</a:t>
                </a:r>
              </a:p>
              <a:p>
                <a:pPr marL="0" indent="0">
                  <a:buNone/>
                </a:pPr>
                <a:r>
                  <a:rPr lang="fr-FR" sz="2000" u="sng" dirty="0"/>
                  <a:t>Calcul par dérivation automatique</a:t>
                </a:r>
                <a:r>
                  <a:rPr lang="fr-FR" sz="2000" dirty="0"/>
                  <a:t> :</a:t>
                </a:r>
              </a:p>
              <a:p>
                <a:pPr marL="0" indent="0" algn="ctr">
                  <a:buNone/>
                </a:pPr>
                <a:r>
                  <a:rPr lang="fr-FR" sz="2000" dirty="0"/>
                  <a:t>dérivation</a:t>
                </a:r>
                <a:r>
                  <a:rPr lang="fr-FR" sz="2000" b="1" dirty="0"/>
                  <a:t> exacte </a:t>
                </a:r>
                <a:r>
                  <a:rPr lang="fr-FR" sz="2000" dirty="0"/>
                  <a:t>(formelle) à l’aide d’un </a:t>
                </a:r>
                <a:r>
                  <a:rPr lang="fr-FR" sz="2000" b="1" dirty="0"/>
                  <a:t>logiciel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fr-FR" sz="2000" dirty="0"/>
                  <a:t> plus précis et plus rapide.</a:t>
                </a:r>
              </a:p>
              <a:p>
                <a:pPr marL="0" indent="0">
                  <a:buNone/>
                </a:pPr>
                <a:r>
                  <a:rPr lang="fr-FR" sz="2000" u="sng" dirty="0"/>
                  <a:t>Exemple</a:t>
                </a:r>
                <a:r>
                  <a:rPr lang="fr-FR" sz="2000" dirty="0"/>
                  <a:t> (librairie </a:t>
                </a:r>
                <a:r>
                  <a:rPr lang="fr-FR" sz="2000" dirty="0" err="1"/>
                  <a:t>Pytorch</a:t>
                </a:r>
                <a:r>
                  <a:rPr lang="fr-FR" sz="2000" dirty="0"/>
                  <a:t>) :</a:t>
                </a:r>
              </a:p>
              <a:p>
                <a:pPr marL="0" indent="0">
                  <a:spcBef>
                    <a:spcPts val="500"/>
                  </a:spcBef>
                  <a:buNone/>
                </a:pPr>
                <a:r>
                  <a:rPr lang="fr-FR" sz="1400" b="0" dirty="0">
                    <a:solidFill>
                      <a:srgbClr val="AF00DB"/>
                    </a:solidFill>
                    <a:effectLst/>
                    <a:latin typeface="Courier New" panose="02070309020205020404" pitchFamily="49" charset="0"/>
                  </a:rPr>
                  <a:t>import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 </a:t>
                </a: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torch</a:t>
                </a:r>
                <a:endParaRPr lang="fr-FR" sz="14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  <a:p>
                <a:pPr marL="0" indent="0">
                  <a:spcBef>
                    <a:spcPts val="500"/>
                  </a:spcBef>
                  <a:buNone/>
                </a:pP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x = </a:t>
                </a: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torch.tensor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([</a:t>
                </a:r>
                <a:r>
                  <a:rPr lang="fr-FR" sz="1400" b="0" dirty="0">
                    <a:solidFill>
                      <a:srgbClr val="116644"/>
                    </a:solidFill>
                    <a:effectLst/>
                    <a:latin typeface="Courier New" panose="02070309020205020404" pitchFamily="49" charset="0"/>
                  </a:rPr>
                  <a:t>3.1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], </a:t>
                </a: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requires_grad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 = </a:t>
                </a:r>
                <a:r>
                  <a:rPr lang="fr-FR" sz="1400" b="0" dirty="0" err="1">
                    <a:solidFill>
                      <a:srgbClr val="0000FF"/>
                    </a:solidFill>
                    <a:effectLst/>
                    <a:latin typeface="Courier New" panose="02070309020205020404" pitchFamily="49" charset="0"/>
                  </a:rPr>
                  <a:t>True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) </a:t>
                </a:r>
                <a:r>
                  <a:rPr lang="fr-FR" sz="14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# initialise un scalaire (vecteur de taille 1)</a:t>
                </a:r>
                <a:endParaRPr lang="fr-FR" sz="14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  <a:p>
                <a:pPr marL="0" indent="0">
                  <a:spcBef>
                    <a:spcPts val="500"/>
                  </a:spcBef>
                  <a:buNone/>
                </a:pP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y = x ** </a:t>
                </a:r>
                <a:r>
                  <a:rPr lang="fr-FR" sz="1400" b="0" dirty="0">
                    <a:solidFill>
                      <a:srgbClr val="116644"/>
                    </a:solidFill>
                    <a:effectLst/>
                    <a:latin typeface="Courier New" panose="02070309020205020404" pitchFamily="49" charset="0"/>
                  </a:rPr>
                  <a:t>2</a:t>
                </a:r>
                <a:endParaRPr lang="fr-FR" sz="14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  <a:p>
                <a:pPr marL="0" indent="0">
                  <a:spcBef>
                    <a:spcPts val="500"/>
                  </a:spcBef>
                  <a:buNone/>
                </a:pP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grad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 = </a:t>
                </a: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torch.autograd.grad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(y, x) </a:t>
                </a:r>
                <a:r>
                  <a:rPr lang="fr-FR" sz="14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# calcule </a:t>
                </a:r>
                <a:r>
                  <a:rPr lang="fr-FR" sz="1400" b="0" dirty="0" err="1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dy</a:t>
                </a:r>
                <a:r>
                  <a:rPr lang="fr-FR" sz="14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/dx = 2x</a:t>
                </a:r>
                <a:endParaRPr lang="fr-FR" sz="14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  <a:p>
                <a:pPr marL="0" indent="0">
                  <a:spcBef>
                    <a:spcPts val="500"/>
                  </a:spcBef>
                  <a:buNone/>
                </a:pPr>
                <a:r>
                  <a:rPr lang="fr-FR" sz="1400" b="0" dirty="0" err="1">
                    <a:solidFill>
                      <a:srgbClr val="795E26"/>
                    </a:solidFill>
                    <a:effectLst/>
                    <a:latin typeface="Courier New" panose="02070309020205020404" pitchFamily="49" charset="0"/>
                  </a:rPr>
                  <a:t>print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</a:t>
                </a: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grad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) </a:t>
                </a:r>
                <a:r>
                  <a:rPr lang="fr-FR" sz="14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# 6.2</a:t>
                </a:r>
                <a:endParaRPr lang="fr-FR" sz="14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  <a:p>
                <a:pPr marL="0" indent="0">
                  <a:spcBef>
                    <a:spcPts val="500"/>
                  </a:spcBef>
                  <a:buNone/>
                </a:pPr>
                <a:endParaRPr lang="fr-FR" sz="14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x = </a:t>
                </a: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torch.tensor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([</a:t>
                </a:r>
                <a:r>
                  <a:rPr lang="fr-FR" sz="1400" b="0" dirty="0">
                    <a:solidFill>
                      <a:srgbClr val="116644"/>
                    </a:solidFill>
                    <a:effectLst/>
                    <a:latin typeface="Courier New" panose="02070309020205020404" pitchFamily="49" charset="0"/>
                  </a:rPr>
                  <a:t>3.1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, </a:t>
                </a:r>
                <a:r>
                  <a:rPr lang="fr-FR" sz="1400" b="0" dirty="0">
                    <a:solidFill>
                      <a:srgbClr val="116644"/>
                    </a:solidFill>
                    <a:effectLst/>
                    <a:latin typeface="Courier New" panose="02070309020205020404" pitchFamily="49" charset="0"/>
                  </a:rPr>
                  <a:t>2.0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], </a:t>
                </a: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requires_grad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 = </a:t>
                </a:r>
                <a:r>
                  <a:rPr lang="fr-FR" sz="1400" b="0" dirty="0" err="1">
                    <a:solidFill>
                      <a:srgbClr val="0000FF"/>
                    </a:solidFill>
                    <a:effectLst/>
                    <a:latin typeface="Courier New" panose="02070309020205020404" pitchFamily="49" charset="0"/>
                  </a:rPr>
                  <a:t>True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)</a:t>
                </a:r>
              </a:p>
              <a:p>
                <a:pPr marL="0" indent="0">
                  <a:buNone/>
                </a:pP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b = </a:t>
                </a: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torch.tensor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([</a:t>
                </a:r>
                <a:r>
                  <a:rPr lang="fr-FR" sz="1400" b="0" dirty="0">
                    <a:solidFill>
                      <a:srgbClr val="116644"/>
                    </a:solidFill>
                    <a:effectLst/>
                    <a:latin typeface="Courier New" panose="02070309020205020404" pitchFamily="49" charset="0"/>
                  </a:rPr>
                  <a:t>5.5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, </a:t>
                </a:r>
                <a:r>
                  <a:rPr lang="fr-FR" sz="1400" b="0" dirty="0">
                    <a:solidFill>
                      <a:srgbClr val="116644"/>
                    </a:solidFill>
                    <a:effectLst/>
                    <a:latin typeface="Courier New" panose="02070309020205020404" pitchFamily="49" charset="0"/>
                  </a:rPr>
                  <a:t>7.7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])</a:t>
                </a:r>
              </a:p>
              <a:p>
                <a:pPr marL="0" indent="0">
                  <a:buNone/>
                </a:pP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y = b @ x </a:t>
                </a:r>
                <a:r>
                  <a:rPr lang="fr-FR" sz="14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# produit scalaire : y = b_1 * x_1 + b_2 * x_2</a:t>
                </a:r>
                <a:endParaRPr lang="fr-FR" sz="14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grad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 = </a:t>
                </a: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torch.autograd.grad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(y, x) </a:t>
                </a:r>
                <a:r>
                  <a:rPr lang="fr-FR" sz="14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# calcule </a:t>
                </a:r>
                <a:r>
                  <a:rPr lang="fr-FR" sz="1400" b="0" dirty="0" err="1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dy</a:t>
                </a:r>
                <a:r>
                  <a:rPr lang="fr-FR" sz="14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/dx = [b_1, b_2]</a:t>
                </a:r>
                <a:endParaRPr lang="fr-FR" sz="14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fr-FR" sz="1400" b="0" dirty="0" err="1">
                    <a:solidFill>
                      <a:srgbClr val="795E26"/>
                    </a:solidFill>
                    <a:effectLst/>
                    <a:latin typeface="Courier New" panose="02070309020205020404" pitchFamily="49" charset="0"/>
                  </a:rPr>
                  <a:t>print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</a:t>
                </a: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grad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) </a:t>
                </a:r>
                <a:r>
                  <a:rPr lang="fr-FR" sz="14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# [5.5, 7.7]</a:t>
                </a:r>
                <a:endParaRPr lang="fr-FR" sz="14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31073"/>
                <a:ext cx="10839994" cy="6286968"/>
              </a:xfrm>
              <a:blipFill>
                <a:blip r:embed="rId2"/>
                <a:stretch>
                  <a:fillRect l="-506" t="-77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74709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ce réservé du contenu 2">
                <a:extLst>
                  <a:ext uri="{FF2B5EF4-FFF2-40B4-BE49-F238E27FC236}">
                    <a16:creationId xmlns:a16="http://schemas.microsoft.com/office/drawing/2014/main" id="{57B1E3F3-07A2-40F1-A5D1-5DE05112737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573763"/>
                <a:ext cx="10515600" cy="5057192"/>
              </a:xfrm>
              <a:prstGeom prst="rect">
                <a:avLst/>
              </a:prstGeom>
            </p:spPr>
            <p:txBody>
              <a:bodyPr vert="horz" lIns="91440" tIns="45720" rIns="91440" bIns="45720" numCol="2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Bef>
                    <a:spcPts val="500"/>
                  </a:spcBef>
                  <a:buFont typeface="Arial" panose="020B0604020202020204" pitchFamily="34" charset="0"/>
                  <a:buNone/>
                </a:pPr>
                <a:r>
                  <a:rPr lang="fr-FR" sz="1300" dirty="0">
                    <a:solidFill>
                      <a:srgbClr val="008000"/>
                    </a:solidFill>
                    <a:latin typeface="Courier New" panose="02070309020205020404" pitchFamily="49" charset="0"/>
                  </a:rPr>
                  <a:t># convertir données (</a:t>
                </a:r>
                <a:r>
                  <a:rPr lang="fr-FR" sz="1300" dirty="0" err="1">
                    <a:solidFill>
                      <a:srgbClr val="008000"/>
                    </a:solidFill>
                    <a:latin typeface="Courier New" panose="02070309020205020404" pitchFamily="49" charset="0"/>
                  </a:rPr>
                  <a:t>numpy</a:t>
                </a:r>
                <a:r>
                  <a:rPr lang="fr-FR" sz="1300" dirty="0">
                    <a:solidFill>
                      <a:srgbClr val="008000"/>
                    </a:solidFill>
                    <a:latin typeface="Courier New" panose="02070309020205020404" pitchFamily="49" charset="0"/>
                  </a:rPr>
                  <a:t> -&gt; </a:t>
                </a:r>
                <a:r>
                  <a:rPr lang="fr-FR" sz="1300" dirty="0" err="1">
                    <a:solidFill>
                      <a:srgbClr val="008000"/>
                    </a:solidFill>
                    <a:latin typeface="Courier New" panose="02070309020205020404" pitchFamily="49" charset="0"/>
                  </a:rPr>
                  <a:t>pytorch</a:t>
                </a:r>
                <a:r>
                  <a:rPr lang="fr-FR" sz="1300" dirty="0">
                    <a:solidFill>
                      <a:srgbClr val="008000"/>
                    </a:solidFill>
                    <a:latin typeface="Courier New" panose="02070309020205020404" pitchFamily="49" charset="0"/>
                  </a:rPr>
                  <a:t>)</a:t>
                </a:r>
                <a:endParaRPr lang="fr-FR" sz="1300" dirty="0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  <a:p>
                <a:pPr marL="0" indent="0">
                  <a:spcBef>
                    <a:spcPts val="500"/>
                  </a:spcBef>
                  <a:buFont typeface="Arial" panose="020B0604020202020204" pitchFamily="34" charset="0"/>
                  <a:buNone/>
                </a:pPr>
                <a:r>
                  <a:rPr lang="fr-FR" sz="1300" dirty="0">
                    <a:solidFill>
                      <a:srgbClr val="AF00DB"/>
                    </a:solidFill>
                    <a:latin typeface="Courier New" panose="02070309020205020404" pitchFamily="49" charset="0"/>
                  </a:rPr>
                  <a:t>import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fr-FR" sz="130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torch</a:t>
                </a:r>
                <a:endParaRPr lang="fr-FR" sz="1300" dirty="0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  <a:p>
                <a:pPr marL="0" indent="0">
                  <a:spcBef>
                    <a:spcPts val="500"/>
                  </a:spcBef>
                  <a:buFont typeface="Arial" panose="020B0604020202020204" pitchFamily="34" charset="0"/>
                  <a:buNone/>
                </a:pP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x, y = </a:t>
                </a:r>
                <a:r>
                  <a:rPr lang="fr-FR" sz="130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torch.tensor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(x), </a:t>
                </a:r>
                <a:r>
                  <a:rPr lang="fr-FR" sz="130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torch.tensor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(y)</a:t>
                </a:r>
              </a:p>
              <a:p>
                <a:pPr marL="0" indent="0">
                  <a:spcBef>
                    <a:spcPts val="500"/>
                  </a:spcBef>
                  <a:buFont typeface="Arial" panose="020B0604020202020204" pitchFamily="34" charset="0"/>
                  <a:buNone/>
                </a:pPr>
                <a:b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</a:br>
                <a:r>
                  <a:rPr lang="fr-FR" sz="1300" dirty="0">
                    <a:solidFill>
                      <a:srgbClr val="008000"/>
                    </a:solidFill>
                    <a:latin typeface="Courier New" panose="02070309020205020404" pitchFamily="49" charset="0"/>
                  </a:rPr>
                  <a:t># initialise </a:t>
                </a:r>
                <a:r>
                  <a:rPr lang="fr-FR" sz="1300" dirty="0" err="1">
                    <a:solidFill>
                      <a:srgbClr val="008000"/>
                    </a:solidFill>
                    <a:latin typeface="Courier New" panose="02070309020205020404" pitchFamily="49" charset="0"/>
                  </a:rPr>
                  <a:t>theta</a:t>
                </a:r>
                <a:endParaRPr lang="fr-FR" sz="1300" dirty="0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  <a:p>
                <a:pPr marL="0" indent="0">
                  <a:spcBef>
                    <a:spcPts val="500"/>
                  </a:spcBef>
                  <a:buFont typeface="Arial" panose="020B0604020202020204" pitchFamily="34" charset="0"/>
                  <a:buNone/>
                </a:pP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M = </a:t>
                </a:r>
                <a:r>
                  <a:rPr lang="fr-FR" sz="1300" dirty="0">
                    <a:solidFill>
                      <a:srgbClr val="116644"/>
                    </a:solidFill>
                    <a:latin typeface="Courier New" panose="02070309020205020404" pitchFamily="49" charset="0"/>
                  </a:rPr>
                  <a:t>3</a:t>
                </a:r>
                <a:endParaRPr lang="fr-FR" sz="1300" dirty="0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  <a:p>
                <a:pPr marL="0" indent="0">
                  <a:spcBef>
                    <a:spcPts val="500"/>
                  </a:spcBef>
                  <a:buFont typeface="Arial" panose="020B0604020202020204" pitchFamily="34" charset="0"/>
                  <a:buNone/>
                </a:pPr>
                <a:r>
                  <a:rPr lang="fr-FR" sz="130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theta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= </a:t>
                </a:r>
                <a:r>
                  <a:rPr lang="fr-FR" sz="130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torch.zeros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(M + </a:t>
                </a:r>
                <a:r>
                  <a:rPr lang="fr-FR" sz="1300" dirty="0">
                    <a:solidFill>
                      <a:srgbClr val="116644"/>
                    </a:solidFill>
                    <a:latin typeface="Courier New" panose="02070309020205020404" pitchFamily="49" charset="0"/>
                  </a:rPr>
                  <a:t>1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, </a:t>
                </a:r>
                <a:r>
                  <a:rPr lang="fr-FR" sz="130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requires_grad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= </a:t>
                </a:r>
                <a:r>
                  <a:rPr lang="fr-FR" sz="1300" dirty="0" err="1">
                    <a:solidFill>
                      <a:srgbClr val="0000FF"/>
                    </a:solidFill>
                    <a:latin typeface="Courier New" panose="02070309020205020404" pitchFamily="49" charset="0"/>
                  </a:rPr>
                  <a:t>True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)</a:t>
                </a:r>
              </a:p>
              <a:p>
                <a:pPr marL="0" indent="0">
                  <a:spcBef>
                    <a:spcPts val="500"/>
                  </a:spcBef>
                  <a:buFont typeface="Arial" panose="020B0604020202020204" pitchFamily="34" charset="0"/>
                  <a:buNone/>
                </a:pPr>
                <a:b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</a:br>
                <a:r>
                  <a:rPr lang="fr-FR" sz="1300" dirty="0">
                    <a:solidFill>
                      <a:srgbClr val="008000"/>
                    </a:solidFill>
                    <a:latin typeface="Courier New" panose="02070309020205020404" pitchFamily="49" charset="0"/>
                  </a:rPr>
                  <a:t># fonction </a:t>
                </a:r>
                <a:r>
                  <a:rPr lang="fr-FR" sz="1300" dirty="0" err="1">
                    <a:solidFill>
                      <a:srgbClr val="008000"/>
                    </a:solidFill>
                    <a:latin typeface="Courier New" panose="02070309020205020404" pitchFamily="49" charset="0"/>
                  </a:rPr>
                  <a:t>polynome</a:t>
                </a:r>
                <a:endParaRPr lang="fr-FR" sz="1300" dirty="0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  <a:p>
                <a:pPr marL="0" indent="0">
                  <a:spcBef>
                    <a:spcPts val="500"/>
                  </a:spcBef>
                  <a:buFont typeface="Arial" panose="020B0604020202020204" pitchFamily="34" charset="0"/>
                  <a:buNone/>
                </a:pPr>
                <a:r>
                  <a:rPr lang="fr-FR" sz="1300" dirty="0" err="1">
                    <a:solidFill>
                      <a:srgbClr val="0000FF"/>
                    </a:solidFill>
                    <a:latin typeface="Courier New" panose="02070309020205020404" pitchFamily="49" charset="0"/>
                  </a:rPr>
                  <a:t>def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fr-FR" sz="1300" dirty="0" err="1">
                    <a:solidFill>
                      <a:srgbClr val="795E26"/>
                    </a:solidFill>
                    <a:latin typeface="Courier New" panose="02070309020205020404" pitchFamily="49" charset="0"/>
                  </a:rPr>
                  <a:t>get_predict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(</a:t>
                </a:r>
                <a:r>
                  <a:rPr lang="fr-FR" sz="1300" dirty="0">
                    <a:solidFill>
                      <a:srgbClr val="001080"/>
                    </a:solidFill>
                    <a:latin typeface="Courier New" panose="02070309020205020404" pitchFamily="49" charset="0"/>
                  </a:rPr>
                  <a:t>x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, </a:t>
                </a:r>
                <a:r>
                  <a:rPr lang="fr-FR" sz="1300" dirty="0">
                    <a:solidFill>
                      <a:srgbClr val="001080"/>
                    </a:solidFill>
                    <a:latin typeface="Courier New" panose="02070309020205020404" pitchFamily="49" charset="0"/>
                  </a:rPr>
                  <a:t>coefs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):</a:t>
                </a:r>
              </a:p>
              <a:p>
                <a:pPr marL="0" indent="0">
                  <a:spcBef>
                    <a:spcPts val="500"/>
                  </a:spcBef>
                  <a:buFont typeface="Arial" panose="020B0604020202020204" pitchFamily="34" charset="0"/>
                  <a:buNone/>
                </a:pP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  </a:t>
                </a:r>
                <a:r>
                  <a:rPr lang="fr-FR" sz="130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y_predict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= </a:t>
                </a:r>
                <a:r>
                  <a:rPr lang="fr-FR" sz="130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torch.zeros_like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(x)</a:t>
                </a:r>
              </a:p>
              <a:p>
                <a:pPr marL="0" indent="0">
                  <a:spcBef>
                    <a:spcPts val="500"/>
                  </a:spcBef>
                  <a:buFont typeface="Arial" panose="020B0604020202020204" pitchFamily="34" charset="0"/>
                  <a:buNone/>
                </a:pP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  </a:t>
                </a:r>
                <a:r>
                  <a:rPr lang="fr-FR" sz="1300" dirty="0">
                    <a:solidFill>
                      <a:srgbClr val="AF00DB"/>
                    </a:solidFill>
                    <a:latin typeface="Courier New" panose="02070309020205020404" pitchFamily="49" charset="0"/>
                  </a:rPr>
                  <a:t>for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i </a:t>
                </a:r>
                <a:r>
                  <a:rPr lang="fr-FR" sz="1300" dirty="0">
                    <a:solidFill>
                      <a:srgbClr val="0000FF"/>
                    </a:solidFill>
                    <a:latin typeface="Courier New" panose="02070309020205020404" pitchFamily="49" charset="0"/>
                  </a:rPr>
                  <a:t>in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fr-FR" sz="1300" dirty="0">
                    <a:solidFill>
                      <a:srgbClr val="795E26"/>
                    </a:solidFill>
                    <a:latin typeface="Courier New" panose="02070309020205020404" pitchFamily="49" charset="0"/>
                  </a:rPr>
                  <a:t>range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(</a:t>
                </a:r>
                <a:r>
                  <a:rPr lang="fr-FR" sz="1300" dirty="0" err="1">
                    <a:solidFill>
                      <a:srgbClr val="795E26"/>
                    </a:solidFill>
                    <a:latin typeface="Courier New" panose="02070309020205020404" pitchFamily="49" charset="0"/>
                  </a:rPr>
                  <a:t>len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(</a:t>
                </a:r>
                <a:r>
                  <a:rPr lang="fr-FR" sz="130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theta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)):</a:t>
                </a:r>
              </a:p>
              <a:p>
                <a:pPr marL="0" indent="0">
                  <a:spcBef>
                    <a:spcPts val="500"/>
                  </a:spcBef>
                  <a:buFont typeface="Arial" panose="020B0604020202020204" pitchFamily="34" charset="0"/>
                  <a:buNone/>
                </a:pP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    </a:t>
                </a:r>
                <a:r>
                  <a:rPr lang="fr-FR" sz="130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y_predict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= </a:t>
                </a:r>
                <a:r>
                  <a:rPr lang="fr-FR" sz="130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y_predict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+ coefs[i] * x**i</a:t>
                </a:r>
              </a:p>
              <a:p>
                <a:pPr marL="0" indent="0">
                  <a:spcBef>
                    <a:spcPts val="500"/>
                  </a:spcBef>
                  <a:buFont typeface="Arial" panose="020B0604020202020204" pitchFamily="34" charset="0"/>
                  <a:buNone/>
                </a:pP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  </a:t>
                </a:r>
                <a:r>
                  <a:rPr lang="fr-FR" sz="1300" dirty="0">
                    <a:solidFill>
                      <a:srgbClr val="AF00DB"/>
                    </a:solidFill>
                    <a:latin typeface="Courier New" panose="02070309020205020404" pitchFamily="49" charset="0"/>
                  </a:rPr>
                  <a:t>return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fr-FR" sz="130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y_predict</a:t>
                </a:r>
                <a:endParaRPr lang="fr-FR" sz="1300" dirty="0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  <a:p>
                <a:pPr marL="0" indent="0">
                  <a:spcBef>
                    <a:spcPts val="500"/>
                  </a:spcBef>
                  <a:buFont typeface="Arial" panose="020B0604020202020204" pitchFamily="34" charset="0"/>
                  <a:buNone/>
                </a:pPr>
                <a:b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</a:br>
                <a:r>
                  <a:rPr lang="fr-FR" sz="1300" dirty="0">
                    <a:solidFill>
                      <a:srgbClr val="008000"/>
                    </a:solidFill>
                    <a:latin typeface="Courier New" panose="02070309020205020404" pitchFamily="49" charset="0"/>
                  </a:rPr>
                  <a:t># fonction coût</a:t>
                </a:r>
                <a:endParaRPr lang="fr-FR" sz="1300" dirty="0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  <a:p>
                <a:pPr marL="0" indent="0">
                  <a:spcBef>
                    <a:spcPts val="500"/>
                  </a:spcBef>
                  <a:buFont typeface="Arial" panose="020B0604020202020204" pitchFamily="34" charset="0"/>
                  <a:buNone/>
                </a:pPr>
                <a:r>
                  <a:rPr lang="fr-FR" sz="1300" dirty="0" err="1">
                    <a:solidFill>
                      <a:srgbClr val="0000FF"/>
                    </a:solidFill>
                    <a:latin typeface="Courier New" panose="02070309020205020404" pitchFamily="49" charset="0"/>
                  </a:rPr>
                  <a:t>def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fr-FR" sz="1300" dirty="0" err="1">
                    <a:solidFill>
                      <a:srgbClr val="795E26"/>
                    </a:solidFill>
                    <a:latin typeface="Courier New" panose="02070309020205020404" pitchFamily="49" charset="0"/>
                  </a:rPr>
                  <a:t>get_loss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(</a:t>
                </a:r>
                <a:r>
                  <a:rPr lang="fr-FR" sz="1300" dirty="0" err="1">
                    <a:solidFill>
                      <a:srgbClr val="001080"/>
                    </a:solidFill>
                    <a:latin typeface="Courier New" panose="02070309020205020404" pitchFamily="49" charset="0"/>
                  </a:rPr>
                  <a:t>y_predict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):</a:t>
                </a:r>
              </a:p>
              <a:p>
                <a:pPr marL="0" indent="0">
                  <a:spcBef>
                    <a:spcPts val="500"/>
                  </a:spcBef>
                  <a:buFont typeface="Arial" panose="020B0604020202020204" pitchFamily="34" charset="0"/>
                  <a:buNone/>
                </a:pP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  </a:t>
                </a:r>
                <a:r>
                  <a:rPr lang="fr-FR" sz="1300" dirty="0">
                    <a:solidFill>
                      <a:srgbClr val="AF00DB"/>
                    </a:solidFill>
                    <a:latin typeface="Courier New" panose="02070309020205020404" pitchFamily="49" charset="0"/>
                  </a:rPr>
                  <a:t>return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((</a:t>
                </a:r>
                <a:r>
                  <a:rPr lang="fr-FR" sz="130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y_predict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- y)**</a:t>
                </a:r>
                <a:r>
                  <a:rPr lang="fr-FR" sz="1300" dirty="0">
                    <a:solidFill>
                      <a:srgbClr val="116644"/>
                    </a:solidFill>
                    <a:latin typeface="Courier New" panose="02070309020205020404" pitchFamily="49" charset="0"/>
                  </a:rPr>
                  <a:t>2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).</a:t>
                </a:r>
                <a:r>
                  <a:rPr lang="fr-FR" sz="130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mean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()</a:t>
                </a:r>
                <a:endParaRPr lang="fr-FR" sz="18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kumimoji="0" lang="fr-FR" sz="13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000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+mn-cs"/>
                  </a:rPr>
                  <a:t># descente de gradient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kumimoji="0" lang="fr-FR" sz="13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+mn-cs"/>
                  </a:rPr>
                  <a:t> . . .</a:t>
                </a:r>
                <a:endParaRPr lang="fr-FR" sz="18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fr-FR" sz="1800" dirty="0">
                    <a:solidFill>
                      <a:schemeClr val="bg2">
                        <a:lumMod val="50000"/>
                      </a:schemeClr>
                    </a:solidFill>
                  </a:rPr>
                  <a:t>Tester pour:</a:t>
                </a:r>
              </a:p>
              <a:p>
                <a:r>
                  <a:rPr lang="fr-FR" sz="1800" dirty="0">
                    <a:solidFill>
                      <a:schemeClr val="bg2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fr-FR" sz="180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fr-FR" sz="180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=1, 2, 3, 8.</m:t>
                    </m:r>
                  </m:oMath>
                </a14:m>
                <a:endParaRPr lang="fr-FR" sz="18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r>
                  <a:rPr lang="fr-FR" sz="1800" dirty="0">
                    <a:solidFill>
                      <a:schemeClr val="bg2">
                        <a:lumMod val="50000"/>
                      </a:schemeClr>
                    </a:solidFill>
                  </a:rPr>
                  <a:t>Différents </a:t>
                </a:r>
                <a:r>
                  <a:rPr lang="fr-FR" sz="1800" i="1" dirty="0" err="1">
                    <a:solidFill>
                      <a:schemeClr val="bg2">
                        <a:lumMod val="50000"/>
                      </a:schemeClr>
                    </a:solidFill>
                  </a:rPr>
                  <a:t>learning</a:t>
                </a:r>
                <a:r>
                  <a:rPr lang="fr-FR" sz="1800" i="1" dirty="0">
                    <a:solidFill>
                      <a:schemeClr val="bg2">
                        <a:lumMod val="50000"/>
                      </a:schemeClr>
                    </a:solidFill>
                  </a:rPr>
                  <a:t> rate </a:t>
                </a:r>
                <a:r>
                  <a:rPr lang="fr-FR" sz="1800" dirty="0">
                    <a:solidFill>
                      <a:schemeClr val="bg2">
                        <a:lumMod val="50000"/>
                      </a:schemeClr>
                    </a:solidFill>
                  </a:rPr>
                  <a:t>(=0.01, 0.5, 2)</a:t>
                </a:r>
              </a:p>
              <a:p>
                <a:endParaRPr lang="fr-FR" sz="18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endParaRPr lang="fr-FR" sz="18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endParaRPr lang="fr-FR" sz="18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endParaRPr lang="fr-FR" sz="18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endParaRPr lang="fr-FR" sz="18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endParaRPr lang="fr-FR" sz="18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endParaRPr lang="fr-FR" sz="18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18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fr-FR" sz="1800" u="sng" dirty="0">
                    <a:solidFill>
                      <a:schemeClr val="bg2">
                        <a:lumMod val="50000"/>
                      </a:schemeClr>
                    </a:solidFill>
                  </a:rPr>
                  <a:t>Pour aller plus loin</a:t>
                </a:r>
                <a:r>
                  <a:rPr lang="fr-FR" sz="1800" dirty="0">
                    <a:solidFill>
                      <a:schemeClr val="bg2">
                        <a:lumMod val="50000"/>
                      </a:schemeClr>
                    </a:solidFill>
                  </a:rPr>
                  <a:t> : générer un 2</a:t>
                </a:r>
                <a:r>
                  <a:rPr lang="fr-FR" sz="1800" baseline="30000" dirty="0">
                    <a:solidFill>
                      <a:schemeClr val="bg2">
                        <a:lumMod val="50000"/>
                      </a:schemeClr>
                    </a:solidFill>
                  </a:rPr>
                  <a:t>ème</a:t>
                </a:r>
                <a:r>
                  <a:rPr lang="fr-FR" sz="1800" dirty="0">
                    <a:solidFill>
                      <a:schemeClr val="bg2">
                        <a:lumMod val="50000"/>
                      </a:schemeClr>
                    </a:solidFill>
                  </a:rPr>
                  <a:t> ensemble de données (</a:t>
                </a:r>
                <a:r>
                  <a:rPr lang="fr-FR" sz="1800" i="1" dirty="0">
                    <a:solidFill>
                      <a:schemeClr val="bg2">
                        <a:lumMod val="50000"/>
                      </a:schemeClr>
                    </a:solidFill>
                  </a:rPr>
                  <a:t>test set</a:t>
                </a:r>
                <a:r>
                  <a:rPr lang="fr-FR" sz="1800" dirty="0">
                    <a:solidFill>
                      <a:schemeClr val="bg2">
                        <a:lumMod val="50000"/>
                      </a:schemeClr>
                    </a:solidFill>
                  </a:rPr>
                  <a:t>) et tracer le coût en fonction de M.</a:t>
                </a:r>
              </a:p>
            </p:txBody>
          </p:sp>
        </mc:Choice>
        <mc:Fallback xmlns="">
          <p:sp>
            <p:nvSpPr>
              <p:cNvPr id="6" name="Espace réservé du contenu 2">
                <a:extLst>
                  <a:ext uri="{FF2B5EF4-FFF2-40B4-BE49-F238E27FC236}">
                    <a16:creationId xmlns:a16="http://schemas.microsoft.com/office/drawing/2014/main" id="{57B1E3F3-07A2-40F1-A5D1-5DE0511273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73763"/>
                <a:ext cx="10515600" cy="5057192"/>
              </a:xfrm>
              <a:prstGeom prst="rect">
                <a:avLst/>
              </a:prstGeom>
              <a:blipFill>
                <a:blip r:embed="rId2"/>
                <a:stretch>
                  <a:fillRect l="-116" t="-108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31073"/>
                <a:ext cx="10839994" cy="1229776"/>
              </a:xfrm>
            </p:spPr>
            <p:txBody>
              <a:bodyPr numCol="1">
                <a:normAutofit/>
              </a:bodyPr>
              <a:lstStyle/>
              <a:p>
                <a:pPr marL="0" indent="0">
                  <a:buNone/>
                </a:pPr>
                <a:r>
                  <a:rPr lang="fr-FR" sz="2200" u="sng" dirty="0"/>
                  <a:t>Exercice 3.a.suite</a:t>
                </a:r>
                <a:r>
                  <a:rPr lang="fr-FR" sz="2200" dirty="0"/>
                  <a:t> (</a:t>
                </a:r>
                <a:r>
                  <a:rPr lang="fr-FR" sz="2200" dirty="0" err="1"/>
                  <a:t>PyTorch</a:t>
                </a:r>
                <a:r>
                  <a:rPr lang="fr-FR" sz="2200" dirty="0"/>
                  <a:t>):</a:t>
                </a:r>
                <a:r>
                  <a:rPr lang="fr-FR" sz="1800" dirty="0"/>
                  <a:t>	</a:t>
                </a:r>
              </a:p>
              <a:p>
                <a:pPr marL="0" indent="0">
                  <a:buNone/>
                </a:pPr>
                <a:r>
                  <a:rPr lang="fr-FR" sz="2000" dirty="0"/>
                  <a:t>Par descente de gradient, chercher le polynôme d’ordre 9 qui minimise la fonction coût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fr-FR" sz="2000" dirty="0"/>
                  <a:t> (moindres carrés). Compléter le programme:</a:t>
                </a:r>
              </a:p>
              <a:p>
                <a:pPr marL="0" indent="0">
                  <a:buNone/>
                </a:pPr>
                <a:endParaRPr lang="fr-FR" sz="1800" i="1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endParaRPr lang="fr-FR" sz="18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31073"/>
                <a:ext cx="10839994" cy="1229776"/>
              </a:xfrm>
              <a:blipFill>
                <a:blip r:embed="rId3"/>
                <a:stretch>
                  <a:fillRect l="-731" t="-64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>
            <a:extLst>
              <a:ext uri="{FF2B5EF4-FFF2-40B4-BE49-F238E27FC236}">
                <a16:creationId xmlns:a16="http://schemas.microsoft.com/office/drawing/2014/main" id="{7B5592C1-CF8B-4A1D-9731-C44CA3112A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109" y="2869015"/>
            <a:ext cx="3437043" cy="2674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3703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24853"/>
                <a:ext cx="10839994" cy="6021978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fr-FR" sz="2400" dirty="0"/>
                  <a:t>3.3 Un réseau de neurones simple : le </a:t>
                </a:r>
                <a:r>
                  <a:rPr lang="fr-FR" sz="2400" b="1" dirty="0"/>
                  <a:t>MLP</a:t>
                </a:r>
                <a:r>
                  <a:rPr lang="fr-FR" sz="2400" dirty="0"/>
                  <a:t> (multi-</a:t>
                </a:r>
                <a:r>
                  <a:rPr lang="fr-FR" sz="2400" dirty="0" err="1"/>
                  <a:t>layers</a:t>
                </a:r>
                <a:r>
                  <a:rPr lang="fr-FR" sz="2400" dirty="0"/>
                  <a:t> perceptron)</a:t>
                </a:r>
                <a:endParaRPr lang="fr-FR" sz="2400" u="sng" dirty="0"/>
              </a:p>
              <a:p>
                <a:pPr marL="0" indent="0">
                  <a:buNone/>
                </a:pPr>
                <a:endParaRPr lang="fr-FR" sz="2000" u="sng" dirty="0"/>
              </a:p>
              <a:p>
                <a:pPr marL="0" indent="0">
                  <a:buNone/>
                </a:pPr>
                <a:r>
                  <a:rPr lang="fr-FR" sz="2000" u="sng" dirty="0"/>
                  <a:t>Principe du MLP</a:t>
                </a:r>
                <a:r>
                  <a:rPr lang="fr-FR" sz="2000" dirty="0"/>
                  <a:t> (réseau dense) :</a:t>
                </a:r>
              </a:p>
              <a:p>
                <a:r>
                  <a:rPr lang="fr-FR" sz="2000" dirty="0"/>
                  <a:t>Plusieurs couches (</a:t>
                </a:r>
                <a:r>
                  <a:rPr lang="fr-FR" sz="2000" i="1" dirty="0" err="1"/>
                  <a:t>layers</a:t>
                </a:r>
                <a:r>
                  <a:rPr lang="fr-FR" sz="2000" dirty="0"/>
                  <a:t>) </a:t>
                </a:r>
              </a:p>
              <a:p>
                <a:r>
                  <a:rPr lang="fr-FR" sz="2000" dirty="0"/>
                  <a:t>Une couche transforme un </a:t>
                </a:r>
              </a:p>
              <a:p>
                <a:pPr marL="0" indent="0">
                  <a:buNone/>
                </a:pPr>
                <a:r>
                  <a:rPr lang="fr-FR" sz="2000" dirty="0"/>
                  <a:t>    vecteur d’entrée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fr-FR" sz="2000" dirty="0"/>
                  <a:t> en vecteur de sortie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fr-FR" sz="2000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fr-FR" sz="2000" dirty="0"/>
                  <a:t> est une combinaison linéaire de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fr-FR" sz="2000" dirty="0"/>
                  <a:t>, suivie </a:t>
                </a:r>
              </a:p>
              <a:p>
                <a:pPr marL="0" indent="0">
                  <a:buNone/>
                </a:pPr>
                <a:r>
                  <a:rPr lang="fr-FR" sz="2000" dirty="0"/>
                  <a:t>    (pour les couche cachées) par une non-linéarité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fr-FR" sz="2000" dirty="0"/>
                  <a:t>.</a:t>
                </a:r>
                <a:endParaRPr lang="fr-FR" sz="20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fr-FR" sz="20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fr-FR" sz="2000" dirty="0">
                    <a:latin typeface="Cambria Math" panose="02040503050406030204" pitchFamily="18" charset="0"/>
                  </a:rPr>
                  <a:t> </a:t>
                </a:r>
                <a:r>
                  <a:rPr lang="fr-FR" sz="2000" u="sng" dirty="0"/>
                  <a:t>le MLP est une fonction</a:t>
                </a:r>
                <a:r>
                  <a:rPr lang="fr-FR" sz="2000" dirty="0"/>
                  <a:t> :</a:t>
                </a:r>
              </a:p>
              <a:p>
                <a:r>
                  <a:rPr lang="fr-FR" sz="2000" dirty="0"/>
                  <a:t>Sortie d’une couche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fr-FR" sz="2000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d>
                          <m:d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sz="2000" dirty="0"/>
              </a:p>
              <a:p>
                <a:r>
                  <a:rPr lang="fr-FR" sz="2000" dirty="0"/>
                  <a:t>Sortie du réseau :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p>
                    <m:r>
                      <a:rPr lang="fr-FR" sz="20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fr-FR" sz="2000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d>
                              <m:dPr>
                                <m:ctrlPr>
                                  <a:rPr lang="fr-F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d>
                              <m:d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p>
                  </m:oMath>
                </a14:m>
                <a:endParaRPr lang="fr-FR" sz="2000" dirty="0"/>
              </a:p>
              <a:p>
                <a:r>
                  <a:rPr lang="fr-FR" sz="2000" dirty="0"/>
                  <a:t>Sortie d’un neurone 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∗</m:t>
                    </m:r>
                    <m:sSubSup>
                      <m:sSub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/>
                      <m:sup>
                        <m:d>
                          <m:d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bSup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r>
                  <a:rPr lang="fr-FR" sz="2000" u="sng" dirty="0"/>
                  <a:t>Entraîner un MLP</a:t>
                </a:r>
                <a:r>
                  <a:rPr lang="fr-FR" sz="2000" dirty="0"/>
                  <a:t> = apprendre (identifier) ses paramètres, </a:t>
                </a:r>
              </a:p>
              <a:p>
                <a:pPr marL="0" indent="0">
                  <a:buNone/>
                </a:pPr>
                <a:r>
                  <a:rPr lang="fr-FR" sz="2000" dirty="0"/>
                  <a:t>		  i.e. les matrices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fr-FR" sz="2000" dirty="0"/>
                  <a:t>(les poids) et les vecteurs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fr-FR" sz="2000" dirty="0"/>
                  <a:t>(les biais).</a:t>
                </a:r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24853"/>
                <a:ext cx="10839994" cy="6021978"/>
              </a:xfrm>
              <a:blipFill>
                <a:blip r:embed="rId2"/>
                <a:stretch>
                  <a:fillRect l="-731" t="-17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e 20">
            <a:extLst>
              <a:ext uri="{FF2B5EF4-FFF2-40B4-BE49-F238E27FC236}">
                <a16:creationId xmlns:a16="http://schemas.microsoft.com/office/drawing/2014/main" id="{39A62D2F-60BB-4731-946D-649B867AA6D1}"/>
              </a:ext>
            </a:extLst>
          </p:cNvPr>
          <p:cNvGrpSpPr/>
          <p:nvPr/>
        </p:nvGrpSpPr>
        <p:grpSpPr>
          <a:xfrm>
            <a:off x="6718222" y="1256140"/>
            <a:ext cx="5250310" cy="3920072"/>
            <a:chOff x="2108911" y="1256140"/>
            <a:chExt cx="5250310" cy="3920072"/>
          </a:xfrm>
        </p:grpSpPr>
        <p:grpSp>
          <p:nvGrpSpPr>
            <p:cNvPr id="22" name="Groupe 21">
              <a:extLst>
                <a:ext uri="{FF2B5EF4-FFF2-40B4-BE49-F238E27FC236}">
                  <a16:creationId xmlns:a16="http://schemas.microsoft.com/office/drawing/2014/main" id="{8794D65E-4C37-451A-8493-41E745E2A012}"/>
                </a:ext>
              </a:extLst>
            </p:cNvPr>
            <p:cNvGrpSpPr/>
            <p:nvPr/>
          </p:nvGrpSpPr>
          <p:grpSpPr>
            <a:xfrm>
              <a:off x="2108911" y="1256140"/>
              <a:ext cx="5250310" cy="3920072"/>
              <a:chOff x="3427635" y="615440"/>
              <a:chExt cx="5250310" cy="3920072"/>
            </a:xfrm>
          </p:grpSpPr>
          <p:pic>
            <p:nvPicPr>
              <p:cNvPr id="25" name="Image 24">
                <a:extLst>
                  <a:ext uri="{FF2B5EF4-FFF2-40B4-BE49-F238E27FC236}">
                    <a16:creationId xmlns:a16="http://schemas.microsoft.com/office/drawing/2014/main" id="{BDCEEF9B-B4F5-4292-BFE5-B00A9A21DE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12078" y="895739"/>
                <a:ext cx="3394248" cy="3133152"/>
              </a:xfrm>
              <a:prstGeom prst="rect">
                <a:avLst/>
              </a:prstGeom>
            </p:spPr>
          </p:pic>
          <p:cxnSp>
            <p:nvCxnSpPr>
              <p:cNvPr id="26" name="Connecteur droit avec flèche 25">
                <a:extLst>
                  <a:ext uri="{FF2B5EF4-FFF2-40B4-BE49-F238E27FC236}">
                    <a16:creationId xmlns:a16="http://schemas.microsoft.com/office/drawing/2014/main" id="{1E0001DA-46F6-40C7-8486-06BEEE6629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37992" y="1053195"/>
                <a:ext cx="27408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ZoneTexte 26">
                    <a:extLst>
                      <a:ext uri="{FF2B5EF4-FFF2-40B4-BE49-F238E27FC236}">
                        <a16:creationId xmlns:a16="http://schemas.microsoft.com/office/drawing/2014/main" id="{D7BEB01C-3945-4774-8981-D9504C184550}"/>
                      </a:ext>
                    </a:extLst>
                  </p:cNvPr>
                  <p:cNvSpPr txBox="1"/>
                  <p:nvPr/>
                </p:nvSpPr>
                <p:spPr>
                  <a:xfrm>
                    <a:off x="4111879" y="615440"/>
                    <a:ext cx="36798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fr-FR" dirty="0"/>
                  </a:p>
                </p:txBody>
              </p:sp>
            </mc:Choice>
            <mc:Fallback xmlns="">
              <p:sp>
                <p:nvSpPr>
                  <p:cNvPr id="27" name="ZoneTexte 26">
                    <a:extLst>
                      <a:ext uri="{FF2B5EF4-FFF2-40B4-BE49-F238E27FC236}">
                        <a16:creationId xmlns:a16="http://schemas.microsoft.com/office/drawing/2014/main" id="{D7BEB01C-3945-4774-8981-D9504C18455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1879" y="615440"/>
                    <a:ext cx="367985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ZoneTexte 27">
                    <a:extLst>
                      <a:ext uri="{FF2B5EF4-FFF2-40B4-BE49-F238E27FC236}">
                        <a16:creationId xmlns:a16="http://schemas.microsoft.com/office/drawing/2014/main" id="{2A2E5463-4925-44D7-BBC2-6163E59270E3}"/>
                      </a:ext>
                    </a:extLst>
                  </p:cNvPr>
                  <p:cNvSpPr txBox="1"/>
                  <p:nvPr/>
                </p:nvSpPr>
                <p:spPr>
                  <a:xfrm>
                    <a:off x="7066218" y="1663573"/>
                    <a:ext cx="37138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fr-FR" dirty="0"/>
                  </a:p>
                </p:txBody>
              </p:sp>
            </mc:Choice>
            <mc:Fallback xmlns="">
              <p:sp>
                <p:nvSpPr>
                  <p:cNvPr id="28" name="ZoneTexte 27">
                    <a:extLst>
                      <a:ext uri="{FF2B5EF4-FFF2-40B4-BE49-F238E27FC236}">
                        <a16:creationId xmlns:a16="http://schemas.microsoft.com/office/drawing/2014/main" id="{2A2E5463-4925-44D7-BBC2-6163E59270E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66218" y="1663573"/>
                    <a:ext cx="371384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4918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ZoneTexte 28">
                    <a:extLst>
                      <a:ext uri="{FF2B5EF4-FFF2-40B4-BE49-F238E27FC236}">
                        <a16:creationId xmlns:a16="http://schemas.microsoft.com/office/drawing/2014/main" id="{F5406D64-AAA1-449B-B708-95A6592D9889}"/>
                      </a:ext>
                    </a:extLst>
                  </p:cNvPr>
                  <p:cNvSpPr txBox="1"/>
                  <p:nvPr/>
                </p:nvSpPr>
                <p:spPr>
                  <a:xfrm>
                    <a:off x="3458734" y="824992"/>
                    <a:ext cx="46076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fr-FR" dirty="0"/>
                  </a:p>
                </p:txBody>
              </p:sp>
            </mc:Choice>
            <mc:Fallback xmlns="">
              <p:sp>
                <p:nvSpPr>
                  <p:cNvPr id="29" name="ZoneTexte 28">
                    <a:extLst>
                      <a:ext uri="{FF2B5EF4-FFF2-40B4-BE49-F238E27FC236}">
                        <a16:creationId xmlns:a16="http://schemas.microsoft.com/office/drawing/2014/main" id="{F5406D64-AAA1-449B-B708-95A6592D988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58734" y="824992"/>
                    <a:ext cx="460767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0" name="Connecteur droit avec flèche 29">
                <a:extLst>
                  <a:ext uri="{FF2B5EF4-FFF2-40B4-BE49-F238E27FC236}">
                    <a16:creationId xmlns:a16="http://schemas.microsoft.com/office/drawing/2014/main" id="{8896BE72-11D8-436B-8178-74A60B2C4C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34880" y="1267795"/>
                <a:ext cx="27408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ZoneTexte 30">
                    <a:extLst>
                      <a:ext uri="{FF2B5EF4-FFF2-40B4-BE49-F238E27FC236}">
                        <a16:creationId xmlns:a16="http://schemas.microsoft.com/office/drawing/2014/main" id="{56C4ADF2-4396-4B01-9345-4B2A33313369}"/>
                      </a:ext>
                    </a:extLst>
                  </p:cNvPr>
                  <p:cNvSpPr txBox="1"/>
                  <p:nvPr/>
                </p:nvSpPr>
                <p:spPr>
                  <a:xfrm>
                    <a:off x="3455622" y="1045812"/>
                    <a:ext cx="46609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fr-FR" dirty="0"/>
                  </a:p>
                </p:txBody>
              </p:sp>
            </mc:Choice>
            <mc:Fallback xmlns="">
              <p:sp>
                <p:nvSpPr>
                  <p:cNvPr id="31" name="ZoneTexte 30">
                    <a:extLst>
                      <a:ext uri="{FF2B5EF4-FFF2-40B4-BE49-F238E27FC236}">
                        <a16:creationId xmlns:a16="http://schemas.microsoft.com/office/drawing/2014/main" id="{56C4ADF2-4396-4B01-9345-4B2A3331336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55622" y="1045812"/>
                    <a:ext cx="466090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17157A8A-1F30-46F8-B6D4-94FAA8B220C1}"/>
                  </a:ext>
                </a:extLst>
              </p:cNvPr>
              <p:cNvSpPr txBox="1"/>
              <p:nvPr/>
            </p:nvSpPr>
            <p:spPr>
              <a:xfrm>
                <a:off x="3632908" y="1366170"/>
                <a:ext cx="24237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b="0" dirty="0"/>
                  <a:t>.</a:t>
                </a:r>
              </a:p>
              <a:p>
                <a:r>
                  <a:rPr lang="fr-FR" dirty="0"/>
                  <a:t>.</a:t>
                </a:r>
              </a:p>
              <a:p>
                <a:r>
                  <a:rPr lang="fr-FR" dirty="0"/>
                  <a:t>.</a:t>
                </a:r>
              </a:p>
            </p:txBody>
          </p:sp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B8774244-241D-4053-B7B6-439F97B45B1C}"/>
                  </a:ext>
                </a:extLst>
              </p:cNvPr>
              <p:cNvSpPr txBox="1"/>
              <p:nvPr/>
            </p:nvSpPr>
            <p:spPr>
              <a:xfrm>
                <a:off x="3427635" y="3950737"/>
                <a:ext cx="152471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couche d’entrée</a:t>
                </a:r>
              </a:p>
              <a:p>
                <a:r>
                  <a:rPr lang="fr-FR" sz="1600" dirty="0"/>
                  <a:t>(</a:t>
                </a:r>
                <a:r>
                  <a:rPr lang="fr-FR" sz="1600" i="1" dirty="0"/>
                  <a:t>input layer)</a:t>
                </a:r>
                <a:endParaRPr lang="fr-FR" sz="1600" dirty="0"/>
              </a:p>
            </p:txBody>
          </p:sp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2F27AD4A-8544-4273-AAA4-5D6755F19AD2}"/>
                  </a:ext>
                </a:extLst>
              </p:cNvPr>
              <p:cNvSpPr txBox="1"/>
              <p:nvPr/>
            </p:nvSpPr>
            <p:spPr>
              <a:xfrm>
                <a:off x="5433713" y="3950737"/>
                <a:ext cx="141070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couche cachée</a:t>
                </a:r>
              </a:p>
              <a:p>
                <a:r>
                  <a:rPr lang="fr-FR" sz="1600" dirty="0"/>
                  <a:t>(</a:t>
                </a:r>
                <a:r>
                  <a:rPr lang="fr-FR" sz="1600" i="1" dirty="0" err="1"/>
                  <a:t>hidden</a:t>
                </a:r>
                <a:r>
                  <a:rPr lang="fr-FR" sz="1600" i="1" dirty="0"/>
                  <a:t> layer)</a:t>
                </a:r>
                <a:endParaRPr lang="fr-FR" sz="1600" dirty="0"/>
              </a:p>
            </p:txBody>
          </p:sp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BED3E83D-BD26-44E9-8B1E-3D9A2A7DBF82}"/>
                  </a:ext>
                </a:extLst>
              </p:cNvPr>
              <p:cNvSpPr txBox="1"/>
              <p:nvPr/>
            </p:nvSpPr>
            <p:spPr>
              <a:xfrm>
                <a:off x="7113221" y="3950737"/>
                <a:ext cx="156472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couche de sortie</a:t>
                </a:r>
              </a:p>
              <a:p>
                <a:r>
                  <a:rPr lang="fr-FR" sz="1600" dirty="0"/>
                  <a:t>(</a:t>
                </a:r>
                <a:r>
                  <a:rPr lang="fr-FR" sz="1600" i="1" dirty="0"/>
                  <a:t>output layer)</a:t>
                </a:r>
                <a:endParaRPr lang="fr-FR" sz="1600" dirty="0"/>
              </a:p>
            </p:txBody>
          </p:sp>
          <p:cxnSp>
            <p:nvCxnSpPr>
              <p:cNvPr id="36" name="Connecteur droit avec flèche 35">
                <a:extLst>
                  <a:ext uri="{FF2B5EF4-FFF2-40B4-BE49-F238E27FC236}">
                    <a16:creationId xmlns:a16="http://schemas.microsoft.com/office/drawing/2014/main" id="{5BAA081E-B847-4A88-973F-6080BF48779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96001" y="1542139"/>
                <a:ext cx="43065" cy="2835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4A6B07DC-9D8A-4CB3-8674-C86954C0EA08}"/>
                  </a:ext>
                </a:extLst>
              </p:cNvPr>
              <p:cNvSpPr txBox="1"/>
              <p:nvPr/>
            </p:nvSpPr>
            <p:spPr>
              <a:xfrm>
                <a:off x="5754063" y="1186505"/>
                <a:ext cx="88985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neurone</a:t>
                </a:r>
              </a:p>
            </p:txBody>
          </p:sp>
        </p:grpSp>
        <p:cxnSp>
          <p:nvCxnSpPr>
            <p:cNvPr id="23" name="Connecteur droit avec flèche 22">
              <a:extLst>
                <a:ext uri="{FF2B5EF4-FFF2-40B4-BE49-F238E27FC236}">
                  <a16:creationId xmlns:a16="http://schemas.microsoft.com/office/drawing/2014/main" id="{6859621E-69C9-42CC-9AEC-AD3873EAF57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11756" y="3927314"/>
              <a:ext cx="382741" cy="1575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A3FB2316-0A02-49A3-952F-2E218EF6D82C}"/>
                </a:ext>
              </a:extLst>
            </p:cNvPr>
            <p:cNvSpPr txBox="1"/>
            <p:nvPr/>
          </p:nvSpPr>
          <p:spPr>
            <a:xfrm>
              <a:off x="5816272" y="3810783"/>
              <a:ext cx="113492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Matrice de </a:t>
              </a:r>
            </a:p>
            <a:p>
              <a:r>
                <a:rPr lang="fr-FR" sz="1600" dirty="0"/>
                <a:t>la couche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12111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F9562B-2AF3-44DA-B722-412A0F9E5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6596"/>
          </a:xfrm>
        </p:spPr>
        <p:txBody>
          <a:bodyPr>
            <a:normAutofit/>
          </a:bodyPr>
          <a:lstStyle/>
          <a:p>
            <a:r>
              <a:rPr lang="fr-FR" sz="3600" dirty="0"/>
              <a:t>Plan du cours :</a:t>
            </a:r>
          </a:p>
        </p:txBody>
      </p:sp>
      <p:sp>
        <p:nvSpPr>
          <p:cNvPr id="4" name="Titre 6">
            <a:extLst>
              <a:ext uri="{FF2B5EF4-FFF2-40B4-BE49-F238E27FC236}">
                <a16:creationId xmlns:a16="http://schemas.microsoft.com/office/drawing/2014/main" id="{995BDD2F-5F20-424E-8F5E-1ADCB1790D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1722"/>
            <a:ext cx="10515600" cy="5592147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2000" dirty="0"/>
              <a:t>Définir l’Intelligence Artificielle (IA)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000" dirty="0"/>
              <a:t>Prérequis -ressources (programmation-mathématiques)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000" dirty="0"/>
              <a:t>Introduction aux réseaux de neurones (</a:t>
            </a:r>
            <a:r>
              <a:rPr lang="fr-FR" sz="2000" dirty="0" err="1"/>
              <a:t>NNs</a:t>
            </a:r>
            <a:r>
              <a:rPr lang="fr-FR" sz="2000" dirty="0"/>
              <a:t>, </a:t>
            </a:r>
            <a:r>
              <a:rPr lang="fr-FR" sz="2000" i="1" dirty="0"/>
              <a:t>Neural Networks</a:t>
            </a:r>
            <a:r>
              <a:rPr lang="fr-FR" sz="2000" dirty="0"/>
              <a:t>)</a:t>
            </a:r>
          </a:p>
          <a:p>
            <a:pPr marL="457200" lvl="1" indent="0">
              <a:buNone/>
            </a:pPr>
            <a:r>
              <a:rPr lang="fr-FR" sz="2000" dirty="0"/>
              <a:t>	</a:t>
            </a:r>
            <a:r>
              <a:rPr lang="fr-FR" sz="1800" dirty="0"/>
              <a:t>3.1. Problèmes de régression</a:t>
            </a:r>
          </a:p>
          <a:p>
            <a:pPr marL="457200" lvl="1" indent="0">
              <a:buNone/>
            </a:pPr>
            <a:r>
              <a:rPr lang="fr-FR" sz="1800" dirty="0"/>
              <a:t>	3.2. Descente de gradient, dérivation automatique</a:t>
            </a:r>
          </a:p>
          <a:p>
            <a:pPr marL="457200" lvl="1" indent="0">
              <a:buNone/>
            </a:pPr>
            <a:r>
              <a:rPr lang="fr-FR" sz="1800" dirty="0"/>
              <a:t>	3.3. Un NN simple (MLP)</a:t>
            </a:r>
          </a:p>
          <a:p>
            <a:pPr marL="457200" lvl="1" indent="0">
              <a:buNone/>
            </a:pPr>
            <a:r>
              <a:rPr lang="fr-FR" sz="1800" dirty="0"/>
              <a:t>	3.4. Problèmes de classification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000" dirty="0"/>
              <a:t>Les réseaux de neurones récurrents (</a:t>
            </a:r>
            <a:r>
              <a:rPr lang="fr-FR" sz="2000" dirty="0" err="1"/>
              <a:t>RNNs</a:t>
            </a:r>
            <a:r>
              <a:rPr lang="fr-FR" sz="2000" dirty="0"/>
              <a:t>)</a:t>
            </a:r>
          </a:p>
          <a:p>
            <a:pPr marL="457200" lvl="1" indent="0">
              <a:buNone/>
            </a:pPr>
            <a:r>
              <a:rPr lang="fr-FR" sz="2000" dirty="0"/>
              <a:t>	</a:t>
            </a:r>
            <a:r>
              <a:rPr lang="fr-FR" sz="1800" dirty="0"/>
              <a:t>4.1. Données séquentielles</a:t>
            </a:r>
          </a:p>
          <a:p>
            <a:pPr marL="457200" lvl="1" indent="0">
              <a:buNone/>
            </a:pPr>
            <a:r>
              <a:rPr lang="fr-FR" sz="1800" dirty="0"/>
              <a:t>	4.2. Principaux </a:t>
            </a:r>
            <a:r>
              <a:rPr lang="fr-FR" sz="1800" dirty="0" err="1"/>
              <a:t>RNNs</a:t>
            </a:r>
            <a:endParaRPr lang="fr-FR" sz="1800" dirty="0"/>
          </a:p>
          <a:p>
            <a:pPr marL="457200" lvl="1" indent="0">
              <a:buNone/>
            </a:pPr>
            <a:r>
              <a:rPr lang="fr-FR" sz="1800" dirty="0"/>
              <a:t>	4.3. Implémentation de </a:t>
            </a:r>
            <a:r>
              <a:rPr lang="fr-FR" sz="1800" dirty="0" err="1"/>
              <a:t>RNNs</a:t>
            </a:r>
            <a:endParaRPr lang="fr-FR" sz="2000" dirty="0"/>
          </a:p>
          <a:p>
            <a:pPr marL="514350" indent="-514350">
              <a:buFont typeface="+mj-lt"/>
              <a:buAutoNum type="arabicPeriod"/>
            </a:pPr>
            <a:r>
              <a:rPr lang="fr-FR" sz="2000" dirty="0"/>
              <a:t>Les réseaux de neurones convolutifs (</a:t>
            </a:r>
            <a:r>
              <a:rPr lang="fr-FR" sz="2000" dirty="0" err="1"/>
              <a:t>CNNs</a:t>
            </a:r>
            <a:r>
              <a:rPr lang="fr-FR" sz="2000" dirty="0"/>
              <a:t>)</a:t>
            </a:r>
          </a:p>
          <a:p>
            <a:pPr marL="457200" lvl="1" indent="0">
              <a:buNone/>
            </a:pPr>
            <a:r>
              <a:rPr lang="fr-FR" sz="2000" dirty="0"/>
              <a:t>	</a:t>
            </a:r>
            <a:r>
              <a:rPr lang="fr-FR" sz="1800" dirty="0"/>
              <a:t>5.1. Problèmes de classification</a:t>
            </a:r>
          </a:p>
          <a:p>
            <a:pPr marL="457200" lvl="1" indent="0">
              <a:buNone/>
            </a:pPr>
            <a:r>
              <a:rPr lang="fr-FR" sz="1800" dirty="0"/>
              <a:t>	5.2. Principe des </a:t>
            </a:r>
            <a:r>
              <a:rPr lang="fr-FR" sz="1800" dirty="0" err="1"/>
              <a:t>CNNs</a:t>
            </a:r>
            <a:endParaRPr lang="fr-FR" sz="1800" dirty="0"/>
          </a:p>
          <a:p>
            <a:pPr marL="457200" lvl="1" indent="0">
              <a:buNone/>
            </a:pPr>
            <a:r>
              <a:rPr lang="fr-FR" sz="1800" dirty="0"/>
              <a:t>	5.3. Implémentation des </a:t>
            </a:r>
            <a:r>
              <a:rPr lang="fr-FR" sz="1800" dirty="0" err="1"/>
              <a:t>CNNs</a:t>
            </a:r>
            <a:endParaRPr lang="fr-FR" sz="2000" dirty="0"/>
          </a:p>
          <a:p>
            <a:pPr marL="514350" indent="-514350">
              <a:buFont typeface="+mj-lt"/>
              <a:buAutoNum type="arabicPeriod"/>
            </a:pPr>
            <a:r>
              <a:rPr lang="fr-FR" sz="2000" dirty="0"/>
              <a:t>Applications</a:t>
            </a:r>
          </a:p>
          <a:p>
            <a:pPr marL="457200" lvl="1" indent="0">
              <a:buNone/>
            </a:pPr>
            <a:r>
              <a:rPr lang="fr-FR" sz="2000" dirty="0"/>
              <a:t>	</a:t>
            </a:r>
            <a:r>
              <a:rPr lang="fr-FR" sz="1800" dirty="0"/>
              <a:t>6.1. Apprentissage par renforcement</a:t>
            </a:r>
          </a:p>
          <a:p>
            <a:pPr marL="457200" lvl="1" indent="0">
              <a:buNone/>
            </a:pPr>
            <a:r>
              <a:rPr lang="fr-FR" sz="1800" dirty="0"/>
              <a:t>	6.2. Classification d’images (données CIFAR)</a:t>
            </a:r>
            <a:endParaRPr lang="fr-FR" sz="2000" dirty="0"/>
          </a:p>
          <a:p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1729777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1530" y="418633"/>
                <a:ext cx="10839994" cy="602197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fr-FR" sz="2000" u="sng" dirty="0"/>
                  <a:t>Non-linéarités </a:t>
                </a:r>
                <a14:m>
                  <m:oMath xmlns:m="http://schemas.openxmlformats.org/officeDocument/2006/math">
                    <m:r>
                      <a:rPr lang="fr-FR" sz="2000" b="0" i="1" u="sng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fr-FR" sz="2000" dirty="0"/>
                  <a:t> (fonction d’activation):</a:t>
                </a:r>
              </a:p>
              <a:p>
                <a:r>
                  <a:rPr lang="fr-FR" sz="2000" dirty="0"/>
                  <a:t>Fonction scalaire, i.e.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ℝ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endParaRPr lang="fr-FR" sz="2000" dirty="0"/>
              </a:p>
              <a:p>
                <a:r>
                  <a:rPr lang="fr-FR" sz="2000" dirty="0"/>
                  <a:t>Sur un vecteur, s’applique élément par élément, i.e. </a:t>
                </a:r>
                <a14:m>
                  <m:oMath xmlns:m="http://schemas.openxmlformats.org/officeDocument/2006/math">
                    <m:r>
                      <a:rPr lang="fr-FR" sz="2000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, …</m:t>
                            </m:r>
                          </m:e>
                        </m:d>
                      </m:e>
                    </m:d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=[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, …]  </m:t>
                    </m:r>
                  </m:oMath>
                </a14:m>
                <a:endParaRPr lang="fr-FR" sz="2000" dirty="0"/>
              </a:p>
              <a:p>
                <a:r>
                  <a:rPr lang="fr-FR" sz="2000" dirty="0"/>
                  <a:t>Les activations les + courantes :</a:t>
                </a:r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r>
                  <a:rPr lang="fr-FR" sz="2000" u="sng" dirty="0"/>
                  <a:t>Théorème d’approximation universelle</a:t>
                </a:r>
                <a:r>
                  <a:rPr lang="fr-FR" sz="2000" dirty="0"/>
                  <a:t> :</a:t>
                </a:r>
              </a:p>
              <a:p>
                <a:pPr marL="0" indent="0">
                  <a:buNone/>
                </a:pPr>
                <a:r>
                  <a:rPr lang="fr-FR" sz="2000" dirty="0"/>
                  <a:t>Un MLP peut approcher d’aussi près que l’on veut n’importe quelle fonction continue.</a:t>
                </a:r>
              </a:p>
              <a:p>
                <a:pPr marL="0" indent="0">
                  <a:buNone/>
                </a:pPr>
                <a:r>
                  <a:rPr lang="fr-FR" sz="2000" dirty="0"/>
                  <a:t>Pour cela une seule couche cachée suffit (à condition de prendre une taille suffisante, i.e. une matrice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lang="fr-FR" sz="2000" dirty="0"/>
                  <a:t>suffisamment grande) et une fonction d’activation non polynomiale (les fonctions ci-dessus respectent cette condition). Et … il faut trouver les bons paramètres !</a:t>
                </a: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1530" y="418633"/>
                <a:ext cx="10839994" cy="6021978"/>
              </a:xfrm>
              <a:blipFill>
                <a:blip r:embed="rId2"/>
                <a:stretch>
                  <a:fillRect l="-562" t="-15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Groupe 40">
            <a:extLst>
              <a:ext uri="{FF2B5EF4-FFF2-40B4-BE49-F238E27FC236}">
                <a16:creationId xmlns:a16="http://schemas.microsoft.com/office/drawing/2014/main" id="{8238073C-4072-4252-B0CA-FBF29450FCB0}"/>
              </a:ext>
            </a:extLst>
          </p:cNvPr>
          <p:cNvGrpSpPr/>
          <p:nvPr/>
        </p:nvGrpSpPr>
        <p:grpSpPr>
          <a:xfrm>
            <a:off x="1083906" y="2079962"/>
            <a:ext cx="9420808" cy="2072867"/>
            <a:chOff x="1083906" y="2695770"/>
            <a:chExt cx="9420808" cy="2072867"/>
          </a:xfrm>
        </p:grpSpPr>
        <p:pic>
          <p:nvPicPr>
            <p:cNvPr id="42" name="Image 41">
              <a:extLst>
                <a:ext uri="{FF2B5EF4-FFF2-40B4-BE49-F238E27FC236}">
                  <a16:creationId xmlns:a16="http://schemas.microsoft.com/office/drawing/2014/main" id="{AF0E9383-721A-4ACB-B0E2-DACA4C0B78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3906" y="2695770"/>
              <a:ext cx="2286000" cy="1143000"/>
            </a:xfrm>
            <a:prstGeom prst="rect">
              <a:avLst/>
            </a:prstGeom>
          </p:spPr>
        </p:pic>
        <p:pic>
          <p:nvPicPr>
            <p:cNvPr id="43" name="Image 42">
              <a:extLst>
                <a:ext uri="{FF2B5EF4-FFF2-40B4-BE49-F238E27FC236}">
                  <a16:creationId xmlns:a16="http://schemas.microsoft.com/office/drawing/2014/main" id="{F6D03D64-2EDC-4156-AF7C-BD16C11E37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1310" y="2695770"/>
              <a:ext cx="2286000" cy="1143000"/>
            </a:xfrm>
            <a:prstGeom prst="rect">
              <a:avLst/>
            </a:prstGeom>
          </p:spPr>
        </p:pic>
        <p:pic>
          <p:nvPicPr>
            <p:cNvPr id="44" name="Image 43">
              <a:extLst>
                <a:ext uri="{FF2B5EF4-FFF2-40B4-BE49-F238E27FC236}">
                  <a16:creationId xmlns:a16="http://schemas.microsoft.com/office/drawing/2014/main" id="{16D3402A-CF14-4FF9-82B4-DBC2A11DFE8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18714" y="2695770"/>
              <a:ext cx="2286000" cy="11430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04771085-1227-427E-A02D-5F7F5C7DBB51}"/>
                    </a:ext>
                  </a:extLst>
                </p:cNvPr>
                <p:cNvSpPr txBox="1"/>
                <p:nvPr/>
              </p:nvSpPr>
              <p:spPr>
                <a:xfrm flipH="1">
                  <a:off x="1395548" y="3850437"/>
                  <a:ext cx="1714656" cy="9112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dirty="0"/>
                    <a:t>Sigmoïde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04771085-1227-427E-A02D-5F7F5C7DBB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1395548" y="3850437"/>
                  <a:ext cx="1714656" cy="911211"/>
                </a:xfrm>
                <a:prstGeom prst="rect">
                  <a:avLst/>
                </a:prstGeom>
                <a:blipFill>
                  <a:blip r:embed="rId6"/>
                  <a:stretch>
                    <a:fillRect t="-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ZoneTexte 45">
                  <a:extLst>
                    <a:ext uri="{FF2B5EF4-FFF2-40B4-BE49-F238E27FC236}">
                      <a16:creationId xmlns:a16="http://schemas.microsoft.com/office/drawing/2014/main" id="{BADE203B-2485-443E-91EF-931353A4E5C6}"/>
                    </a:ext>
                  </a:extLst>
                </p:cNvPr>
                <p:cNvSpPr txBox="1"/>
                <p:nvPr/>
              </p:nvSpPr>
              <p:spPr>
                <a:xfrm flipH="1">
                  <a:off x="4509798" y="3850437"/>
                  <a:ext cx="2603236" cy="9182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dirty="0"/>
                    <a:t>Tangente hyperbolique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den>
                        </m:f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 −1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6" name="ZoneTexte 45">
                  <a:extLst>
                    <a:ext uri="{FF2B5EF4-FFF2-40B4-BE49-F238E27FC236}">
                      <a16:creationId xmlns:a16="http://schemas.microsoft.com/office/drawing/2014/main" id="{BADE203B-2485-443E-91EF-931353A4E5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509798" y="3850437"/>
                  <a:ext cx="2603236" cy="918200"/>
                </a:xfrm>
                <a:prstGeom prst="rect">
                  <a:avLst/>
                </a:prstGeom>
                <a:blipFill>
                  <a:blip r:embed="rId7"/>
                  <a:stretch>
                    <a:fillRect t="-4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44899A15-5775-4302-913E-21473EABBF4C}"/>
                    </a:ext>
                  </a:extLst>
                </p:cNvPr>
                <p:cNvSpPr txBox="1"/>
                <p:nvPr/>
              </p:nvSpPr>
              <p:spPr>
                <a:xfrm flipH="1">
                  <a:off x="8309524" y="3850437"/>
                  <a:ext cx="2090997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dirty="0"/>
                    <a:t>ReLU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max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⁡(0, 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44899A15-5775-4302-913E-21473EABBF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8309524" y="3850437"/>
                  <a:ext cx="2090997" cy="646331"/>
                </a:xfrm>
                <a:prstGeom prst="rect">
                  <a:avLst/>
                </a:prstGeom>
                <a:blipFill>
                  <a:blip r:embed="rId8"/>
                  <a:stretch>
                    <a:fillRect t="-4717" b="-754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717609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1530" y="418632"/>
                <a:ext cx="10839994" cy="6199881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fr-FR" sz="2200" u="sng" dirty="0"/>
                  <a:t>Implémentation du MLP</a:t>
                </a:r>
                <a:r>
                  <a:rPr lang="fr-FR" sz="2200" dirty="0"/>
                  <a:t> (</a:t>
                </a:r>
                <a:r>
                  <a:rPr lang="fr-FR" sz="2200" dirty="0" err="1"/>
                  <a:t>PyTorch</a:t>
                </a:r>
                <a:r>
                  <a:rPr lang="fr-FR" sz="2200" dirty="0"/>
                  <a:t>):</a:t>
                </a:r>
              </a:p>
              <a:p>
                <a:pPr marL="0" indent="0">
                  <a:buNone/>
                </a:pPr>
                <a:endParaRPr lang="fr-FR" sz="2200" dirty="0"/>
              </a:p>
              <a:p>
                <a:pPr marL="0" indent="0">
                  <a:buNone/>
                </a:pPr>
                <a:r>
                  <a:rPr lang="fr-FR" sz="2200" dirty="0"/>
                  <a:t>Hérite de la classe </a:t>
                </a:r>
                <a:r>
                  <a:rPr lang="fr-FR" sz="2200" i="1" dirty="0" err="1"/>
                  <a:t>torch.nn.Module</a:t>
                </a:r>
                <a:r>
                  <a:rPr lang="fr-FR" sz="2200" i="1" dirty="0"/>
                  <a:t>. </a:t>
                </a:r>
              </a:p>
              <a:p>
                <a:pPr marL="0" indent="0">
                  <a:buNone/>
                </a:pPr>
                <a:r>
                  <a:rPr lang="fr-FR" sz="2200" dirty="0"/>
                  <a:t>Exemple pour une entrée de taille </a:t>
                </a:r>
                <a14:m>
                  <m:oMath xmlns:m="http://schemas.openxmlformats.org/officeDocument/2006/math">
                    <m:r>
                      <a:rPr lang="fr-FR" sz="2200" i="1" dirty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fr-FR" sz="2200" dirty="0"/>
                  <a:t>, une matrice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2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fr-FR" sz="2200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lang="fr-FR" sz="2200" dirty="0"/>
                  <a:t> (couche cachée) de taille </a:t>
                </a:r>
                <a14:m>
                  <m:oMath xmlns:m="http://schemas.openxmlformats.org/officeDocument/2006/math">
                    <m:r>
                      <a:rPr lang="fr-FR" sz="2200" b="0" i="1" smtClean="0">
                        <a:latin typeface="Cambria Math" panose="02040503050406030204" pitchFamily="18" charset="0"/>
                      </a:rPr>
                      <m:t>3×32</m:t>
                    </m:r>
                  </m:oMath>
                </a14:m>
                <a:r>
                  <a:rPr lang="fr-FR" sz="2200" dirty="0"/>
                  <a:t>, et une sortie de taille </a:t>
                </a:r>
                <a14:m>
                  <m:oMath xmlns:m="http://schemas.openxmlformats.org/officeDocument/2006/math">
                    <m:r>
                      <a:rPr lang="fr-FR" sz="220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fr-FR" sz="2200" dirty="0"/>
                  <a:t>.</a:t>
                </a:r>
              </a:p>
              <a:p>
                <a:pPr marL="0" indent="0">
                  <a:buNone/>
                </a:pPr>
                <a:endParaRPr lang="fr-FR" sz="1400" b="0" dirty="0">
                  <a:solidFill>
                    <a:srgbClr val="0000FF"/>
                  </a:solidFill>
                  <a:effectLst/>
                  <a:latin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fr-FR" sz="1400" b="0" dirty="0">
                    <a:solidFill>
                      <a:srgbClr val="0000FF"/>
                    </a:solidFill>
                    <a:effectLst/>
                    <a:latin typeface="Courier New" panose="02070309020205020404" pitchFamily="49" charset="0"/>
                  </a:rPr>
                  <a:t>class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 </a:t>
                </a:r>
                <a:r>
                  <a:rPr lang="fr-FR" sz="1400" b="0" dirty="0">
                    <a:solidFill>
                      <a:srgbClr val="257693"/>
                    </a:solidFill>
                    <a:effectLst/>
                    <a:latin typeface="Courier New" panose="02070309020205020404" pitchFamily="49" charset="0"/>
                  </a:rPr>
                  <a:t>MLP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</a:t>
                </a:r>
                <a:r>
                  <a:rPr lang="fr-FR" sz="1400" b="0" dirty="0" err="1">
                    <a:solidFill>
                      <a:srgbClr val="257693"/>
                    </a:solidFill>
                    <a:effectLst/>
                    <a:latin typeface="Courier New" panose="02070309020205020404" pitchFamily="49" charset="0"/>
                  </a:rPr>
                  <a:t>torch</a:t>
                </a: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.</a:t>
                </a:r>
                <a:r>
                  <a:rPr lang="fr-FR" sz="1400" b="0" dirty="0" err="1">
                    <a:solidFill>
                      <a:srgbClr val="257693"/>
                    </a:solidFill>
                    <a:effectLst/>
                    <a:latin typeface="Courier New" panose="02070309020205020404" pitchFamily="49" charset="0"/>
                  </a:rPr>
                  <a:t>nn</a:t>
                </a: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.</a:t>
                </a:r>
                <a:r>
                  <a:rPr lang="fr-FR" sz="1400" b="0" dirty="0" err="1">
                    <a:solidFill>
                      <a:srgbClr val="257693"/>
                    </a:solidFill>
                    <a:effectLst/>
                    <a:latin typeface="Courier New" panose="02070309020205020404" pitchFamily="49" charset="0"/>
                  </a:rPr>
                  <a:t>Module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):</a:t>
                </a:r>
              </a:p>
              <a:p>
                <a:pPr marL="0" indent="0">
                  <a:buNone/>
                </a:pP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    </a:t>
                </a:r>
                <a:r>
                  <a:rPr lang="fr-FR" sz="1400" b="0" dirty="0" err="1">
                    <a:solidFill>
                      <a:srgbClr val="0000FF"/>
                    </a:solidFill>
                    <a:effectLst/>
                    <a:latin typeface="Courier New" panose="02070309020205020404" pitchFamily="49" charset="0"/>
                  </a:rPr>
                  <a:t>def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 </a:t>
                </a:r>
                <a:r>
                  <a:rPr lang="fr-FR" sz="1400" b="0" dirty="0">
                    <a:solidFill>
                      <a:srgbClr val="795E26"/>
                    </a:solidFill>
                    <a:effectLst/>
                    <a:latin typeface="Courier New" panose="02070309020205020404" pitchFamily="49" charset="0"/>
                  </a:rPr>
                  <a:t>__init__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</a:t>
                </a:r>
                <a:r>
                  <a:rPr lang="fr-FR" sz="1400" b="0" dirty="0">
                    <a:solidFill>
                      <a:srgbClr val="001080"/>
                    </a:solidFill>
                    <a:effectLst/>
                    <a:latin typeface="Courier New" panose="02070309020205020404" pitchFamily="49" charset="0"/>
                  </a:rPr>
                  <a:t>self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):</a:t>
                </a:r>
              </a:p>
              <a:p>
                <a:pPr marL="0" indent="0">
                  <a:buNone/>
                </a:pP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        super().</a:t>
                </a:r>
                <a:r>
                  <a:rPr lang="fr-FR" sz="1400" b="0" dirty="0">
                    <a:solidFill>
                      <a:srgbClr val="795E26"/>
                    </a:solidFill>
                    <a:effectLst/>
                    <a:latin typeface="Courier New" panose="02070309020205020404" pitchFamily="49" charset="0"/>
                  </a:rPr>
                  <a:t>__init__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()</a:t>
                </a:r>
              </a:p>
              <a:p>
                <a:pPr marL="0" indent="0">
                  <a:buNone/>
                </a:pP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        </a:t>
                </a:r>
                <a:r>
                  <a:rPr lang="fr-FR" sz="1400" b="0" dirty="0">
                    <a:solidFill>
                      <a:srgbClr val="001080"/>
                    </a:solidFill>
                    <a:effectLst/>
                    <a:latin typeface="Courier New" panose="02070309020205020404" pitchFamily="49" charset="0"/>
                  </a:rPr>
                  <a:t>self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.fc1=</a:t>
                </a: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torch.nn.Linear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</a:t>
                </a:r>
                <a:r>
                  <a:rPr lang="fr-FR" sz="1400" dirty="0">
                    <a:solidFill>
                      <a:srgbClr val="116644"/>
                    </a:solidFill>
                    <a:latin typeface="Courier New" panose="02070309020205020404" pitchFamily="49" charset="0"/>
                  </a:rPr>
                  <a:t>3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, </a:t>
                </a:r>
                <a:r>
                  <a:rPr lang="fr-FR" sz="1400" b="0" dirty="0">
                    <a:solidFill>
                      <a:srgbClr val="116644"/>
                    </a:solidFill>
                    <a:effectLst/>
                    <a:latin typeface="Courier New" panose="02070309020205020404" pitchFamily="49" charset="0"/>
                  </a:rPr>
                  <a:t>32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) </a:t>
                </a:r>
                <a:r>
                  <a:rPr lang="fr-FR" sz="15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# W^1, b^1</a:t>
                </a:r>
                <a:endParaRPr lang="fr-FR" sz="15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        </a:t>
                </a:r>
                <a:r>
                  <a:rPr lang="fr-FR" sz="1400" b="0" dirty="0">
                    <a:solidFill>
                      <a:srgbClr val="001080"/>
                    </a:solidFill>
                    <a:effectLst/>
                    <a:latin typeface="Courier New" panose="02070309020205020404" pitchFamily="49" charset="0"/>
                  </a:rPr>
                  <a:t>self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.fc2=</a:t>
                </a: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torch.nn.Linear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</a:t>
                </a:r>
                <a:r>
                  <a:rPr lang="fr-FR" sz="1400" b="0" dirty="0">
                    <a:solidFill>
                      <a:srgbClr val="116644"/>
                    </a:solidFill>
                    <a:effectLst/>
                    <a:latin typeface="Courier New" panose="02070309020205020404" pitchFamily="49" charset="0"/>
                  </a:rPr>
                  <a:t>32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, </a:t>
                </a:r>
                <a:r>
                  <a:rPr lang="fr-FR" sz="1400" dirty="0">
                    <a:solidFill>
                      <a:srgbClr val="116644"/>
                    </a:solidFill>
                    <a:latin typeface="Courier New" panose="02070309020205020404" pitchFamily="49" charset="0"/>
                  </a:rPr>
                  <a:t>2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) </a:t>
                </a:r>
                <a:r>
                  <a:rPr lang="fr-FR" sz="14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# W^2, b^2</a:t>
                </a:r>
                <a:endParaRPr lang="fr-FR" sz="14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  <a:p>
                <a:pPr marL="0" indent="0">
                  <a:buNone/>
                </a:pPr>
                <a:b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</a:b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    </a:t>
                </a:r>
                <a:r>
                  <a:rPr lang="fr-FR" sz="1400" b="0" dirty="0" err="1">
                    <a:solidFill>
                      <a:srgbClr val="0000FF"/>
                    </a:solidFill>
                    <a:effectLst/>
                    <a:latin typeface="Courier New" panose="02070309020205020404" pitchFamily="49" charset="0"/>
                  </a:rPr>
                  <a:t>def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 </a:t>
                </a:r>
                <a:r>
                  <a:rPr lang="fr-FR" sz="1400" b="0" dirty="0" err="1">
                    <a:solidFill>
                      <a:srgbClr val="795E26"/>
                    </a:solidFill>
                    <a:effectLst/>
                    <a:latin typeface="Courier New" panose="02070309020205020404" pitchFamily="49" charset="0"/>
                  </a:rPr>
                  <a:t>forward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</a:t>
                </a:r>
                <a:r>
                  <a:rPr lang="fr-FR" sz="1400" b="0" dirty="0">
                    <a:solidFill>
                      <a:srgbClr val="001080"/>
                    </a:solidFill>
                    <a:effectLst/>
                    <a:latin typeface="Courier New" panose="02070309020205020404" pitchFamily="49" charset="0"/>
                  </a:rPr>
                  <a:t>self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, </a:t>
                </a:r>
                <a:r>
                  <a:rPr lang="fr-FR" sz="1400" b="0" dirty="0">
                    <a:solidFill>
                      <a:srgbClr val="001080"/>
                    </a:solidFill>
                    <a:effectLst/>
                    <a:latin typeface="Courier New" panose="02070309020205020404" pitchFamily="49" charset="0"/>
                  </a:rPr>
                  <a:t>x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): </a:t>
                </a:r>
                <a:r>
                  <a:rPr lang="fr-FR" sz="14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# méthode appelée par </a:t>
                </a:r>
                <a:r>
                  <a:rPr lang="fr-FR" sz="1400" b="0" dirty="0" err="1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MLP.forward</a:t>
                </a:r>
                <a:r>
                  <a:rPr lang="fr-FR" sz="14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(x) ou MLP(x) </a:t>
                </a:r>
                <a:endParaRPr lang="fr-FR" sz="14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        y = </a:t>
                </a:r>
                <a:r>
                  <a:rPr lang="fr-FR" sz="1400" b="0" dirty="0">
                    <a:solidFill>
                      <a:srgbClr val="001080"/>
                    </a:solidFill>
                    <a:effectLst/>
                    <a:latin typeface="Courier New" panose="02070309020205020404" pitchFamily="49" charset="0"/>
                  </a:rPr>
                  <a:t>self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.fc2(</a:t>
                </a: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torch.functional.F.relu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</a:t>
                </a:r>
                <a:r>
                  <a:rPr lang="fr-FR" sz="1400" b="0" dirty="0">
                    <a:solidFill>
                      <a:srgbClr val="001080"/>
                    </a:solidFill>
                    <a:effectLst/>
                    <a:latin typeface="Courier New" panose="02070309020205020404" pitchFamily="49" charset="0"/>
                  </a:rPr>
                  <a:t>self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.fc1(x)))</a:t>
                </a:r>
              </a:p>
              <a:p>
                <a:pPr marL="0" indent="0">
                  <a:buNone/>
                </a:pP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        </a:t>
                </a:r>
                <a:r>
                  <a:rPr lang="fr-FR" sz="1400" b="0" dirty="0">
                    <a:solidFill>
                      <a:srgbClr val="AF00DB"/>
                    </a:solidFill>
                    <a:effectLst/>
                    <a:latin typeface="Courier New" panose="02070309020205020404" pitchFamily="49" charset="0"/>
                  </a:rPr>
                  <a:t>return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 y</a:t>
                </a:r>
              </a:p>
              <a:p>
                <a:pPr marL="0" indent="0">
                  <a:buNone/>
                </a:pPr>
                <a:b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</a:b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model = MLP()</a:t>
                </a:r>
              </a:p>
              <a:p>
                <a:pPr marL="0" indent="0">
                  <a:buNone/>
                </a:pPr>
                <a:r>
                  <a:rPr lang="fr-FR" sz="1400" b="0" dirty="0" err="1">
                    <a:solidFill>
                      <a:srgbClr val="795E26"/>
                    </a:solidFill>
                    <a:effectLst/>
                    <a:latin typeface="Courier New" panose="02070309020205020404" pitchFamily="49" charset="0"/>
                  </a:rPr>
                  <a:t>print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(model)</a:t>
                </a:r>
              </a:p>
              <a:p>
                <a:pPr marL="0" indent="0">
                  <a:buNone/>
                </a:pPr>
                <a:r>
                  <a:rPr lang="fr-FR" sz="1400" b="0" dirty="0" err="1">
                    <a:solidFill>
                      <a:srgbClr val="795E26"/>
                    </a:solidFill>
                    <a:effectLst/>
                    <a:latin typeface="Courier New" panose="02070309020205020404" pitchFamily="49" charset="0"/>
                  </a:rPr>
                  <a:t>print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</a:t>
                </a:r>
                <a:r>
                  <a:rPr lang="fr-FR" sz="1400" b="0" dirty="0" err="1">
                    <a:solidFill>
                      <a:srgbClr val="257693"/>
                    </a:solidFill>
                    <a:effectLst/>
                    <a:latin typeface="Courier New" panose="02070309020205020404" pitchFamily="49" charset="0"/>
                  </a:rPr>
                  <a:t>list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</a:t>
                </a: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model.parameters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()))</a:t>
                </a:r>
              </a:p>
              <a:p>
                <a:pPr marL="0" indent="0">
                  <a:buNone/>
                </a:pPr>
                <a:endParaRPr lang="fr-FR" sz="14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fr-FR" sz="2200" b="1" dirty="0"/>
                  <a:t>Question</a:t>
                </a:r>
                <a:r>
                  <a:rPr lang="fr-FR" sz="2200" dirty="0"/>
                  <a:t>: de quelle taille sont les vecteurs de biais ?</a:t>
                </a:r>
                <a:b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</a:br>
                <a:endParaRPr lang="fr-FR" sz="14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  <a:p>
                <a:endParaRPr lang="fr-FR" sz="2000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1530" y="418632"/>
                <a:ext cx="10839994" cy="6199881"/>
              </a:xfrm>
              <a:blipFill>
                <a:blip r:embed="rId2"/>
                <a:stretch>
                  <a:fillRect l="-562" t="-186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68772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9E77B8-2D75-472C-B76C-ABDDE0CAF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530" y="418632"/>
            <a:ext cx="10839994" cy="61998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200" u="sng" dirty="0"/>
              <a:t>Entraînement du MLP</a:t>
            </a:r>
            <a:r>
              <a:rPr lang="fr-FR" sz="2200" dirty="0"/>
              <a:t> :</a:t>
            </a:r>
          </a:p>
          <a:p>
            <a:pPr marL="0" indent="0">
              <a:buNone/>
            </a:pPr>
            <a:endParaRPr lang="fr-FR" sz="2200" dirty="0"/>
          </a:p>
          <a:p>
            <a:pPr marL="0" indent="0">
              <a:buNone/>
            </a:pPr>
            <a:r>
              <a:rPr lang="fr-FR" sz="2000" dirty="0" err="1"/>
              <a:t>PyTorch</a:t>
            </a:r>
            <a:r>
              <a:rPr lang="fr-FR" sz="2000" dirty="0"/>
              <a:t> propose des outils pour faciliter la chaîne d’actions (</a:t>
            </a:r>
            <a:r>
              <a:rPr lang="fr-FR" sz="2000" i="1" dirty="0"/>
              <a:t>pipeline</a:t>
            </a:r>
            <a:r>
              <a:rPr lang="fr-FR" sz="2000" dirty="0"/>
              <a:t>) de l’entraînement :</a:t>
            </a:r>
          </a:p>
          <a:p>
            <a:r>
              <a:rPr lang="fr-FR" sz="2000" dirty="0"/>
              <a:t>Classe </a:t>
            </a:r>
            <a:r>
              <a:rPr lang="fr-FR" sz="2000" dirty="0" err="1"/>
              <a:t>DataSet</a:t>
            </a:r>
            <a:r>
              <a:rPr lang="fr-FR" sz="2000" dirty="0"/>
              <a:t> pour la génération des données (</a:t>
            </a:r>
            <a:r>
              <a:rPr lang="fr-FR" sz="2000" i="1" dirty="0"/>
              <a:t>train set, </a:t>
            </a:r>
            <a:r>
              <a:rPr lang="fr-FR" sz="2000" dirty="0"/>
              <a:t>et </a:t>
            </a:r>
            <a:r>
              <a:rPr lang="fr-FR" sz="2000" i="1" dirty="0" err="1"/>
              <a:t>valid</a:t>
            </a:r>
            <a:r>
              <a:rPr lang="fr-FR" sz="2000" i="1" dirty="0"/>
              <a:t> set</a:t>
            </a:r>
            <a:r>
              <a:rPr lang="fr-FR" sz="2000" dirty="0"/>
              <a:t>).</a:t>
            </a:r>
          </a:p>
          <a:p>
            <a:r>
              <a:rPr lang="fr-FR" sz="2000" dirty="0"/>
              <a:t>L’implémentation de </a:t>
            </a:r>
            <a:r>
              <a:rPr lang="fr-FR" sz="2000" dirty="0" err="1"/>
              <a:t>NNs</a:t>
            </a:r>
            <a:r>
              <a:rPr lang="fr-FR" sz="2000" dirty="0"/>
              <a:t>.</a:t>
            </a:r>
          </a:p>
          <a:p>
            <a:r>
              <a:rPr lang="fr-FR" sz="2000" dirty="0"/>
              <a:t>Des </a:t>
            </a:r>
            <a:r>
              <a:rPr lang="fr-FR" sz="2000" i="1" dirty="0" err="1"/>
              <a:t>optimizer</a:t>
            </a:r>
            <a:r>
              <a:rPr lang="fr-FR" sz="2000" dirty="0"/>
              <a:t> pour gérer la descente de gradient et la mise du </a:t>
            </a:r>
            <a:r>
              <a:rPr lang="fr-FR" sz="2000" i="1" dirty="0" err="1"/>
              <a:t>learning</a:t>
            </a:r>
            <a:r>
              <a:rPr lang="fr-FR" sz="2000" i="1" dirty="0"/>
              <a:t> rate</a:t>
            </a:r>
            <a:r>
              <a:rPr lang="fr-FR" sz="2000" dirty="0"/>
              <a:t>.</a:t>
            </a:r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000" dirty="0"/>
              <a:t>Dans le code liés à ce cours, vous trouverez un exemple de pipeline. La descente de gradient utilisée est stochastique (</a:t>
            </a:r>
            <a:r>
              <a:rPr lang="fr-FR" sz="2000" i="1" dirty="0" err="1"/>
              <a:t>stochastic</a:t>
            </a:r>
            <a:r>
              <a:rPr lang="fr-FR" sz="2000" i="1" dirty="0"/>
              <a:t> gradient </a:t>
            </a:r>
            <a:r>
              <a:rPr lang="fr-FR" sz="2000" i="1" dirty="0" err="1"/>
              <a:t>descent</a:t>
            </a:r>
            <a:r>
              <a:rPr lang="fr-FR" sz="2000" i="1" dirty="0"/>
              <a:t>, </a:t>
            </a:r>
            <a:r>
              <a:rPr lang="fr-FR" sz="2000" b="1" dirty="0"/>
              <a:t>SGD</a:t>
            </a:r>
            <a:r>
              <a:rPr lang="fr-FR" sz="2000" dirty="0"/>
              <a:t>).</a:t>
            </a:r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000" u="sng" dirty="0"/>
              <a:t>Avec SGD</a:t>
            </a:r>
            <a:r>
              <a:rPr lang="fr-FR" sz="2000" dirty="0"/>
              <a:t>, à chaque itération, les données </a:t>
            </a:r>
            <a:r>
              <a:rPr lang="fr-FR" sz="2000" i="1" dirty="0"/>
              <a:t>train</a:t>
            </a:r>
            <a:r>
              <a:rPr lang="fr-FR" sz="2000" dirty="0"/>
              <a:t> sont découpées en sous-ensemble (</a:t>
            </a:r>
            <a:r>
              <a:rPr lang="fr-FR" sz="2000" b="1" i="1" dirty="0"/>
              <a:t>mini-batch</a:t>
            </a:r>
            <a:r>
              <a:rPr lang="fr-FR" sz="2000" dirty="0"/>
              <a:t>) et un calcul de gradient et une mise à jour des paramètres sont faits sur chaque </a:t>
            </a:r>
            <a:r>
              <a:rPr lang="fr-FR" sz="2000" i="1" dirty="0"/>
              <a:t>mini-batch</a:t>
            </a:r>
            <a:r>
              <a:rPr lang="fr-FR" sz="2000" dirty="0"/>
              <a:t>. Le découpage est fait aléatoirement à chaque itération (i.e. stochastique). Les avantages sont:</a:t>
            </a:r>
          </a:p>
          <a:p>
            <a:r>
              <a:rPr lang="fr-FR" sz="2000" dirty="0"/>
              <a:t>Apprendre plus vite sur les grandes quantités de données (mises à jour plus fréquentes).</a:t>
            </a:r>
          </a:p>
          <a:p>
            <a:r>
              <a:rPr lang="fr-FR" sz="2000" dirty="0"/>
              <a:t>Moins de risque d’être bloqué dans un minimum local.</a:t>
            </a:r>
          </a:p>
        </p:txBody>
      </p:sp>
    </p:spTree>
    <p:extLst>
      <p:ext uri="{BB962C8B-B14F-4D97-AF65-F5344CB8AC3E}">
        <p14:creationId xmlns:p14="http://schemas.microsoft.com/office/powerpoint/2010/main" val="28254468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1530" y="418633"/>
                <a:ext cx="10839994" cy="60219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sz="2400" u="sng" dirty="0"/>
                  <a:t>Résultats</a:t>
                </a:r>
                <a:r>
                  <a:rPr lang="fr-FR" sz="2400" dirty="0"/>
                  <a:t> (problème de régression simple):</a:t>
                </a:r>
                <a:endParaRPr lang="fr-FR" sz="2000" dirty="0"/>
              </a:p>
              <a:p>
                <a:pPr marL="0" indent="0">
                  <a:spcBef>
                    <a:spcPts val="500"/>
                  </a:spcBef>
                  <a:buNone/>
                </a:pPr>
                <a:r>
                  <a:rPr lang="fr-FR" sz="2000" dirty="0"/>
                  <a:t>Soit </a:t>
                </a:r>
                <a14:m>
                  <m:oMath xmlns:m="http://schemas.openxmlformats.org/officeDocument/2006/math">
                    <m:r>
                      <a:rPr lang="fr-FR" sz="20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fr-FR" sz="2000" dirty="0"/>
                  <a:t> le nombre de données d’entraînement. Nous fixerons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=200</m:t>
                    </m:r>
                  </m:oMath>
                </a14:m>
                <a:r>
                  <a:rPr lang="fr-FR" sz="2000" dirty="0"/>
                  <a:t> (ce sont des données du problème).</a:t>
                </a:r>
              </a:p>
              <a:p>
                <a:pPr marL="0" indent="0">
                  <a:spcBef>
                    <a:spcPts val="500"/>
                  </a:spcBef>
                  <a:buNone/>
                </a:pPr>
                <a:r>
                  <a:rPr lang="fr-FR" sz="2000" dirty="0"/>
                  <a:t>Soit </a:t>
                </a:r>
                <a14:m>
                  <m:oMath xmlns:m="http://schemas.openxmlformats.org/officeDocument/2006/math">
                    <m:r>
                      <a:rPr lang="fr-FR" sz="200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fr-FR" sz="2000" dirty="0"/>
                  <a:t> le nombre de colonnes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lang="fr-FR" sz="2000" dirty="0"/>
                  <a:t>, </a:t>
                </a:r>
                <a:r>
                  <a:rPr lang="fr-FR" sz="2000" i="1" dirty="0" err="1"/>
                  <a:t>epochs</a:t>
                </a:r>
                <a:r>
                  <a:rPr lang="fr-FR" sz="2000" i="1" dirty="0"/>
                  <a:t> </a:t>
                </a:r>
                <a:r>
                  <a:rPr lang="fr-FR" sz="2000" dirty="0"/>
                  <a:t>le nombre d’itérations,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𝐿𝑅</m:t>
                    </m:r>
                  </m:oMath>
                </a14:m>
                <a:r>
                  <a:rPr lang="fr-FR" sz="2000" dirty="0"/>
                  <a:t> le </a:t>
                </a:r>
                <a:r>
                  <a:rPr lang="fr-FR" sz="2000" i="1" dirty="0" err="1"/>
                  <a:t>learning</a:t>
                </a:r>
                <a:r>
                  <a:rPr lang="fr-FR" sz="2000" i="1" dirty="0"/>
                  <a:t> rate</a:t>
                </a:r>
                <a:r>
                  <a:rPr lang="fr-FR" sz="2000" dirty="0"/>
                  <a:t>.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𝑒𝑝𝑜𝑐h𝑠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𝐿𝑅</m:t>
                    </m:r>
                  </m:oMath>
                </a14:m>
                <a:r>
                  <a:rPr lang="fr-FR" sz="2000" dirty="0"/>
                  <a:t> sont des réglages (</a:t>
                </a:r>
                <a:r>
                  <a:rPr lang="fr-FR" sz="2000" b="1" dirty="0"/>
                  <a:t>hyperparamètres</a:t>
                </a:r>
                <a:r>
                  <a:rPr lang="fr-FR" sz="2000" dirty="0"/>
                  <a:t>) de l’entraînement.</a:t>
                </a:r>
              </a:p>
              <a:p>
                <a:pPr marL="0" indent="0">
                  <a:spcBef>
                    <a:spcPts val="500"/>
                  </a:spcBef>
                  <a:buNone/>
                </a:pPr>
                <a:endParaRPr lang="fr-FR" sz="2000" dirty="0"/>
              </a:p>
              <a:p>
                <a:endParaRPr lang="fr-FR" sz="2000" dirty="0"/>
              </a:p>
              <a:p>
                <a:endParaRPr lang="fr-FR" sz="2000" dirty="0"/>
              </a:p>
              <a:p>
                <a:endParaRPr lang="fr-FR" sz="2000" dirty="0"/>
              </a:p>
              <a:p>
                <a:endParaRPr lang="fr-FR" sz="2000" dirty="0"/>
              </a:p>
              <a:p>
                <a:endParaRPr lang="fr-FR" sz="2000" dirty="0"/>
              </a:p>
              <a:p>
                <a:endParaRPr lang="fr-FR" sz="2000" dirty="0"/>
              </a:p>
              <a:p>
                <a:endParaRPr lang="fr-FR" sz="2000" dirty="0"/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1530" y="418633"/>
                <a:ext cx="10839994" cy="6021978"/>
              </a:xfrm>
              <a:blipFill>
                <a:blip r:embed="rId2"/>
                <a:stretch>
                  <a:fillRect l="-844" t="-1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 5">
            <a:extLst>
              <a:ext uri="{FF2B5EF4-FFF2-40B4-BE49-F238E27FC236}">
                <a16:creationId xmlns:a16="http://schemas.microsoft.com/office/drawing/2014/main" id="{2990199D-F656-4C5B-82A7-601DD27C01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767" y="2545647"/>
            <a:ext cx="3153699" cy="2156934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B8211090-DAAC-4290-AEC9-19DE86F918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4077" y="2545647"/>
            <a:ext cx="3104677" cy="2156934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9C2C3BC3-D72D-4365-97ED-911CACCB1D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3932" y="2545647"/>
            <a:ext cx="3104678" cy="215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7641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1530" y="418633"/>
                <a:ext cx="10839994" cy="60219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sz="2000" u="sng" dirty="0"/>
                  <a:t>Exercice 3.b</a:t>
                </a:r>
                <a:r>
                  <a:rPr lang="fr-FR" sz="2000" dirty="0"/>
                  <a:t> : Résoudre le problème de régression avec les données (vectorielle) générées ainsi: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−1;1</m:t>
                        </m:r>
                      </m:e>
                    </m:d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∈[1;4</m:t>
                    </m:r>
                  </m:oMath>
                </a14:m>
                <a:r>
                  <a:rPr lang="fr-FR" sz="2000" b="0" dirty="0"/>
                  <a:t>] (aléatoire uniforme)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fr-F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rad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sSubSup>
                          <m:sSubSup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e>
                    </m:d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0, .1</m:t>
                        </m:r>
                      </m:e>
                    </m:d>
                  </m:oMath>
                </a14:m>
                <a:r>
                  <a:rPr lang="fr-FR" sz="2000" dirty="0"/>
                  <a:t> (bruit gaussien)</a:t>
                </a:r>
              </a:p>
              <a:p>
                <a:pPr marL="0" indent="0">
                  <a:spcBef>
                    <a:spcPts val="500"/>
                  </a:spcBef>
                  <a:buNone/>
                </a:pPr>
                <a:endParaRPr lang="fr-FR" sz="2000" dirty="0"/>
              </a:p>
              <a:p>
                <a:pPr marL="0" indent="0">
                  <a:spcBef>
                    <a:spcPts val="500"/>
                  </a:spcBef>
                  <a:buNone/>
                </a:pPr>
                <a:r>
                  <a:rPr lang="fr-FR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Résultats pour </a:t>
                </a:r>
              </a:p>
              <a:p>
                <a:pPr lvl="1"/>
                <a:r>
                  <a:rPr lang="fr-FR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Nombre de données : 2000 (entraînement) et 500 (validation)</a:t>
                </a:r>
              </a:p>
              <a:p>
                <a:pPr lvl="1"/>
                <a:r>
                  <a:rPr lang="fr-FR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Nombre d’itérations (</a:t>
                </a:r>
                <a:r>
                  <a:rPr lang="fr-FR" sz="1600" i="1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epochs</a:t>
                </a:r>
                <a:r>
                  <a:rPr lang="fr-FR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): 500</a:t>
                </a:r>
              </a:p>
              <a:p>
                <a:pPr lvl="1"/>
                <a:r>
                  <a:rPr lang="fr-FR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Learning rate :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  <m:sSup>
                      <m:sSupPr>
                        <m:ctrlPr>
                          <a:rPr lang="fr-FR" sz="16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6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fr-FR" sz="16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</m:oMath>
                </a14:m>
                <a:r>
                  <a:rPr lang="fr-FR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puis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fr-FR" sz="16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6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fr-FR" sz="16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−4</m:t>
                        </m:r>
                      </m:sup>
                    </m:sSup>
                  </m:oMath>
                </a14:m>
                <a:endParaRPr lang="fr-FR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endParaRPr lang="fr-FR" sz="2000" dirty="0"/>
              </a:p>
              <a:p>
                <a:endParaRPr lang="fr-FR" sz="2000" dirty="0"/>
              </a:p>
              <a:p>
                <a:endParaRPr lang="fr-FR" sz="2000" dirty="0"/>
              </a:p>
              <a:p>
                <a:endParaRPr lang="fr-FR" sz="2000" dirty="0"/>
              </a:p>
              <a:p>
                <a:endParaRPr lang="fr-FR" sz="2000" dirty="0"/>
              </a:p>
              <a:p>
                <a:endParaRPr lang="fr-FR" sz="2000" dirty="0"/>
              </a:p>
              <a:p>
                <a:endParaRPr lang="fr-FR" sz="2000" dirty="0"/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1530" y="418633"/>
                <a:ext cx="10839994" cy="6021978"/>
              </a:xfrm>
              <a:blipFill>
                <a:blip r:embed="rId2"/>
                <a:stretch>
                  <a:fillRect l="-562" t="-1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Image 10">
            <a:extLst>
              <a:ext uri="{FF2B5EF4-FFF2-40B4-BE49-F238E27FC236}">
                <a16:creationId xmlns:a16="http://schemas.microsoft.com/office/drawing/2014/main" id="{3A741FBD-C7F2-468A-8485-85C10F0710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5648" y="3220821"/>
            <a:ext cx="3606864" cy="252000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BCAECCA6-2BA0-447E-A03E-24C183E28E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1047" y="3220821"/>
            <a:ext cx="3654962" cy="2520000"/>
          </a:xfrm>
          <a:prstGeom prst="rect">
            <a:avLst/>
          </a:prstGeom>
        </p:spPr>
      </p:pic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D3F0FE42-7484-43BA-A60D-D24804230DC2}"/>
              </a:ext>
            </a:extLst>
          </p:cNvPr>
          <p:cNvCxnSpPr/>
          <p:nvPr/>
        </p:nvCxnSpPr>
        <p:spPr>
          <a:xfrm flipV="1">
            <a:off x="6458755" y="5164428"/>
            <a:ext cx="238259" cy="576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DEF4FFDA-BA95-4EAA-9276-8371729B7985}"/>
              </a:ext>
            </a:extLst>
          </p:cNvPr>
          <p:cNvCxnSpPr>
            <a:cxnSpLocks/>
          </p:cNvCxnSpPr>
          <p:nvPr/>
        </p:nvCxnSpPr>
        <p:spPr>
          <a:xfrm flipH="1" flipV="1">
            <a:off x="7873281" y="5164429"/>
            <a:ext cx="330220" cy="689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7F88FC04-EF48-4194-8F40-2643BA18C193}"/>
              </a:ext>
            </a:extLst>
          </p:cNvPr>
          <p:cNvSpPr txBox="1"/>
          <p:nvPr/>
        </p:nvSpPr>
        <p:spPr>
          <a:xfrm>
            <a:off x="5479085" y="5853448"/>
            <a:ext cx="1629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Echelle </a:t>
            </a:r>
            <a:r>
              <a:rPr lang="en-US" dirty="0" err="1"/>
              <a:t>semilog</a:t>
            </a:r>
            <a:endParaRPr lang="en-US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ECFF708-B5FC-4DAC-90DD-CD324DB7A162}"/>
              </a:ext>
            </a:extLst>
          </p:cNvPr>
          <p:cNvSpPr txBox="1"/>
          <p:nvPr/>
        </p:nvSpPr>
        <p:spPr>
          <a:xfrm>
            <a:off x="7610786" y="5878215"/>
            <a:ext cx="2690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Réduction</a:t>
            </a:r>
            <a:r>
              <a:rPr lang="en-US" dirty="0"/>
              <a:t> du </a:t>
            </a:r>
            <a:r>
              <a:rPr lang="en-US" i="1" dirty="0"/>
              <a:t>learning rate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0435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24853"/>
                <a:ext cx="10839994" cy="60219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sz="2400" dirty="0"/>
                  <a:t>3.4 Problèmes de classification</a:t>
                </a:r>
              </a:p>
              <a:p>
                <a:pPr marL="0" indent="0">
                  <a:buNone/>
                </a:pPr>
                <a:r>
                  <a:rPr lang="fr-FR" sz="2000" dirty="0"/>
                  <a:t>Les données de sortie (qu’on cherche à prédire) sont des valeurs discrètes,</a:t>
                </a:r>
              </a:p>
              <a:p>
                <a:pPr marL="0" indent="0">
                  <a:buNone/>
                </a:pPr>
                <a:r>
                  <a:rPr lang="fr-FR" sz="2000" dirty="0"/>
                  <a:t>i.e. un échantillon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fr-FR" sz="2000" dirty="0"/>
                  <a:t> appartient à un ensemble finis de classes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={1, …, 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fr-FR" sz="2000" dirty="0"/>
                  <a:t>.</a:t>
                </a:r>
              </a:p>
              <a:p>
                <a:pPr marL="0" indent="0">
                  <a:buNone/>
                </a:pPr>
                <a:r>
                  <a:rPr lang="fr-FR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Ex: à partir d’une image d’un animal, prédire s’il s’agit d’un chat, d’un chien, etc.</a:t>
                </a:r>
              </a:p>
              <a:p>
                <a:pPr marL="0" indent="0">
                  <a:buNone/>
                </a:pPr>
                <a:endParaRPr lang="fr-FR" sz="2000" u="sng" dirty="0"/>
              </a:p>
              <a:p>
                <a:pPr marL="0" indent="0">
                  <a:buNone/>
                </a:pPr>
                <a:r>
                  <a:rPr lang="fr-FR" sz="2000" u="sng" dirty="0"/>
                  <a:t>Structure du modèle</a:t>
                </a:r>
                <a:r>
                  <a:rPr lang="fr-FR" sz="2000" dirty="0"/>
                  <a:t> :</a:t>
                </a:r>
              </a:p>
              <a:p>
                <a:pPr marL="0" indent="0">
                  <a:buNone/>
                </a:pPr>
                <a:r>
                  <a:rPr lang="fr-FR" sz="2000" dirty="0"/>
                  <a:t>La sortie du modèle est un vecteur de taille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fr-FR" sz="2000" dirty="0"/>
                  <a:t>.</a:t>
                </a:r>
              </a:p>
              <a:p>
                <a:pPr marL="0" indent="0">
                  <a:buNone/>
                </a:pPr>
                <a:r>
                  <a:rPr lang="fr-FR" sz="2000" dirty="0"/>
                  <a:t>A chaque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sz="2000" dirty="0"/>
                  <a:t> on associe la probabilité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 sz="2000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F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num>
                      <m:den>
                        <m:nary>
                          <m:naryPr>
                            <m:chr m:val="∑"/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fr-FR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r>
                              <m:rPr>
                                <m:sty m:val="p"/>
                              </m:rPr>
                              <a:rPr lang="fr-FR" sz="2000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b>
                              <m:sSub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fr-FR" sz="2000" dirty="0"/>
              </a:p>
              <a:p>
                <a:pPr marL="0" indent="0">
                  <a:buNone/>
                </a:pPr>
                <a:r>
                  <a:rPr lang="fr-FR" sz="2000" dirty="0"/>
                  <a:t>La prédiction du modèle est la classe avec la plus grande probabilité.</a:t>
                </a:r>
              </a:p>
              <a:p>
                <a:pPr marL="0" indent="0">
                  <a:buNone/>
                </a:pPr>
                <a:r>
                  <a:rPr lang="fr-FR" sz="2000" b="1" dirty="0"/>
                  <a:t>Remarque</a:t>
                </a:r>
                <a:r>
                  <a:rPr lang="fr-FR" sz="2000" dirty="0"/>
                  <a:t> : on peut vérifier qu’il s’agit d’une loi de proba: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fr-FR" sz="2000" b="1" dirty="0"/>
                  <a:t> </a:t>
                </a:r>
                <a:r>
                  <a:rPr lang="fr-FR" sz="2000" dirty="0"/>
                  <a:t>et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fr-FR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F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e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fr-FR" sz="2000" dirty="0"/>
                  <a:t>.</a:t>
                </a:r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r>
                  <a:rPr lang="fr-FR" sz="2000" u="sng" dirty="0"/>
                  <a:t>Fonction coût</a:t>
                </a:r>
                <a:r>
                  <a:rPr lang="fr-FR" sz="2000" dirty="0"/>
                  <a:t> :</a:t>
                </a:r>
              </a:p>
              <a:p>
                <a:pPr marL="0" indent="0">
                  <a:buNone/>
                </a:pPr>
                <a:endParaRPr lang="fr-FR" sz="2000" u="sng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1600" dirty="0"/>
              </a:p>
              <a:p>
                <a:pPr marL="457200" lvl="1" indent="0">
                  <a:buNone/>
                </a:pPr>
                <a:endParaRPr lang="fr-FR" sz="1600" dirty="0"/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24853"/>
                <a:ext cx="10839994" cy="6021978"/>
              </a:xfrm>
              <a:blipFill>
                <a:blip r:embed="rId2"/>
                <a:stretch>
                  <a:fillRect l="-844" t="-1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e 12">
            <a:extLst>
              <a:ext uri="{FF2B5EF4-FFF2-40B4-BE49-F238E27FC236}">
                <a16:creationId xmlns:a16="http://schemas.microsoft.com/office/drawing/2014/main" id="{DF70D310-5731-4AAE-A26A-DBADB504DEEC}"/>
              </a:ext>
            </a:extLst>
          </p:cNvPr>
          <p:cNvGrpSpPr/>
          <p:nvPr/>
        </p:nvGrpSpPr>
        <p:grpSpPr>
          <a:xfrm>
            <a:off x="8059265" y="2356835"/>
            <a:ext cx="1892187" cy="1646886"/>
            <a:chOff x="3545222" y="2195849"/>
            <a:chExt cx="1892187" cy="164688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ZoneTexte 38">
                  <a:extLst>
                    <a:ext uri="{FF2B5EF4-FFF2-40B4-BE49-F238E27FC236}">
                      <a16:creationId xmlns:a16="http://schemas.microsoft.com/office/drawing/2014/main" id="{0ECEA6C9-3006-41D3-A811-6E4FB7D364CE}"/>
                    </a:ext>
                  </a:extLst>
                </p:cNvPr>
                <p:cNvSpPr txBox="1"/>
                <p:nvPr/>
              </p:nvSpPr>
              <p:spPr>
                <a:xfrm>
                  <a:off x="4871088" y="2289428"/>
                  <a:ext cx="492571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39" name="ZoneTexte 38">
                  <a:extLst>
                    <a:ext uri="{FF2B5EF4-FFF2-40B4-BE49-F238E27FC236}">
                      <a16:creationId xmlns:a16="http://schemas.microsoft.com/office/drawing/2014/main" id="{0ECEA6C9-3006-41D3-A811-6E4FB7D364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1088" y="2289428"/>
                  <a:ext cx="492571" cy="400110"/>
                </a:xfrm>
                <a:prstGeom prst="rect">
                  <a:avLst/>
                </a:prstGeom>
                <a:blipFill>
                  <a:blip r:embed="rId3"/>
                  <a:stretch>
                    <a:fillRect b="-60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Trapèze 8">
              <a:extLst>
                <a:ext uri="{FF2B5EF4-FFF2-40B4-BE49-F238E27FC236}">
                  <a16:creationId xmlns:a16="http://schemas.microsoft.com/office/drawing/2014/main" id="{392D9F08-5F41-40E4-90BD-7D3142D14106}"/>
                </a:ext>
              </a:extLst>
            </p:cNvPr>
            <p:cNvSpPr/>
            <p:nvPr/>
          </p:nvSpPr>
          <p:spPr>
            <a:xfrm rot="5400000">
              <a:off x="3674503" y="2669953"/>
              <a:ext cx="1646886" cy="698678"/>
            </a:xfrm>
            <a:prstGeom prst="trapezoid">
              <a:avLst>
                <a:gd name="adj" fmla="val 4896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MLP</a:t>
              </a:r>
            </a:p>
          </p:txBody>
        </p:sp>
        <p:cxnSp>
          <p:nvCxnSpPr>
            <p:cNvPr id="11" name="Connecteur droit avec flèche 10">
              <a:extLst>
                <a:ext uri="{FF2B5EF4-FFF2-40B4-BE49-F238E27FC236}">
                  <a16:creationId xmlns:a16="http://schemas.microsoft.com/office/drawing/2014/main" id="{949A382C-C79C-47A8-B649-274A47094C3E}"/>
                </a:ext>
              </a:extLst>
            </p:cNvPr>
            <p:cNvCxnSpPr/>
            <p:nvPr/>
          </p:nvCxnSpPr>
          <p:spPr>
            <a:xfrm>
              <a:off x="3561001" y="3013653"/>
              <a:ext cx="5400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avec flèche 37">
              <a:extLst>
                <a:ext uri="{FF2B5EF4-FFF2-40B4-BE49-F238E27FC236}">
                  <a16:creationId xmlns:a16="http://schemas.microsoft.com/office/drawing/2014/main" id="{0BD4805A-A68C-479E-9F8D-F6C92646895C}"/>
                </a:ext>
              </a:extLst>
            </p:cNvPr>
            <p:cNvCxnSpPr/>
            <p:nvPr/>
          </p:nvCxnSpPr>
          <p:spPr>
            <a:xfrm>
              <a:off x="4847285" y="2689538"/>
              <a:ext cx="5400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39C60361-643A-4A62-878C-B6F36112B0AE}"/>
                    </a:ext>
                  </a:extLst>
                </p:cNvPr>
                <p:cNvSpPr txBox="1"/>
                <p:nvPr/>
              </p:nvSpPr>
              <p:spPr>
                <a:xfrm>
                  <a:off x="3545222" y="2613543"/>
                  <a:ext cx="38638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39C60361-643A-4A62-878C-B6F36112B0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5222" y="2613543"/>
                  <a:ext cx="386388" cy="4001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9565642C-A1B4-4381-971E-650012207AEB}"/>
                    </a:ext>
                  </a:extLst>
                </p:cNvPr>
                <p:cNvSpPr txBox="1"/>
                <p:nvPr/>
              </p:nvSpPr>
              <p:spPr>
                <a:xfrm>
                  <a:off x="4907584" y="3021378"/>
                  <a:ext cx="529825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9565642C-A1B4-4381-971E-650012207A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7584" y="3021378"/>
                  <a:ext cx="529825" cy="400110"/>
                </a:xfrm>
                <a:prstGeom prst="rect">
                  <a:avLst/>
                </a:prstGeom>
                <a:blipFill>
                  <a:blip r:embed="rId5"/>
                  <a:stretch>
                    <a:fillRect b="-757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Connecteur droit avec flèche 40">
              <a:extLst>
                <a:ext uri="{FF2B5EF4-FFF2-40B4-BE49-F238E27FC236}">
                  <a16:creationId xmlns:a16="http://schemas.microsoft.com/office/drawing/2014/main" id="{08DEC521-A746-47CD-A3AC-FFA2ABE56AC9}"/>
                </a:ext>
              </a:extLst>
            </p:cNvPr>
            <p:cNvCxnSpPr/>
            <p:nvPr/>
          </p:nvCxnSpPr>
          <p:spPr>
            <a:xfrm>
              <a:off x="4851580" y="3440804"/>
              <a:ext cx="5400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63573E1D-05F2-41FC-B8B1-8FD89B3DAD8F}"/>
                    </a:ext>
                  </a:extLst>
                </p:cNvPr>
                <p:cNvSpPr txBox="1"/>
                <p:nvPr/>
              </p:nvSpPr>
              <p:spPr>
                <a:xfrm>
                  <a:off x="4892564" y="2697268"/>
                  <a:ext cx="43473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fr-FR" sz="2000" b="0" dirty="0"/>
                </a:p>
              </p:txBody>
            </p:sp>
          </mc:Choice>
          <mc:Fallback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63573E1D-05F2-41FC-B8B1-8FD89B3DAD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2564" y="2697268"/>
                  <a:ext cx="434734" cy="4001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905036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9E77B8-2D75-472C-B76C-ABDDE0CAF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750" y="424853"/>
            <a:ext cx="10839994" cy="60219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u="sng" dirty="0"/>
              <a:t>Exemple: Titanic</a:t>
            </a:r>
          </a:p>
          <a:p>
            <a:pPr marL="0" indent="0">
              <a:buNone/>
            </a:pPr>
            <a:r>
              <a:rPr lang="fr-FR" sz="200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Données</a:t>
            </a:r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: pour 891 passagers, le prix de leur billet, leur genre</a:t>
            </a:r>
          </a:p>
          <a:p>
            <a:pPr marL="0" indent="0">
              <a:buNone/>
            </a:pPr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(H/F), tarif de leur billet, classe de leur cabine, un identifiant et</a:t>
            </a:r>
          </a:p>
          <a:p>
            <a:pPr marL="0" indent="0">
              <a:buNone/>
            </a:pPr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 ils ont survécu</a:t>
            </a:r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fr-FR" sz="200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Problème</a:t>
            </a:r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: entraîner un modèle qui prédise si un passager </a:t>
            </a:r>
          </a:p>
          <a:p>
            <a:pPr marL="0" indent="0">
              <a:buNone/>
            </a:pPr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survécu.</a:t>
            </a:r>
            <a:endParaRPr lang="fr-FR" sz="2000" u="sng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endParaRPr lang="fr-FR" sz="1600" dirty="0"/>
          </a:p>
          <a:p>
            <a:pPr marL="457200" lvl="1" indent="0">
              <a:buNone/>
            </a:pPr>
            <a:endParaRPr lang="fr-FR" sz="1600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669EE31-9E46-4CC4-9EAF-95714FEE27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4092" y="424853"/>
            <a:ext cx="4701510" cy="2407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273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24853"/>
                <a:ext cx="10839994" cy="60219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sz="2000" u="sng" dirty="0"/>
                  <a:t>Analyse des données</a:t>
                </a:r>
                <a:r>
                  <a:rPr lang="fr-FR" sz="2000" dirty="0"/>
                  <a:t> :</a:t>
                </a:r>
              </a:p>
              <a:p>
                <a:r>
                  <a:rPr lang="fr-FR" sz="2000" dirty="0"/>
                  <a:t>Type de données : numérique, catégorie (binaire, multiple).</a:t>
                </a:r>
              </a:p>
              <a:p>
                <a:pPr marL="457200" lvl="1" indent="0">
                  <a:buNone/>
                </a:pPr>
                <a:r>
                  <a:rPr lang="fr-FR" sz="1600" dirty="0"/>
                  <a:t>Les entrées de type multi-catégories sont mal adaptées aux MLP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fr-FR" sz="1600" dirty="0"/>
                  <a:t> changement de représentation (</a:t>
                </a:r>
                <a:r>
                  <a:rPr lang="fr-FR" sz="1600" i="1" dirty="0"/>
                  <a:t>one hot </a:t>
                </a:r>
                <a:r>
                  <a:rPr lang="fr-FR" sz="1600" i="1" dirty="0" err="1"/>
                  <a:t>encoding</a:t>
                </a:r>
                <a:r>
                  <a:rPr lang="fr-FR" sz="1600" i="1" dirty="0"/>
                  <a:t>),</a:t>
                </a:r>
              </a:p>
              <a:p>
                <a:pPr marL="457200" lvl="1" indent="0">
                  <a:buNone/>
                </a:pPr>
                <a:r>
                  <a:rPr lang="fr-FR" sz="1600" dirty="0"/>
                  <a:t>e.g. les catégories {0, 1, 2, 3} seront représentées par {[0,0], [0, 1], [1, 0], [1, 1]}.</a:t>
                </a:r>
              </a:p>
              <a:p>
                <a:r>
                  <a:rPr lang="fr-FR" sz="2000" dirty="0"/>
                  <a:t>Statistique simple : moyennes, écart-types, min, max.</a:t>
                </a:r>
              </a:p>
              <a:p>
                <a:r>
                  <a:rPr lang="fr-FR" sz="2000" dirty="0"/>
                  <a:t>Corrélations : </a:t>
                </a:r>
              </a:p>
              <a:p>
                <a:pPr marL="457200" lvl="1" indent="0">
                  <a:buNone/>
                </a:pPr>
                <a:r>
                  <a:rPr lang="fr-FR" sz="1600" dirty="0"/>
                  <a:t>Coefficient de Pearson (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fr-FR" sz="1600" dirty="0"/>
                  <a:t> ou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fr-FR" sz="1600" dirty="0"/>
                  <a:t>) : mesure de la force et de la direction de la relation </a:t>
                </a:r>
                <a:r>
                  <a:rPr lang="fr-FR" sz="1600" i="1" dirty="0"/>
                  <a:t>linéaire</a:t>
                </a:r>
                <a:r>
                  <a:rPr lang="fr-FR" sz="1600" dirty="0"/>
                  <a:t> entre deux variables.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−1≤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fr-FR" sz="1600" dirty="0"/>
                  <a:t> avec </a:t>
                </a:r>
                <a:r>
                  <a:rPr lang="en-US" sz="1600" dirty="0"/>
                  <a:t>relation </a:t>
                </a:r>
                <a:r>
                  <a:rPr lang="en-US" sz="1600" dirty="0" err="1"/>
                  <a:t>linéaire</a:t>
                </a:r>
                <a:r>
                  <a:rPr lang="en-US" sz="1600" dirty="0"/>
                  <a:t> positive parfait pour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fr-FR" sz="1600" dirty="0"/>
                  <a:t>, aucune relation pour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fr-FR" sz="1600" dirty="0"/>
                  <a:t>.</a:t>
                </a:r>
                <a:endParaRPr lang="fr-FR" sz="2000" u="sng" dirty="0"/>
              </a:p>
              <a:p>
                <a:pPr marL="0" indent="0">
                  <a:buNone/>
                </a:pPr>
                <a:endParaRPr lang="fr-FR" sz="2000" u="sng" dirty="0"/>
              </a:p>
              <a:p>
                <a:pPr marL="0" indent="0">
                  <a:buNone/>
                </a:pPr>
                <a:r>
                  <a:rPr lang="fr-FR" sz="2000" u="sng" dirty="0"/>
                  <a:t>Corrélation (Titanic)</a:t>
                </a:r>
                <a:r>
                  <a:rPr lang="fr-FR" sz="2000" dirty="0"/>
                  <a:t> :</a:t>
                </a:r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1600" dirty="0"/>
              </a:p>
              <a:p>
                <a:pPr marL="457200" lvl="1" indent="0">
                  <a:buNone/>
                </a:pPr>
                <a:endParaRPr lang="fr-FR" sz="1600" dirty="0"/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24853"/>
                <a:ext cx="10839994" cy="6021978"/>
              </a:xfrm>
              <a:blipFill>
                <a:blip r:embed="rId2"/>
                <a:stretch>
                  <a:fillRect l="-562" t="-1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 3">
            <a:extLst>
              <a:ext uri="{FF2B5EF4-FFF2-40B4-BE49-F238E27FC236}">
                <a16:creationId xmlns:a16="http://schemas.microsoft.com/office/drawing/2014/main" id="{F826F0BA-804C-474F-BE6B-C3418FAB6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4411" y="3514977"/>
            <a:ext cx="4342857" cy="3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3807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74661C02-29AB-46A2-A889-BEEEBBF4B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639332"/>
          </a:xfrm>
        </p:spPr>
        <p:txBody>
          <a:bodyPr/>
          <a:lstStyle/>
          <a:p>
            <a:r>
              <a:rPr lang="fr-FR" dirty="0"/>
              <a:t>4. Les réseaux de neurones récurrents (</a:t>
            </a:r>
            <a:r>
              <a:rPr lang="fr-FR" dirty="0" err="1"/>
              <a:t>RNNs</a:t>
            </a:r>
            <a:r>
              <a:rPr lang="fr-FR" dirty="0"/>
              <a:t>)</a:t>
            </a:r>
            <a:br>
              <a:rPr lang="fr-FR" dirty="0"/>
            </a:br>
            <a:r>
              <a:rPr lang="fr-FR" sz="3200" dirty="0"/>
              <a:t>	4.1. Données séquentielles</a:t>
            </a:r>
            <a:br>
              <a:rPr lang="fr-FR" sz="3200" dirty="0"/>
            </a:br>
            <a:r>
              <a:rPr lang="fr-FR" sz="3200" dirty="0"/>
              <a:t>	4.2. Principaux </a:t>
            </a:r>
            <a:r>
              <a:rPr lang="fr-FR" sz="3200" dirty="0" err="1"/>
              <a:t>RNNs</a:t>
            </a:r>
            <a:br>
              <a:rPr lang="fr-FR" sz="3200" dirty="0"/>
            </a:br>
            <a:r>
              <a:rPr lang="fr-FR" sz="3200" dirty="0"/>
              <a:t>	4.3. </a:t>
            </a:r>
            <a:endParaRPr lang="fr-FR" dirty="0"/>
          </a:p>
        </p:txBody>
      </p:sp>
      <p:pic>
        <p:nvPicPr>
          <p:cNvPr id="39" name="Image 38">
            <a:extLst>
              <a:ext uri="{FF2B5EF4-FFF2-40B4-BE49-F238E27FC236}">
                <a16:creationId xmlns:a16="http://schemas.microsoft.com/office/drawing/2014/main" id="{6FA68394-515F-48D9-951E-E1BDBD759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1266" y="3063396"/>
            <a:ext cx="3172268" cy="342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8604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9E77B8-2D75-472C-B76C-ABDDE0CAF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750" y="429086"/>
            <a:ext cx="10839994" cy="60219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/>
              <a:t>4.1 Données séquentielles</a:t>
            </a:r>
            <a:endParaRPr lang="fr-FR" sz="2400" u="sng" dirty="0"/>
          </a:p>
          <a:p>
            <a:pPr marL="0" indent="0">
              <a:buNone/>
            </a:pPr>
            <a:endParaRPr lang="fr-FR" sz="2000" u="sng" dirty="0"/>
          </a:p>
          <a:p>
            <a:pPr marL="0" indent="0">
              <a:buNone/>
            </a:pPr>
            <a:endParaRPr lang="fr-FR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BADB5EDD-9168-46C4-84EE-7E8BAAB2A259}"/>
                  </a:ext>
                </a:extLst>
              </p:cNvPr>
              <p:cNvSpPr txBox="1"/>
              <p:nvPr/>
            </p:nvSpPr>
            <p:spPr>
              <a:xfrm flipH="1">
                <a:off x="1343360" y="3792073"/>
                <a:ext cx="3509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BADB5EDD-9168-46C4-84EE-7E8BAAB2A2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343360" y="3792073"/>
                <a:ext cx="35096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ctangle 38">
            <a:extLst>
              <a:ext uri="{FF2B5EF4-FFF2-40B4-BE49-F238E27FC236}">
                <a16:creationId xmlns:a16="http://schemas.microsoft.com/office/drawing/2014/main" id="{21644DBF-B60E-4089-ABEF-2B7FB6947D6C}"/>
              </a:ext>
            </a:extLst>
          </p:cNvPr>
          <p:cNvSpPr/>
          <p:nvPr/>
        </p:nvSpPr>
        <p:spPr>
          <a:xfrm>
            <a:off x="1390424" y="2736479"/>
            <a:ext cx="263561" cy="7597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B13D626D-B7FC-4716-A6F3-DCBD0A5F969A}"/>
                  </a:ext>
                </a:extLst>
              </p:cNvPr>
              <p:cNvSpPr txBox="1"/>
              <p:nvPr/>
            </p:nvSpPr>
            <p:spPr>
              <a:xfrm flipH="1">
                <a:off x="1354577" y="2055184"/>
                <a:ext cx="3509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B13D626D-B7FC-4716-A6F3-DCBD0A5F96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354577" y="2055184"/>
                <a:ext cx="350969" cy="369332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57373374-AF5A-4A21-B973-2B7ED68BA0B2}"/>
              </a:ext>
            </a:extLst>
          </p:cNvPr>
          <p:cNvCxnSpPr>
            <a:cxnSpLocks/>
            <a:endCxn id="39" idx="2"/>
          </p:cNvCxnSpPr>
          <p:nvPr/>
        </p:nvCxnSpPr>
        <p:spPr>
          <a:xfrm flipH="1" flipV="1">
            <a:off x="1522205" y="3496238"/>
            <a:ext cx="0" cy="360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279DFF37-E7A1-4BA3-BC43-CA65D8887CB2}"/>
              </a:ext>
            </a:extLst>
          </p:cNvPr>
          <p:cNvCxnSpPr>
            <a:cxnSpLocks/>
          </p:cNvCxnSpPr>
          <p:nvPr/>
        </p:nvCxnSpPr>
        <p:spPr>
          <a:xfrm flipH="1" flipV="1">
            <a:off x="1517495" y="2376479"/>
            <a:ext cx="0" cy="360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03883737-09ED-4E9A-898F-2F7AFEAFC851}"/>
              </a:ext>
            </a:extLst>
          </p:cNvPr>
          <p:cNvGrpSpPr/>
          <p:nvPr/>
        </p:nvGrpSpPr>
        <p:grpSpPr>
          <a:xfrm>
            <a:off x="3835562" y="882915"/>
            <a:ext cx="1804371" cy="3269516"/>
            <a:chOff x="3533002" y="1575436"/>
            <a:chExt cx="1804371" cy="326951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ZoneTexte 52">
                  <a:extLst>
                    <a:ext uri="{FF2B5EF4-FFF2-40B4-BE49-F238E27FC236}">
                      <a16:creationId xmlns:a16="http://schemas.microsoft.com/office/drawing/2014/main" id="{D85E53F0-5C07-44B4-98C1-F914871BD5E1}"/>
                    </a:ext>
                  </a:extLst>
                </p:cNvPr>
                <p:cNvSpPr txBox="1"/>
                <p:nvPr/>
              </p:nvSpPr>
              <p:spPr>
                <a:xfrm flipH="1">
                  <a:off x="4510163" y="3435696"/>
                  <a:ext cx="3509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53" name="ZoneTexte 52">
                  <a:extLst>
                    <a:ext uri="{FF2B5EF4-FFF2-40B4-BE49-F238E27FC236}">
                      <a16:creationId xmlns:a16="http://schemas.microsoft.com/office/drawing/2014/main" id="{D85E53F0-5C07-44B4-98C1-F914871BD5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510163" y="3435696"/>
                  <a:ext cx="350969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6379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9B270ECE-FD5D-4730-9249-7038BB3DAA09}"/>
                    </a:ext>
                  </a:extLst>
                </p:cNvPr>
                <p:cNvSpPr txBox="1"/>
                <p:nvPr/>
              </p:nvSpPr>
              <p:spPr>
                <a:xfrm flipH="1">
                  <a:off x="3533002" y="4464420"/>
                  <a:ext cx="3509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9B270ECE-FD5D-4730-9249-7038BB3DAA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533002" y="4464420"/>
                  <a:ext cx="350969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6034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70B9006-55D5-4B56-9A15-0A5653FFC48A}"/>
                </a:ext>
              </a:extLst>
            </p:cNvPr>
            <p:cNvSpPr/>
            <p:nvPr/>
          </p:nvSpPr>
          <p:spPr>
            <a:xfrm>
              <a:off x="3559895" y="3440203"/>
              <a:ext cx="263561" cy="7597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46" name="Connecteur droit avec flèche 45">
              <a:extLst>
                <a:ext uri="{FF2B5EF4-FFF2-40B4-BE49-F238E27FC236}">
                  <a16:creationId xmlns:a16="http://schemas.microsoft.com/office/drawing/2014/main" id="{CAE72BEC-B2E9-4F3C-AA51-1B8FA494CD45}"/>
                </a:ext>
              </a:extLst>
            </p:cNvPr>
            <p:cNvCxnSpPr>
              <a:cxnSpLocks/>
              <a:endCxn id="45" idx="2"/>
            </p:cNvCxnSpPr>
            <p:nvPr/>
          </p:nvCxnSpPr>
          <p:spPr>
            <a:xfrm flipH="1" flipV="1">
              <a:off x="3691676" y="4199962"/>
              <a:ext cx="0" cy="36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avec flèche 46">
              <a:extLst>
                <a:ext uri="{FF2B5EF4-FFF2-40B4-BE49-F238E27FC236}">
                  <a16:creationId xmlns:a16="http://schemas.microsoft.com/office/drawing/2014/main" id="{0C1A1F81-3093-4DF3-867F-C2A62D352A0D}"/>
                </a:ext>
              </a:extLst>
            </p:cNvPr>
            <p:cNvCxnSpPr>
              <a:cxnSpLocks/>
              <a:stCxn id="45" idx="3"/>
            </p:cNvCxnSpPr>
            <p:nvPr/>
          </p:nvCxnSpPr>
          <p:spPr>
            <a:xfrm flipV="1">
              <a:off x="3823456" y="3817839"/>
              <a:ext cx="4320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ZoneTexte 47">
                  <a:extLst>
                    <a:ext uri="{FF2B5EF4-FFF2-40B4-BE49-F238E27FC236}">
                      <a16:creationId xmlns:a16="http://schemas.microsoft.com/office/drawing/2014/main" id="{91294CC6-5DD6-415B-B84E-61BFC7997417}"/>
                    </a:ext>
                  </a:extLst>
                </p:cNvPr>
                <p:cNvSpPr txBox="1"/>
                <p:nvPr/>
              </p:nvSpPr>
              <p:spPr>
                <a:xfrm flipH="1">
                  <a:off x="3786254" y="3424498"/>
                  <a:ext cx="3509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8" name="ZoneTexte 47">
                  <a:extLst>
                    <a:ext uri="{FF2B5EF4-FFF2-40B4-BE49-F238E27FC236}">
                      <a16:creationId xmlns:a16="http://schemas.microsoft.com/office/drawing/2014/main" id="{91294CC6-5DD6-415B-B84E-61BFC79974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786254" y="3424498"/>
                  <a:ext cx="350969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ZoneTexte 48">
                  <a:extLst>
                    <a:ext uri="{FF2B5EF4-FFF2-40B4-BE49-F238E27FC236}">
                      <a16:creationId xmlns:a16="http://schemas.microsoft.com/office/drawing/2014/main" id="{7B9EF017-14BD-444F-B8F6-BECA079C96A5}"/>
                    </a:ext>
                  </a:extLst>
                </p:cNvPr>
                <p:cNvSpPr txBox="1"/>
                <p:nvPr/>
              </p:nvSpPr>
              <p:spPr>
                <a:xfrm flipH="1">
                  <a:off x="4256911" y="4475618"/>
                  <a:ext cx="3509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9" name="ZoneTexte 48">
                  <a:extLst>
                    <a:ext uri="{FF2B5EF4-FFF2-40B4-BE49-F238E27FC236}">
                      <a16:creationId xmlns:a16="http://schemas.microsoft.com/office/drawing/2014/main" id="{7B9EF017-14BD-444F-B8F6-BECA079C96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256911" y="4475618"/>
                  <a:ext cx="350969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3EA36B5-B57C-41DA-A8E6-754AD08B1F04}"/>
                </a:ext>
              </a:extLst>
            </p:cNvPr>
            <p:cNvSpPr/>
            <p:nvPr/>
          </p:nvSpPr>
          <p:spPr>
            <a:xfrm>
              <a:off x="4283804" y="3451401"/>
              <a:ext cx="263561" cy="7597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51" name="Connecteur droit avec flèche 50">
              <a:extLst>
                <a:ext uri="{FF2B5EF4-FFF2-40B4-BE49-F238E27FC236}">
                  <a16:creationId xmlns:a16="http://schemas.microsoft.com/office/drawing/2014/main" id="{EB825CC8-9CC0-4F62-A5B3-262AAFBF92A9}"/>
                </a:ext>
              </a:extLst>
            </p:cNvPr>
            <p:cNvCxnSpPr>
              <a:cxnSpLocks/>
              <a:endCxn id="50" idx="2"/>
            </p:cNvCxnSpPr>
            <p:nvPr/>
          </p:nvCxnSpPr>
          <p:spPr>
            <a:xfrm flipH="1" flipV="1">
              <a:off x="4415585" y="4211160"/>
              <a:ext cx="0" cy="36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droit avec flèche 51">
              <a:extLst>
                <a:ext uri="{FF2B5EF4-FFF2-40B4-BE49-F238E27FC236}">
                  <a16:creationId xmlns:a16="http://schemas.microsoft.com/office/drawing/2014/main" id="{3FE49FFC-E598-41A2-9AE0-711F375A5701}"/>
                </a:ext>
              </a:extLst>
            </p:cNvPr>
            <p:cNvCxnSpPr>
              <a:cxnSpLocks/>
              <a:stCxn id="50" idx="3"/>
            </p:cNvCxnSpPr>
            <p:nvPr/>
          </p:nvCxnSpPr>
          <p:spPr>
            <a:xfrm flipV="1">
              <a:off x="4547365" y="3829037"/>
              <a:ext cx="4320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ZoneTexte 53">
                  <a:extLst>
                    <a:ext uri="{FF2B5EF4-FFF2-40B4-BE49-F238E27FC236}">
                      <a16:creationId xmlns:a16="http://schemas.microsoft.com/office/drawing/2014/main" id="{697F8342-BBA3-4621-8BE5-FBF933521F93}"/>
                    </a:ext>
                  </a:extLst>
                </p:cNvPr>
                <p:cNvSpPr txBox="1"/>
                <p:nvPr/>
              </p:nvSpPr>
              <p:spPr>
                <a:xfrm flipH="1">
                  <a:off x="4976319" y="4475620"/>
                  <a:ext cx="3509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54" name="ZoneTexte 53">
                  <a:extLst>
                    <a:ext uri="{FF2B5EF4-FFF2-40B4-BE49-F238E27FC236}">
                      <a16:creationId xmlns:a16="http://schemas.microsoft.com/office/drawing/2014/main" id="{697F8342-BBA3-4621-8BE5-FBF933521F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976319" y="4475620"/>
                  <a:ext cx="350969" cy="369332"/>
                </a:xfrm>
                <a:prstGeom prst="rect">
                  <a:avLst/>
                </a:prstGeom>
                <a:blipFill>
                  <a:blip r:embed="rId8"/>
                  <a:stretch>
                    <a:fillRect r="-5862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B173FC7F-7A2E-41E9-9CFB-052EB04B76B9}"/>
                </a:ext>
              </a:extLst>
            </p:cNvPr>
            <p:cNvSpPr/>
            <p:nvPr/>
          </p:nvSpPr>
          <p:spPr>
            <a:xfrm>
              <a:off x="5030108" y="3451403"/>
              <a:ext cx="263561" cy="7597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56" name="Connecteur droit avec flèche 55">
              <a:extLst>
                <a:ext uri="{FF2B5EF4-FFF2-40B4-BE49-F238E27FC236}">
                  <a16:creationId xmlns:a16="http://schemas.microsoft.com/office/drawing/2014/main" id="{76557A10-3086-4D44-A4C3-5E951763EC34}"/>
                </a:ext>
              </a:extLst>
            </p:cNvPr>
            <p:cNvCxnSpPr>
              <a:cxnSpLocks/>
              <a:endCxn id="55" idx="2"/>
            </p:cNvCxnSpPr>
            <p:nvPr/>
          </p:nvCxnSpPr>
          <p:spPr>
            <a:xfrm flipH="1" flipV="1">
              <a:off x="5161889" y="4211162"/>
              <a:ext cx="0" cy="36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ZoneTexte 56">
                  <a:extLst>
                    <a:ext uri="{FF2B5EF4-FFF2-40B4-BE49-F238E27FC236}">
                      <a16:creationId xmlns:a16="http://schemas.microsoft.com/office/drawing/2014/main" id="{E13E0B4D-F7D3-47B6-970E-15B64D015998}"/>
                    </a:ext>
                  </a:extLst>
                </p:cNvPr>
                <p:cNvSpPr txBox="1"/>
                <p:nvPr/>
              </p:nvSpPr>
              <p:spPr>
                <a:xfrm flipH="1">
                  <a:off x="4986404" y="1575436"/>
                  <a:ext cx="3509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57" name="ZoneTexte 56">
                  <a:extLst>
                    <a:ext uri="{FF2B5EF4-FFF2-40B4-BE49-F238E27FC236}">
                      <a16:creationId xmlns:a16="http://schemas.microsoft.com/office/drawing/2014/main" id="{E13E0B4D-F7D3-47B6-970E-15B64D0159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986404" y="1575436"/>
                  <a:ext cx="350969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8" name="Connecteur droit avec flèche 57">
              <a:extLst>
                <a:ext uri="{FF2B5EF4-FFF2-40B4-BE49-F238E27FC236}">
                  <a16:creationId xmlns:a16="http://schemas.microsoft.com/office/drawing/2014/main" id="{66A3B5A5-F357-4069-8724-6A9479AF150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49322" y="3080075"/>
              <a:ext cx="0" cy="36000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F389A307-42BB-4AB2-A3DC-44D455293FED}"/>
                </a:ext>
              </a:extLst>
            </p:cNvPr>
            <p:cNvSpPr/>
            <p:nvPr/>
          </p:nvSpPr>
          <p:spPr>
            <a:xfrm>
              <a:off x="5048033" y="2299436"/>
              <a:ext cx="263561" cy="759759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60" name="Connecteur droit avec flèche 59">
              <a:extLst>
                <a:ext uri="{FF2B5EF4-FFF2-40B4-BE49-F238E27FC236}">
                  <a16:creationId xmlns:a16="http://schemas.microsoft.com/office/drawing/2014/main" id="{F37F03DC-898C-41EE-BB21-32DE3A37274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53800" y="1928108"/>
              <a:ext cx="0" cy="360000"/>
            </a:xfrm>
            <a:prstGeom prst="straightConnector1">
              <a:avLst/>
            </a:prstGeom>
            <a:ln w="127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748DCF6B-8B58-454D-AA70-CDDB88923B6D}"/>
                  </a:ext>
                </a:extLst>
              </p:cNvPr>
              <p:cNvSpPr txBox="1"/>
              <p:nvPr/>
            </p:nvSpPr>
            <p:spPr>
              <a:xfrm>
                <a:off x="7565128" y="4445360"/>
                <a:ext cx="3488356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000" dirty="0"/>
                  <a:t>Entrées et sorties séquentielles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20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748DCF6B-8B58-454D-AA70-CDDB88923B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5128" y="4445360"/>
                <a:ext cx="3488356" cy="1015663"/>
              </a:xfrm>
              <a:prstGeom prst="rect">
                <a:avLst/>
              </a:prstGeom>
              <a:blipFill>
                <a:blip r:embed="rId10"/>
                <a:stretch>
                  <a:fillRect l="-1923" t="-2994" b="-53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91DE4AC6-885E-4E5F-9D7C-BEF27FFDFBE3}"/>
                  </a:ext>
                </a:extLst>
              </p:cNvPr>
              <p:cNvSpPr txBox="1"/>
              <p:nvPr/>
            </p:nvSpPr>
            <p:spPr>
              <a:xfrm>
                <a:off x="3935033" y="4430798"/>
                <a:ext cx="256658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000" dirty="0"/>
                  <a:t>Entrées séquentielles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20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91DE4AC6-885E-4E5F-9D7C-BEF27FFDFB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5033" y="4430798"/>
                <a:ext cx="2566584" cy="1015663"/>
              </a:xfrm>
              <a:prstGeom prst="rect">
                <a:avLst/>
              </a:prstGeom>
              <a:blipFill>
                <a:blip r:embed="rId11"/>
                <a:stretch>
                  <a:fillRect l="-2613" t="-3614" b="-54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ZoneTexte 98">
                <a:extLst>
                  <a:ext uri="{FF2B5EF4-FFF2-40B4-BE49-F238E27FC236}">
                    <a16:creationId xmlns:a16="http://schemas.microsoft.com/office/drawing/2014/main" id="{7058812B-9CDB-4764-BAFA-89309E462929}"/>
                  </a:ext>
                </a:extLst>
              </p:cNvPr>
              <p:cNvSpPr txBox="1"/>
              <p:nvPr/>
            </p:nvSpPr>
            <p:spPr>
              <a:xfrm>
                <a:off x="685334" y="4442000"/>
                <a:ext cx="256658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000" dirty="0"/>
                  <a:t>Données simples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99" name="ZoneTexte 98">
                <a:extLst>
                  <a:ext uri="{FF2B5EF4-FFF2-40B4-BE49-F238E27FC236}">
                    <a16:creationId xmlns:a16="http://schemas.microsoft.com/office/drawing/2014/main" id="{7058812B-9CDB-4764-BAFA-89309E4629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334" y="4442000"/>
                <a:ext cx="2566584" cy="707886"/>
              </a:xfrm>
              <a:prstGeom prst="rect">
                <a:avLst/>
              </a:prstGeom>
              <a:blipFill>
                <a:blip r:embed="rId12"/>
                <a:stretch>
                  <a:fillRect t="-5172" b="-775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ZoneTexte 99">
                <a:extLst>
                  <a:ext uri="{FF2B5EF4-FFF2-40B4-BE49-F238E27FC236}">
                    <a16:creationId xmlns:a16="http://schemas.microsoft.com/office/drawing/2014/main" id="{5D173932-A41F-479E-85F1-D58E7B663636}"/>
                  </a:ext>
                </a:extLst>
              </p:cNvPr>
              <p:cNvSpPr txBox="1"/>
              <p:nvPr/>
            </p:nvSpPr>
            <p:spPr>
              <a:xfrm flipH="1">
                <a:off x="3340262" y="2729733"/>
                <a:ext cx="3509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0" name="ZoneTexte 99">
                <a:extLst>
                  <a:ext uri="{FF2B5EF4-FFF2-40B4-BE49-F238E27FC236}">
                    <a16:creationId xmlns:a16="http://schemas.microsoft.com/office/drawing/2014/main" id="{5D173932-A41F-479E-85F1-D58E7B6636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340262" y="2729733"/>
                <a:ext cx="350969" cy="369332"/>
              </a:xfrm>
              <a:prstGeom prst="rect">
                <a:avLst/>
              </a:prstGeom>
              <a:blipFill>
                <a:blip r:embed="rId13"/>
                <a:stretch>
                  <a:fillRect r="-6206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Connecteur droit avec flèche 100">
            <a:extLst>
              <a:ext uri="{FF2B5EF4-FFF2-40B4-BE49-F238E27FC236}">
                <a16:creationId xmlns:a16="http://schemas.microsoft.com/office/drawing/2014/main" id="{AC6E3210-2325-41EE-BCE5-982BD867C551}"/>
              </a:ext>
            </a:extLst>
          </p:cNvPr>
          <p:cNvCxnSpPr>
            <a:cxnSpLocks/>
          </p:cNvCxnSpPr>
          <p:nvPr/>
        </p:nvCxnSpPr>
        <p:spPr>
          <a:xfrm flipV="1">
            <a:off x="3388682" y="3134267"/>
            <a:ext cx="43200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e 1">
            <a:extLst>
              <a:ext uri="{FF2B5EF4-FFF2-40B4-BE49-F238E27FC236}">
                <a16:creationId xmlns:a16="http://schemas.microsoft.com/office/drawing/2014/main" id="{CC4E007C-EABE-47B5-89AF-C1937BE605C3}"/>
              </a:ext>
            </a:extLst>
          </p:cNvPr>
          <p:cNvGrpSpPr/>
          <p:nvPr/>
        </p:nvGrpSpPr>
        <p:grpSpPr>
          <a:xfrm>
            <a:off x="7694867" y="873945"/>
            <a:ext cx="3023575" cy="3294165"/>
            <a:chOff x="7392307" y="1566466"/>
            <a:chExt cx="3023575" cy="32941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ZoneTexte 61">
                  <a:extLst>
                    <a:ext uri="{FF2B5EF4-FFF2-40B4-BE49-F238E27FC236}">
                      <a16:creationId xmlns:a16="http://schemas.microsoft.com/office/drawing/2014/main" id="{A252E8B0-9A94-4423-B77D-DA9516AE9270}"/>
                    </a:ext>
                  </a:extLst>
                </p:cNvPr>
                <p:cNvSpPr txBox="1"/>
                <p:nvPr/>
              </p:nvSpPr>
              <p:spPr>
                <a:xfrm flipH="1">
                  <a:off x="7880889" y="4455450"/>
                  <a:ext cx="3509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62" name="ZoneTexte 61">
                  <a:extLst>
                    <a:ext uri="{FF2B5EF4-FFF2-40B4-BE49-F238E27FC236}">
                      <a16:creationId xmlns:a16="http://schemas.microsoft.com/office/drawing/2014/main" id="{A252E8B0-9A94-4423-B77D-DA9516AE92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7880889" y="4455450"/>
                  <a:ext cx="350969" cy="369332"/>
                </a:xfrm>
                <a:prstGeom prst="rect">
                  <a:avLst/>
                </a:prstGeom>
                <a:blipFill>
                  <a:blip r:embed="rId14"/>
                  <a:stretch>
                    <a:fillRect r="-6034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CD97A050-C1CC-4773-9895-ED6DBB8965E9}"/>
                </a:ext>
              </a:extLst>
            </p:cNvPr>
            <p:cNvSpPr/>
            <p:nvPr/>
          </p:nvSpPr>
          <p:spPr>
            <a:xfrm>
              <a:off x="7907782" y="3431233"/>
              <a:ext cx="263561" cy="7597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64" name="Connecteur droit avec flèche 63">
              <a:extLst>
                <a:ext uri="{FF2B5EF4-FFF2-40B4-BE49-F238E27FC236}">
                  <a16:creationId xmlns:a16="http://schemas.microsoft.com/office/drawing/2014/main" id="{EBBEFF6D-DE2D-4440-9E6C-4ECFD34E9785}"/>
                </a:ext>
              </a:extLst>
            </p:cNvPr>
            <p:cNvCxnSpPr>
              <a:cxnSpLocks/>
              <a:endCxn id="63" idx="2"/>
            </p:cNvCxnSpPr>
            <p:nvPr/>
          </p:nvCxnSpPr>
          <p:spPr>
            <a:xfrm flipH="1" flipV="1">
              <a:off x="8039563" y="4190992"/>
              <a:ext cx="0" cy="36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cteur droit avec flèche 64">
              <a:extLst>
                <a:ext uri="{FF2B5EF4-FFF2-40B4-BE49-F238E27FC236}">
                  <a16:creationId xmlns:a16="http://schemas.microsoft.com/office/drawing/2014/main" id="{5ED3F126-A39F-472E-B8FE-5EDDF0FBC01F}"/>
                </a:ext>
              </a:extLst>
            </p:cNvPr>
            <p:cNvCxnSpPr>
              <a:cxnSpLocks/>
              <a:stCxn id="63" idx="3"/>
            </p:cNvCxnSpPr>
            <p:nvPr/>
          </p:nvCxnSpPr>
          <p:spPr>
            <a:xfrm flipV="1">
              <a:off x="8171343" y="3808869"/>
              <a:ext cx="4320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ZoneTexte 65">
                  <a:extLst>
                    <a:ext uri="{FF2B5EF4-FFF2-40B4-BE49-F238E27FC236}">
                      <a16:creationId xmlns:a16="http://schemas.microsoft.com/office/drawing/2014/main" id="{A8FD9A92-D01C-459E-AF35-3938CB78284C}"/>
                    </a:ext>
                  </a:extLst>
                </p:cNvPr>
                <p:cNvSpPr txBox="1"/>
                <p:nvPr/>
              </p:nvSpPr>
              <p:spPr>
                <a:xfrm flipH="1">
                  <a:off x="8134141" y="3415528"/>
                  <a:ext cx="3509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66" name="ZoneTexte 65">
                  <a:extLst>
                    <a:ext uri="{FF2B5EF4-FFF2-40B4-BE49-F238E27FC236}">
                      <a16:creationId xmlns:a16="http://schemas.microsoft.com/office/drawing/2014/main" id="{A8FD9A92-D01C-459E-AF35-3938CB7828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8134141" y="3415528"/>
                  <a:ext cx="350969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ZoneTexte 66">
                  <a:extLst>
                    <a:ext uri="{FF2B5EF4-FFF2-40B4-BE49-F238E27FC236}">
                      <a16:creationId xmlns:a16="http://schemas.microsoft.com/office/drawing/2014/main" id="{50E8F06C-3A33-47AB-87F0-E9C211189541}"/>
                    </a:ext>
                  </a:extLst>
                </p:cNvPr>
                <p:cNvSpPr txBox="1"/>
                <p:nvPr/>
              </p:nvSpPr>
              <p:spPr>
                <a:xfrm flipH="1">
                  <a:off x="8604798" y="4466648"/>
                  <a:ext cx="3509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67" name="ZoneTexte 66">
                  <a:extLst>
                    <a:ext uri="{FF2B5EF4-FFF2-40B4-BE49-F238E27FC236}">
                      <a16:creationId xmlns:a16="http://schemas.microsoft.com/office/drawing/2014/main" id="{50E8F06C-3A33-47AB-87F0-E9C2111895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8604798" y="4466648"/>
                  <a:ext cx="350969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A5FD36CC-5681-4DC0-B49A-10223CB97C11}"/>
                </a:ext>
              </a:extLst>
            </p:cNvPr>
            <p:cNvSpPr/>
            <p:nvPr/>
          </p:nvSpPr>
          <p:spPr>
            <a:xfrm>
              <a:off x="8631691" y="3442431"/>
              <a:ext cx="263561" cy="7597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69" name="Connecteur droit avec flèche 68">
              <a:extLst>
                <a:ext uri="{FF2B5EF4-FFF2-40B4-BE49-F238E27FC236}">
                  <a16:creationId xmlns:a16="http://schemas.microsoft.com/office/drawing/2014/main" id="{31CFFEDA-5B5F-42E8-9802-A49905E55C72}"/>
                </a:ext>
              </a:extLst>
            </p:cNvPr>
            <p:cNvCxnSpPr>
              <a:cxnSpLocks/>
              <a:endCxn id="68" idx="2"/>
            </p:cNvCxnSpPr>
            <p:nvPr/>
          </p:nvCxnSpPr>
          <p:spPr>
            <a:xfrm flipH="1" flipV="1">
              <a:off x="8763472" y="4202190"/>
              <a:ext cx="0" cy="36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eur droit avec flèche 69">
              <a:extLst>
                <a:ext uri="{FF2B5EF4-FFF2-40B4-BE49-F238E27FC236}">
                  <a16:creationId xmlns:a16="http://schemas.microsoft.com/office/drawing/2014/main" id="{9112F68D-AFA1-4EC4-AA02-8C24CE5620B7}"/>
                </a:ext>
              </a:extLst>
            </p:cNvPr>
            <p:cNvCxnSpPr>
              <a:cxnSpLocks/>
              <a:stCxn id="68" idx="3"/>
            </p:cNvCxnSpPr>
            <p:nvPr/>
          </p:nvCxnSpPr>
          <p:spPr>
            <a:xfrm flipV="1">
              <a:off x="8895252" y="3820067"/>
              <a:ext cx="4320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ZoneTexte 70">
                  <a:extLst>
                    <a:ext uri="{FF2B5EF4-FFF2-40B4-BE49-F238E27FC236}">
                      <a16:creationId xmlns:a16="http://schemas.microsoft.com/office/drawing/2014/main" id="{2B7DBE26-D08D-4C27-AB79-9B5541321B79}"/>
                    </a:ext>
                  </a:extLst>
                </p:cNvPr>
                <p:cNvSpPr txBox="1"/>
                <p:nvPr/>
              </p:nvSpPr>
              <p:spPr>
                <a:xfrm flipH="1">
                  <a:off x="8858050" y="3426726"/>
                  <a:ext cx="3509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71" name="ZoneTexte 70">
                  <a:extLst>
                    <a:ext uri="{FF2B5EF4-FFF2-40B4-BE49-F238E27FC236}">
                      <a16:creationId xmlns:a16="http://schemas.microsoft.com/office/drawing/2014/main" id="{2B7DBE26-D08D-4C27-AB79-9B5541321B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8858050" y="3426726"/>
                  <a:ext cx="350969" cy="369332"/>
                </a:xfrm>
                <a:prstGeom prst="rect">
                  <a:avLst/>
                </a:prstGeom>
                <a:blipFill>
                  <a:blip r:embed="rId17"/>
                  <a:stretch>
                    <a:fillRect r="-6491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ZoneTexte 71">
                  <a:extLst>
                    <a:ext uri="{FF2B5EF4-FFF2-40B4-BE49-F238E27FC236}">
                      <a16:creationId xmlns:a16="http://schemas.microsoft.com/office/drawing/2014/main" id="{019C9B6E-D377-40DD-AE39-C9CA1C7683B2}"/>
                    </a:ext>
                  </a:extLst>
                </p:cNvPr>
                <p:cNvSpPr txBox="1"/>
                <p:nvPr/>
              </p:nvSpPr>
              <p:spPr>
                <a:xfrm flipH="1">
                  <a:off x="9324206" y="4466650"/>
                  <a:ext cx="3509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72" name="ZoneTexte 71">
                  <a:extLst>
                    <a:ext uri="{FF2B5EF4-FFF2-40B4-BE49-F238E27FC236}">
                      <a16:creationId xmlns:a16="http://schemas.microsoft.com/office/drawing/2014/main" id="{019C9B6E-D377-40DD-AE39-C9CA1C7683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9324206" y="4466650"/>
                  <a:ext cx="350969" cy="369332"/>
                </a:xfrm>
                <a:prstGeom prst="rect">
                  <a:avLst/>
                </a:prstGeom>
                <a:blipFill>
                  <a:blip r:embed="rId18"/>
                  <a:stretch>
                    <a:fillRect r="-6034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D9EDF75E-6295-44BF-B06E-F83E2C09AAE6}"/>
                </a:ext>
              </a:extLst>
            </p:cNvPr>
            <p:cNvSpPr/>
            <p:nvPr/>
          </p:nvSpPr>
          <p:spPr>
            <a:xfrm>
              <a:off x="9377995" y="3442433"/>
              <a:ext cx="263561" cy="7597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74" name="Connecteur droit avec flèche 73">
              <a:extLst>
                <a:ext uri="{FF2B5EF4-FFF2-40B4-BE49-F238E27FC236}">
                  <a16:creationId xmlns:a16="http://schemas.microsoft.com/office/drawing/2014/main" id="{D523AC20-E4CC-49B9-93CC-2EBA09614E3E}"/>
                </a:ext>
              </a:extLst>
            </p:cNvPr>
            <p:cNvCxnSpPr>
              <a:cxnSpLocks/>
              <a:endCxn id="73" idx="2"/>
            </p:cNvCxnSpPr>
            <p:nvPr/>
          </p:nvCxnSpPr>
          <p:spPr>
            <a:xfrm flipH="1" flipV="1">
              <a:off x="9509776" y="4202192"/>
              <a:ext cx="0" cy="36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ZoneTexte 74">
                  <a:extLst>
                    <a:ext uri="{FF2B5EF4-FFF2-40B4-BE49-F238E27FC236}">
                      <a16:creationId xmlns:a16="http://schemas.microsoft.com/office/drawing/2014/main" id="{67C941FC-82DA-4D96-9E14-5022B928AB03}"/>
                    </a:ext>
                  </a:extLst>
                </p:cNvPr>
                <p:cNvSpPr txBox="1"/>
                <p:nvPr/>
              </p:nvSpPr>
              <p:spPr>
                <a:xfrm flipH="1">
                  <a:off x="9334291" y="1566466"/>
                  <a:ext cx="3509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75" name="ZoneTexte 74">
                  <a:extLst>
                    <a:ext uri="{FF2B5EF4-FFF2-40B4-BE49-F238E27FC236}">
                      <a16:creationId xmlns:a16="http://schemas.microsoft.com/office/drawing/2014/main" id="{67C941FC-82DA-4D96-9E14-5022B928AB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9334291" y="1566466"/>
                  <a:ext cx="350969" cy="369332"/>
                </a:xfrm>
                <a:prstGeom prst="rect">
                  <a:avLst/>
                </a:prstGeom>
                <a:blipFill>
                  <a:blip r:embed="rId19"/>
                  <a:stretch>
                    <a:fillRect r="-63158" b="-655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6" name="Connecteur droit avec flèche 75">
              <a:extLst>
                <a:ext uri="{FF2B5EF4-FFF2-40B4-BE49-F238E27FC236}">
                  <a16:creationId xmlns:a16="http://schemas.microsoft.com/office/drawing/2014/main" id="{FEDD15AF-9C77-408E-8DBE-0CF11E8CC38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497209" y="3071105"/>
              <a:ext cx="0" cy="36000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9E60D184-0717-4C03-9A10-230F706CE2C3}"/>
                </a:ext>
              </a:extLst>
            </p:cNvPr>
            <p:cNvSpPr/>
            <p:nvPr/>
          </p:nvSpPr>
          <p:spPr>
            <a:xfrm>
              <a:off x="9395920" y="2290466"/>
              <a:ext cx="263561" cy="759759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78" name="Connecteur droit avec flèche 77">
              <a:extLst>
                <a:ext uri="{FF2B5EF4-FFF2-40B4-BE49-F238E27FC236}">
                  <a16:creationId xmlns:a16="http://schemas.microsoft.com/office/drawing/2014/main" id="{C15FE9ED-C036-4BC6-B487-914659AFC92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501687" y="1919138"/>
              <a:ext cx="0" cy="360000"/>
            </a:xfrm>
            <a:prstGeom prst="straightConnector1">
              <a:avLst/>
            </a:prstGeom>
            <a:ln w="127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cteur droit avec flèche 78">
              <a:extLst>
                <a:ext uri="{FF2B5EF4-FFF2-40B4-BE49-F238E27FC236}">
                  <a16:creationId xmlns:a16="http://schemas.microsoft.com/office/drawing/2014/main" id="{5279E5F3-9760-40BD-ACD8-BF65C8D330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25874" y="3844716"/>
              <a:ext cx="4320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ZoneTexte 79">
                  <a:extLst>
                    <a:ext uri="{FF2B5EF4-FFF2-40B4-BE49-F238E27FC236}">
                      <a16:creationId xmlns:a16="http://schemas.microsoft.com/office/drawing/2014/main" id="{28067CAF-36CA-474D-A981-58892068A97C}"/>
                    </a:ext>
                  </a:extLst>
                </p:cNvPr>
                <p:cNvSpPr txBox="1"/>
                <p:nvPr/>
              </p:nvSpPr>
              <p:spPr>
                <a:xfrm flipH="1">
                  <a:off x="9588672" y="3451375"/>
                  <a:ext cx="3509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80" name="ZoneTexte 79">
                  <a:extLst>
                    <a:ext uri="{FF2B5EF4-FFF2-40B4-BE49-F238E27FC236}">
                      <a16:creationId xmlns:a16="http://schemas.microsoft.com/office/drawing/2014/main" id="{28067CAF-36CA-474D-A981-58892068A9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9588672" y="3451375"/>
                  <a:ext cx="350969" cy="369332"/>
                </a:xfrm>
                <a:prstGeom prst="rect">
                  <a:avLst/>
                </a:prstGeom>
                <a:blipFill>
                  <a:blip r:embed="rId20"/>
                  <a:stretch>
                    <a:fillRect r="-6491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ZoneTexte 80">
                  <a:extLst>
                    <a:ext uri="{FF2B5EF4-FFF2-40B4-BE49-F238E27FC236}">
                      <a16:creationId xmlns:a16="http://schemas.microsoft.com/office/drawing/2014/main" id="{888338EE-2E6D-441C-B3EC-5EAD18DBC9DF}"/>
                    </a:ext>
                  </a:extLst>
                </p:cNvPr>
                <p:cNvSpPr txBox="1"/>
                <p:nvPr/>
              </p:nvSpPr>
              <p:spPr>
                <a:xfrm flipH="1">
                  <a:off x="10054828" y="4491299"/>
                  <a:ext cx="3509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81" name="ZoneTexte 80">
                  <a:extLst>
                    <a:ext uri="{FF2B5EF4-FFF2-40B4-BE49-F238E27FC236}">
                      <a16:creationId xmlns:a16="http://schemas.microsoft.com/office/drawing/2014/main" id="{888338EE-2E6D-441C-B3EC-5EAD18DBC9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10054828" y="4491299"/>
                  <a:ext cx="350969" cy="369332"/>
                </a:xfrm>
                <a:prstGeom prst="rect">
                  <a:avLst/>
                </a:prstGeom>
                <a:blipFill>
                  <a:blip r:embed="rId21"/>
                  <a:stretch>
                    <a:fillRect r="-6034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5544E119-F973-4F77-88DC-DEAC83C087F1}"/>
                </a:ext>
              </a:extLst>
            </p:cNvPr>
            <p:cNvSpPr/>
            <p:nvPr/>
          </p:nvSpPr>
          <p:spPr>
            <a:xfrm>
              <a:off x="10108617" y="3467082"/>
              <a:ext cx="263561" cy="7597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83" name="Connecteur droit avec flèche 82">
              <a:extLst>
                <a:ext uri="{FF2B5EF4-FFF2-40B4-BE49-F238E27FC236}">
                  <a16:creationId xmlns:a16="http://schemas.microsoft.com/office/drawing/2014/main" id="{37DAE548-5E49-40F5-B450-5E6315470423}"/>
                </a:ext>
              </a:extLst>
            </p:cNvPr>
            <p:cNvCxnSpPr>
              <a:cxnSpLocks/>
              <a:endCxn id="82" idx="2"/>
            </p:cNvCxnSpPr>
            <p:nvPr/>
          </p:nvCxnSpPr>
          <p:spPr>
            <a:xfrm flipH="1" flipV="1">
              <a:off x="10240398" y="4226841"/>
              <a:ext cx="0" cy="36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81BB8565-1172-4AE9-A645-11279AD8744F}"/>
                    </a:ext>
                  </a:extLst>
                </p:cNvPr>
                <p:cNvSpPr txBox="1"/>
                <p:nvPr/>
              </p:nvSpPr>
              <p:spPr>
                <a:xfrm flipH="1">
                  <a:off x="10064913" y="1591115"/>
                  <a:ext cx="3509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+3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81BB8565-1172-4AE9-A645-11279AD874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10064913" y="1591115"/>
                  <a:ext cx="350969" cy="369332"/>
                </a:xfrm>
                <a:prstGeom prst="rect">
                  <a:avLst/>
                </a:prstGeom>
                <a:blipFill>
                  <a:blip r:embed="rId22"/>
                  <a:stretch>
                    <a:fillRect r="-63158" b="-655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5" name="Connecteur droit avec flèche 84">
              <a:extLst>
                <a:ext uri="{FF2B5EF4-FFF2-40B4-BE49-F238E27FC236}">
                  <a16:creationId xmlns:a16="http://schemas.microsoft.com/office/drawing/2014/main" id="{BFB5FACC-447C-4A11-AB95-82B984CF88D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227831" y="3095754"/>
              <a:ext cx="0" cy="36000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E10FB372-B3C6-4894-A6E8-94006D5230BB}"/>
                </a:ext>
              </a:extLst>
            </p:cNvPr>
            <p:cNvSpPr/>
            <p:nvPr/>
          </p:nvSpPr>
          <p:spPr>
            <a:xfrm>
              <a:off x="10126542" y="2315115"/>
              <a:ext cx="263561" cy="759759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87" name="Connecteur droit avec flèche 86">
              <a:extLst>
                <a:ext uri="{FF2B5EF4-FFF2-40B4-BE49-F238E27FC236}">
                  <a16:creationId xmlns:a16="http://schemas.microsoft.com/office/drawing/2014/main" id="{88EF5811-E07B-4DA7-BB3D-20EFCD67896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232309" y="1943787"/>
              <a:ext cx="0" cy="360000"/>
            </a:xfrm>
            <a:prstGeom prst="straightConnector1">
              <a:avLst/>
            </a:prstGeom>
            <a:ln w="127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ZoneTexte 101">
                  <a:extLst>
                    <a:ext uri="{FF2B5EF4-FFF2-40B4-BE49-F238E27FC236}">
                      <a16:creationId xmlns:a16="http://schemas.microsoft.com/office/drawing/2014/main" id="{F3748BD6-CFF8-4DAF-9C4E-74A03CB30A16}"/>
                    </a:ext>
                  </a:extLst>
                </p:cNvPr>
                <p:cNvSpPr txBox="1"/>
                <p:nvPr/>
              </p:nvSpPr>
              <p:spPr>
                <a:xfrm flipH="1">
                  <a:off x="7392307" y="3413282"/>
                  <a:ext cx="3509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02" name="ZoneTexte 101">
                  <a:extLst>
                    <a:ext uri="{FF2B5EF4-FFF2-40B4-BE49-F238E27FC236}">
                      <a16:creationId xmlns:a16="http://schemas.microsoft.com/office/drawing/2014/main" id="{F3748BD6-CFF8-4DAF-9C4E-74A03CB30A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7392307" y="3413282"/>
                  <a:ext cx="350969" cy="369332"/>
                </a:xfrm>
                <a:prstGeom prst="rect">
                  <a:avLst/>
                </a:prstGeom>
                <a:blipFill>
                  <a:blip r:embed="rId23"/>
                  <a:stretch>
                    <a:fillRect r="-6379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3" name="Connecteur droit avec flèche 102">
              <a:extLst>
                <a:ext uri="{FF2B5EF4-FFF2-40B4-BE49-F238E27FC236}">
                  <a16:creationId xmlns:a16="http://schemas.microsoft.com/office/drawing/2014/main" id="{E9CE0BC0-1D0B-45FE-9071-F629E02445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40727" y="3817816"/>
              <a:ext cx="4320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ZoneTexte 103">
                  <a:extLst>
                    <a:ext uri="{FF2B5EF4-FFF2-40B4-BE49-F238E27FC236}">
                      <a16:creationId xmlns:a16="http://schemas.microsoft.com/office/drawing/2014/main" id="{16D1A4CC-1A82-40BE-9912-B14AA2E9DE0C}"/>
                    </a:ext>
                  </a:extLst>
                </p:cNvPr>
                <p:cNvSpPr txBox="1"/>
                <p:nvPr/>
              </p:nvSpPr>
              <p:spPr>
                <a:xfrm flipH="1">
                  <a:off x="8599182" y="1570950"/>
                  <a:ext cx="3509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04" name="ZoneTexte 103">
                  <a:extLst>
                    <a:ext uri="{FF2B5EF4-FFF2-40B4-BE49-F238E27FC236}">
                      <a16:creationId xmlns:a16="http://schemas.microsoft.com/office/drawing/2014/main" id="{16D1A4CC-1A82-40BE-9912-B14AA2E9DE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8599182" y="1570950"/>
                  <a:ext cx="350969" cy="369332"/>
                </a:xfrm>
                <a:prstGeom prst="rect">
                  <a:avLst/>
                </a:prstGeom>
                <a:blipFill>
                  <a:blip r:embed="rId24"/>
                  <a:stretch>
                    <a:fillRect r="-62069" b="-655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5" name="Connecteur droit avec flèche 104">
              <a:extLst>
                <a:ext uri="{FF2B5EF4-FFF2-40B4-BE49-F238E27FC236}">
                  <a16:creationId xmlns:a16="http://schemas.microsoft.com/office/drawing/2014/main" id="{EE2402AF-387E-4302-BC30-9683E8A01C1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762100" y="3075589"/>
              <a:ext cx="0" cy="36000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DFE741A4-077F-4262-80E3-58F7D781E618}"/>
                </a:ext>
              </a:extLst>
            </p:cNvPr>
            <p:cNvSpPr/>
            <p:nvPr/>
          </p:nvSpPr>
          <p:spPr>
            <a:xfrm>
              <a:off x="8660811" y="2294950"/>
              <a:ext cx="263561" cy="759759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107" name="Connecteur droit avec flèche 106">
              <a:extLst>
                <a:ext uri="{FF2B5EF4-FFF2-40B4-BE49-F238E27FC236}">
                  <a16:creationId xmlns:a16="http://schemas.microsoft.com/office/drawing/2014/main" id="{AB726D71-0664-4112-BF6A-5BC376D686A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766578" y="1923622"/>
              <a:ext cx="0" cy="360000"/>
            </a:xfrm>
            <a:prstGeom prst="straightConnector1">
              <a:avLst/>
            </a:prstGeom>
            <a:ln w="127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" name="Accolade fermante 107">
            <a:extLst>
              <a:ext uri="{FF2B5EF4-FFF2-40B4-BE49-F238E27FC236}">
                <a16:creationId xmlns:a16="http://schemas.microsoft.com/office/drawing/2014/main" id="{8704BD44-AA19-4412-8F4E-49922773452D}"/>
              </a:ext>
            </a:extLst>
          </p:cNvPr>
          <p:cNvSpPr/>
          <p:nvPr/>
        </p:nvSpPr>
        <p:spPr>
          <a:xfrm rot="5400000">
            <a:off x="7012292" y="1702581"/>
            <a:ext cx="773206" cy="7957697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DB7AB1F-ADAB-44AF-BAB3-08443EC74E1F}"/>
              </a:ext>
            </a:extLst>
          </p:cNvPr>
          <p:cNvSpPr txBox="1"/>
          <p:nvPr/>
        </p:nvSpPr>
        <p:spPr>
          <a:xfrm>
            <a:off x="6864719" y="6131841"/>
            <a:ext cx="13850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Récurrence</a:t>
            </a:r>
          </a:p>
        </p:txBody>
      </p:sp>
    </p:spTree>
    <p:extLst>
      <p:ext uri="{BB962C8B-B14F-4D97-AF65-F5344CB8AC3E}">
        <p14:creationId xmlns:p14="http://schemas.microsoft.com/office/powerpoint/2010/main" val="2539916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74661C02-29AB-46A2-A889-BEEEBBF4B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1. Définir l’Intelligence Artificielle (IA)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B09046FD-F459-41A7-8E9B-CD4E924CDA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092" y="2011680"/>
            <a:ext cx="3657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8350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42534"/>
                <a:ext cx="10839994" cy="60219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sz="2200" u="sng" dirty="0"/>
                  <a:t>Exemple</a:t>
                </a:r>
                <a:r>
                  <a:rPr lang="fr-FR" sz="2200" dirty="0"/>
                  <a:t> (pendule) :</a:t>
                </a:r>
              </a:p>
              <a:p>
                <a:pPr marL="0" indent="0">
                  <a:buNone/>
                </a:pPr>
                <a:endParaRPr lang="fr-FR" sz="2200" dirty="0"/>
              </a:p>
              <a:p>
                <a:pPr marL="0" indent="0">
                  <a:buNone/>
                </a:pPr>
                <a:endParaRPr lang="fr-FR" sz="2200" dirty="0"/>
              </a:p>
              <a:p>
                <a:pPr marL="0" indent="0">
                  <a:buNone/>
                </a:pPr>
                <a:endParaRPr lang="fr-FR" sz="2200" dirty="0"/>
              </a:p>
              <a:p>
                <a:pPr marL="0" indent="0">
                  <a:buNone/>
                </a:pPr>
                <a:endParaRPr lang="fr-FR" sz="2200" dirty="0"/>
              </a:p>
              <a:p>
                <a:pPr marL="0" indent="0">
                  <a:buNone/>
                </a:pPr>
                <a:endParaRPr lang="fr-FR" sz="2200" dirty="0"/>
              </a:p>
              <a:p>
                <a:pPr marL="0" indent="0">
                  <a:buNone/>
                </a:pPr>
                <a:endParaRPr lang="fr-FR" sz="2200" dirty="0"/>
              </a:p>
              <a:p>
                <a:pPr marL="0" indent="0">
                  <a:buNone/>
                </a:pPr>
                <a:r>
                  <a:rPr lang="fr-FR" sz="2200" b="1" dirty="0"/>
                  <a:t>Problème 1 </a:t>
                </a:r>
                <a:r>
                  <a:rPr lang="fr-FR" sz="2200" dirty="0"/>
                  <a:t>:</a:t>
                </a:r>
              </a:p>
              <a:p>
                <a:pPr marL="0" indent="0">
                  <a:buNone/>
                </a:pPr>
                <a:r>
                  <a:rPr lang="fr-FR" sz="2200" dirty="0"/>
                  <a:t>On enregistre la position angulaire </a:t>
                </a:r>
                <a14:m>
                  <m:oMath xmlns:m="http://schemas.openxmlformats.org/officeDocument/2006/math">
                    <m:r>
                      <a:rPr lang="fr-FR" sz="22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fr-FR" sz="2200" dirty="0"/>
                  <a:t> au cours du temps (données d’entrées) pour différentes longueurs </a:t>
                </a:r>
                <a14:m>
                  <m:oMath xmlns:m="http://schemas.openxmlformats.org/officeDocument/2006/math">
                    <m:r>
                      <a:rPr lang="fr-FR" sz="22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fr-FR" sz="2200" dirty="0"/>
                  <a:t> et masse </a:t>
                </a:r>
                <a14:m>
                  <m:oMath xmlns:m="http://schemas.openxmlformats.org/officeDocument/2006/math">
                    <m:r>
                      <a:rPr lang="fr-FR" sz="22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fr-FR" sz="2200" dirty="0"/>
                  <a:t> du pendule (données de sortie) </a:t>
                </a:r>
                <a14:m>
                  <m:oMath xmlns:m="http://schemas.openxmlformats.org/officeDocument/2006/math">
                    <m:r>
                      <a:rPr lang="fr-FR" sz="2200" b="0" i="1" smtClean="0">
                        <a:latin typeface="Cambria Math" panose="02040503050406030204" pitchFamily="18" charset="0"/>
                      </a:rPr>
                      <m:t>⇒ </m:t>
                    </m:r>
                  </m:oMath>
                </a14:m>
                <a:r>
                  <a:rPr lang="fr-FR" sz="2200" dirty="0"/>
                  <a:t>apprendre un modèle pour estimer les valeurs de </a:t>
                </a:r>
                <a14:m>
                  <m:oMath xmlns:m="http://schemas.openxmlformats.org/officeDocument/2006/math">
                    <m:r>
                      <a:rPr lang="fr-FR" sz="22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fr-FR" sz="2200" dirty="0"/>
                  <a:t> et </a:t>
                </a:r>
                <a14:m>
                  <m:oMath xmlns:m="http://schemas.openxmlformats.org/officeDocument/2006/math">
                    <m:r>
                      <a:rPr lang="fr-FR" sz="22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fr-FR" sz="2200" dirty="0"/>
                  <a:t>.</a:t>
                </a:r>
              </a:p>
              <a:p>
                <a:pPr marL="0" indent="0">
                  <a:buNone/>
                </a:pPr>
                <a:r>
                  <a:rPr lang="fr-FR" sz="2200" b="1" dirty="0"/>
                  <a:t>Problème 2</a:t>
                </a:r>
                <a:r>
                  <a:rPr lang="fr-FR" sz="2200" dirty="0"/>
                  <a:t> :</a:t>
                </a:r>
              </a:p>
              <a:p>
                <a:pPr marL="0" indent="0">
                  <a:buNone/>
                </a:pPr>
                <a:r>
                  <a:rPr lang="fr-FR" sz="2200" dirty="0"/>
                  <a:t>On enregistre la position angulaire </a:t>
                </a:r>
                <a14:m>
                  <m:oMath xmlns:m="http://schemas.openxmlformats.org/officeDocument/2006/math">
                    <m:r>
                      <a:rPr lang="fr-FR" sz="22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fr-FR" sz="2200" dirty="0"/>
                  <a:t> au cours du temps (données d’entrées </a:t>
                </a:r>
                <a14:m>
                  <m:oMath xmlns:m="http://schemas.openxmlformats.org/officeDocument/2006/math">
                    <m:r>
                      <a:rPr lang="fr-FR" sz="22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fr-FR" sz="2200" dirty="0"/>
                  <a:t>) et on cherche à prédire les futures valeurs de </a:t>
                </a:r>
                <a14:m>
                  <m:oMath xmlns:m="http://schemas.openxmlformats.org/officeDocument/2006/math">
                    <m:r>
                      <a:rPr lang="fr-FR" sz="22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fr-FR" sz="2200" dirty="0"/>
                  <a:t>. </a:t>
                </a:r>
              </a:p>
              <a:p>
                <a:pPr marL="0" indent="0">
                  <a:buNone/>
                </a:pPr>
                <a:endParaRPr lang="fr-FR" sz="2200" u="sng" dirty="0"/>
              </a:p>
              <a:p>
                <a:pPr marL="0" indent="0">
                  <a:buNone/>
                </a:pPr>
                <a:endParaRPr lang="fr-FR" sz="2000" u="sng" dirty="0"/>
              </a:p>
              <a:p>
                <a:pPr marL="0" indent="0">
                  <a:buNone/>
                </a:pPr>
                <a:endParaRPr lang="fr-FR" sz="2000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42534"/>
                <a:ext cx="10839994" cy="6021978"/>
              </a:xfrm>
              <a:blipFill>
                <a:blip r:embed="rId2"/>
                <a:stretch>
                  <a:fillRect l="-731" t="-1317" r="-112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 5">
            <a:extLst>
              <a:ext uri="{FF2B5EF4-FFF2-40B4-BE49-F238E27FC236}">
                <a16:creationId xmlns:a16="http://schemas.microsoft.com/office/drawing/2014/main" id="{508DAB66-FCBD-4D27-8685-25665105E9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8136" y="406936"/>
            <a:ext cx="2719221" cy="269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4797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42534"/>
                <a:ext cx="10839994" cy="60219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sz="2200" u="sng" dirty="0"/>
                  <a:t>Approche simple</a:t>
                </a:r>
                <a:r>
                  <a:rPr lang="fr-FR" sz="2200" dirty="0"/>
                  <a:t> :</a:t>
                </a:r>
              </a:p>
              <a:p>
                <a:pPr marL="0" indent="0">
                  <a:buNone/>
                </a:pPr>
                <a:endParaRPr lang="fr-FR" sz="2200" dirty="0"/>
              </a:p>
              <a:p>
                <a:r>
                  <a:rPr lang="fr-FR" sz="2000" dirty="0"/>
                  <a:t>Représentation de la séquence en simple vecteur (</a:t>
                </a:r>
                <a:r>
                  <a:rPr lang="fr-FR" sz="2000" i="1" dirty="0"/>
                  <a:t>flat</a:t>
                </a:r>
                <a:r>
                  <a:rPr lang="fr-FR" sz="2000" dirty="0"/>
                  <a:t>).</a:t>
                </a:r>
              </a:p>
              <a:p>
                <a:r>
                  <a:rPr lang="fr-FR" sz="2000" dirty="0"/>
                  <a:t>Utilisation d’un MLP.</a:t>
                </a:r>
              </a:p>
              <a:p>
                <a:pPr marL="0" indent="0">
                  <a:buNone/>
                </a:pPr>
                <a:endParaRPr lang="fr-FR" sz="2200" dirty="0"/>
              </a:p>
              <a:p>
                <a:pPr marL="0" indent="0">
                  <a:buNone/>
                </a:pPr>
                <a:r>
                  <a:rPr lang="fr-FR" sz="2000" b="1" dirty="0"/>
                  <a:t>Pas adapté</a:t>
                </a:r>
                <a:r>
                  <a:rPr lang="fr-FR" sz="2000" dirty="0"/>
                  <a:t> :</a:t>
                </a:r>
              </a:p>
              <a:p>
                <a:r>
                  <a:rPr lang="fr-FR" sz="2000" dirty="0"/>
                  <a:t>La structure du MLP est mal adaptée à la </a:t>
                </a:r>
                <a:r>
                  <a:rPr lang="fr-FR" sz="2000" u="sng" dirty="0"/>
                  <a:t>structure des données</a:t>
                </a:r>
              </a:p>
              <a:p>
                <a:pPr marL="0" indent="0">
                  <a:buNone/>
                </a:pPr>
                <a:r>
                  <a:rPr lang="fr-FR" sz="2000" dirty="0"/>
                  <a:t>    (e.g. la similitude entre un vecteur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fr-FR" sz="2000" dirty="0"/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fr-FR" sz="2000" dirty="0"/>
                  <a:t>n’est pas exploitée).</a:t>
                </a:r>
              </a:p>
              <a:p>
                <a:r>
                  <a:rPr lang="fr-FR" sz="2000" dirty="0"/>
                  <a:t>Mal adapté à des séquences de longueurs variables.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fr-FR" sz="2000" dirty="0"/>
                  <a:t> expressivité limitée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fr-FR" sz="2000" dirty="0"/>
                  <a:t> prédictions peu précises et/ou nécessite </a:t>
                </a:r>
              </a:p>
              <a:p>
                <a:pPr marL="0" indent="0">
                  <a:buNone/>
                </a:pPr>
                <a:r>
                  <a:rPr lang="fr-FR" sz="2000" dirty="0"/>
                  <a:t>de nombreux paramètres (beaucoup de neurones)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fr-FR" sz="2000" dirty="0"/>
                  <a:t> risque de </a:t>
                </a:r>
              </a:p>
              <a:p>
                <a:pPr marL="0" indent="0">
                  <a:buNone/>
                </a:pPr>
                <a:r>
                  <a:rPr lang="fr-FR" sz="2000" dirty="0"/>
                  <a:t>surapprentissage.</a:t>
                </a:r>
              </a:p>
              <a:p>
                <a:pPr marL="0" indent="0">
                  <a:buNone/>
                </a:pPr>
                <a:endParaRPr lang="fr-FR" sz="2000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42534"/>
                <a:ext cx="10839994" cy="6021978"/>
              </a:xfrm>
              <a:blipFill>
                <a:blip r:embed="rId2"/>
                <a:stretch>
                  <a:fillRect l="-731" t="-13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e 21">
            <a:extLst>
              <a:ext uri="{FF2B5EF4-FFF2-40B4-BE49-F238E27FC236}">
                <a16:creationId xmlns:a16="http://schemas.microsoft.com/office/drawing/2014/main" id="{6BB0E4DA-9783-49DB-824B-47D226DAB75D}"/>
              </a:ext>
            </a:extLst>
          </p:cNvPr>
          <p:cNvGrpSpPr/>
          <p:nvPr/>
        </p:nvGrpSpPr>
        <p:grpSpPr>
          <a:xfrm>
            <a:off x="8517587" y="692526"/>
            <a:ext cx="2117269" cy="4155138"/>
            <a:chOff x="1309964" y="1472456"/>
            <a:chExt cx="2117269" cy="4155138"/>
          </a:xfrm>
        </p:grpSpPr>
        <p:cxnSp>
          <p:nvCxnSpPr>
            <p:cNvPr id="23" name="Connecteur droit avec flèche 22">
              <a:extLst>
                <a:ext uri="{FF2B5EF4-FFF2-40B4-BE49-F238E27FC236}">
                  <a16:creationId xmlns:a16="http://schemas.microsoft.com/office/drawing/2014/main" id="{42807F9F-124F-431C-B68A-890C50147817}"/>
                </a:ext>
              </a:extLst>
            </p:cNvPr>
            <p:cNvCxnSpPr>
              <a:cxnSpLocks/>
            </p:cNvCxnSpPr>
            <p:nvPr/>
          </p:nvCxnSpPr>
          <p:spPr>
            <a:xfrm>
              <a:off x="1614475" y="2023782"/>
              <a:ext cx="3600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rapèze 23">
              <a:extLst>
                <a:ext uri="{FF2B5EF4-FFF2-40B4-BE49-F238E27FC236}">
                  <a16:creationId xmlns:a16="http://schemas.microsoft.com/office/drawing/2014/main" id="{4FC99D35-5B71-457F-A3C8-B493B7E8354F}"/>
                </a:ext>
              </a:extLst>
            </p:cNvPr>
            <p:cNvSpPr/>
            <p:nvPr/>
          </p:nvSpPr>
          <p:spPr>
            <a:xfrm rot="5400000">
              <a:off x="443754" y="3008783"/>
              <a:ext cx="4155138" cy="1082484"/>
            </a:xfrm>
            <a:prstGeom prst="trapezoid">
              <a:avLst>
                <a:gd name="adj" fmla="val 8400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MLP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1C1D9EEF-3769-4882-B30B-E5ACC034E724}"/>
                    </a:ext>
                  </a:extLst>
                </p:cNvPr>
                <p:cNvSpPr txBox="1"/>
                <p:nvPr/>
              </p:nvSpPr>
              <p:spPr>
                <a:xfrm>
                  <a:off x="1309964" y="1653987"/>
                  <a:ext cx="579582" cy="3815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1C1D9EEF-3769-4882-B30B-E5ACC034E7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9964" y="1653987"/>
                  <a:ext cx="579582" cy="38151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Connecteur droit avec flèche 25">
              <a:extLst>
                <a:ext uri="{FF2B5EF4-FFF2-40B4-BE49-F238E27FC236}">
                  <a16:creationId xmlns:a16="http://schemas.microsoft.com/office/drawing/2014/main" id="{C7629BC9-289C-4FDF-84F1-F1D3DE4DE7D5}"/>
                </a:ext>
              </a:extLst>
            </p:cNvPr>
            <p:cNvCxnSpPr>
              <a:cxnSpLocks/>
            </p:cNvCxnSpPr>
            <p:nvPr/>
          </p:nvCxnSpPr>
          <p:spPr>
            <a:xfrm>
              <a:off x="1614475" y="2321859"/>
              <a:ext cx="3600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ZoneTexte 26">
                  <a:extLst>
                    <a:ext uri="{FF2B5EF4-FFF2-40B4-BE49-F238E27FC236}">
                      <a16:creationId xmlns:a16="http://schemas.microsoft.com/office/drawing/2014/main" id="{71D5DEEE-76B8-4B50-B76C-4AFABC8C522E}"/>
                    </a:ext>
                  </a:extLst>
                </p:cNvPr>
                <p:cNvSpPr txBox="1"/>
                <p:nvPr/>
              </p:nvSpPr>
              <p:spPr>
                <a:xfrm>
                  <a:off x="1309964" y="1952064"/>
                  <a:ext cx="579582" cy="3815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27" name="ZoneTexte 26">
                  <a:extLst>
                    <a:ext uri="{FF2B5EF4-FFF2-40B4-BE49-F238E27FC236}">
                      <a16:creationId xmlns:a16="http://schemas.microsoft.com/office/drawing/2014/main" id="{71D5DEEE-76B8-4B50-B76C-4AFABC8C52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9964" y="1952064"/>
                  <a:ext cx="579582" cy="38151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Connecteur droit avec flèche 27">
              <a:extLst>
                <a:ext uri="{FF2B5EF4-FFF2-40B4-BE49-F238E27FC236}">
                  <a16:creationId xmlns:a16="http://schemas.microsoft.com/office/drawing/2014/main" id="{54989025-D58D-4CA6-8366-A4BE39763EA7}"/>
                </a:ext>
              </a:extLst>
            </p:cNvPr>
            <p:cNvCxnSpPr>
              <a:cxnSpLocks/>
            </p:cNvCxnSpPr>
            <p:nvPr/>
          </p:nvCxnSpPr>
          <p:spPr>
            <a:xfrm>
              <a:off x="1614475" y="2619936"/>
              <a:ext cx="3600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ZoneTexte 28">
                  <a:extLst>
                    <a:ext uri="{FF2B5EF4-FFF2-40B4-BE49-F238E27FC236}">
                      <a16:creationId xmlns:a16="http://schemas.microsoft.com/office/drawing/2014/main" id="{30AA84E5-2554-46F2-9111-1CC2336890F6}"/>
                    </a:ext>
                  </a:extLst>
                </p:cNvPr>
                <p:cNvSpPr txBox="1"/>
                <p:nvPr/>
              </p:nvSpPr>
              <p:spPr>
                <a:xfrm>
                  <a:off x="1394411" y="2250141"/>
                  <a:ext cx="41068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29" name="ZoneTexte 28">
                  <a:extLst>
                    <a:ext uri="{FF2B5EF4-FFF2-40B4-BE49-F238E27FC236}">
                      <a16:creationId xmlns:a16="http://schemas.microsoft.com/office/drawing/2014/main" id="{30AA84E5-2554-46F2-9111-1CC2336890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94411" y="2250141"/>
                  <a:ext cx="410689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Connecteur droit avec flèche 29">
              <a:extLst>
                <a:ext uri="{FF2B5EF4-FFF2-40B4-BE49-F238E27FC236}">
                  <a16:creationId xmlns:a16="http://schemas.microsoft.com/office/drawing/2014/main" id="{2CD9D635-2E91-4802-B896-27285853C5AB}"/>
                </a:ext>
              </a:extLst>
            </p:cNvPr>
            <p:cNvCxnSpPr>
              <a:cxnSpLocks/>
            </p:cNvCxnSpPr>
            <p:nvPr/>
          </p:nvCxnSpPr>
          <p:spPr>
            <a:xfrm>
              <a:off x="1612231" y="3164546"/>
              <a:ext cx="3600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0B93BEE7-7786-48E7-9CBC-C28F164F91A6}"/>
                    </a:ext>
                  </a:extLst>
                </p:cNvPr>
                <p:cNvSpPr txBox="1"/>
                <p:nvPr/>
              </p:nvSpPr>
              <p:spPr>
                <a:xfrm>
                  <a:off x="1314444" y="2794751"/>
                  <a:ext cx="799193" cy="3815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+1,1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0B93BEE7-7786-48E7-9CBC-C28F164F91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4444" y="2794751"/>
                  <a:ext cx="799193" cy="38151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Connecteur droit avec flèche 31">
              <a:extLst>
                <a:ext uri="{FF2B5EF4-FFF2-40B4-BE49-F238E27FC236}">
                  <a16:creationId xmlns:a16="http://schemas.microsoft.com/office/drawing/2014/main" id="{12D3175C-F0F2-4D60-A591-0A0FAA5DC077}"/>
                </a:ext>
              </a:extLst>
            </p:cNvPr>
            <p:cNvCxnSpPr>
              <a:cxnSpLocks/>
            </p:cNvCxnSpPr>
            <p:nvPr/>
          </p:nvCxnSpPr>
          <p:spPr>
            <a:xfrm>
              <a:off x="1612231" y="3462623"/>
              <a:ext cx="3600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39B11E0E-967A-44B0-BED2-976D2994CC23}"/>
                    </a:ext>
                  </a:extLst>
                </p:cNvPr>
                <p:cNvSpPr txBox="1"/>
                <p:nvPr/>
              </p:nvSpPr>
              <p:spPr>
                <a:xfrm>
                  <a:off x="1314444" y="3092828"/>
                  <a:ext cx="799193" cy="3815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+1,2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39B11E0E-967A-44B0-BED2-976D2994CC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4444" y="3092828"/>
                  <a:ext cx="799193" cy="38151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Connecteur droit avec flèche 33">
              <a:extLst>
                <a:ext uri="{FF2B5EF4-FFF2-40B4-BE49-F238E27FC236}">
                  <a16:creationId xmlns:a16="http://schemas.microsoft.com/office/drawing/2014/main" id="{EA60D7C2-A4EF-4FA5-BEFF-A9D59977B59B}"/>
                </a:ext>
              </a:extLst>
            </p:cNvPr>
            <p:cNvCxnSpPr>
              <a:cxnSpLocks/>
            </p:cNvCxnSpPr>
            <p:nvPr/>
          </p:nvCxnSpPr>
          <p:spPr>
            <a:xfrm>
              <a:off x="1612231" y="3760700"/>
              <a:ext cx="3600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ZoneTexte 34">
                  <a:extLst>
                    <a:ext uri="{FF2B5EF4-FFF2-40B4-BE49-F238E27FC236}">
                      <a16:creationId xmlns:a16="http://schemas.microsoft.com/office/drawing/2014/main" id="{B28A12BC-305B-49D1-BDC1-4B9504ED7CE2}"/>
                    </a:ext>
                  </a:extLst>
                </p:cNvPr>
                <p:cNvSpPr txBox="1"/>
                <p:nvPr/>
              </p:nvSpPr>
              <p:spPr>
                <a:xfrm>
                  <a:off x="1392167" y="3390905"/>
                  <a:ext cx="41068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35" name="ZoneTexte 34">
                  <a:extLst>
                    <a:ext uri="{FF2B5EF4-FFF2-40B4-BE49-F238E27FC236}">
                      <a16:creationId xmlns:a16="http://schemas.microsoft.com/office/drawing/2014/main" id="{B28A12BC-305B-49D1-BDC1-4B9504ED7C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92167" y="3390905"/>
                  <a:ext cx="410689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ZoneTexte 35">
              <a:extLst>
                <a:ext uri="{FF2B5EF4-FFF2-40B4-BE49-F238E27FC236}">
                  <a16:creationId xmlns:a16="http://schemas.microsoft.com/office/drawing/2014/main" id="{C8A96374-89FA-4988-B23B-92B223450F40}"/>
                </a:ext>
              </a:extLst>
            </p:cNvPr>
            <p:cNvSpPr txBox="1"/>
            <p:nvPr/>
          </p:nvSpPr>
          <p:spPr>
            <a:xfrm>
              <a:off x="1591632" y="3973620"/>
              <a:ext cx="24237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.</a:t>
              </a:r>
            </a:p>
            <a:p>
              <a:r>
                <a:rPr lang="fr-FR" dirty="0"/>
                <a:t>.</a:t>
              </a:r>
            </a:p>
            <a:p>
              <a:r>
                <a:rPr lang="fr-FR" dirty="0"/>
                <a:t>.</a:t>
              </a:r>
            </a:p>
          </p:txBody>
        </p:sp>
        <p:cxnSp>
          <p:nvCxnSpPr>
            <p:cNvPr id="37" name="Connecteur droit avec flèche 36">
              <a:extLst>
                <a:ext uri="{FF2B5EF4-FFF2-40B4-BE49-F238E27FC236}">
                  <a16:creationId xmlns:a16="http://schemas.microsoft.com/office/drawing/2014/main" id="{631B52E3-F33D-4EDF-93AD-8BAE4A6469C3}"/>
                </a:ext>
              </a:extLst>
            </p:cNvPr>
            <p:cNvCxnSpPr>
              <a:cxnSpLocks/>
            </p:cNvCxnSpPr>
            <p:nvPr/>
          </p:nvCxnSpPr>
          <p:spPr>
            <a:xfrm>
              <a:off x="3057798" y="3364003"/>
              <a:ext cx="3600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ZoneTexte 37">
                  <a:extLst>
                    <a:ext uri="{FF2B5EF4-FFF2-40B4-BE49-F238E27FC236}">
                      <a16:creationId xmlns:a16="http://schemas.microsoft.com/office/drawing/2014/main" id="{9AF0A716-EC05-4F90-9829-B969FAF85933}"/>
                    </a:ext>
                  </a:extLst>
                </p:cNvPr>
                <p:cNvSpPr txBox="1"/>
                <p:nvPr/>
              </p:nvSpPr>
              <p:spPr>
                <a:xfrm>
                  <a:off x="3055849" y="2942676"/>
                  <a:ext cx="3713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38" name="ZoneTexte 37">
                  <a:extLst>
                    <a:ext uri="{FF2B5EF4-FFF2-40B4-BE49-F238E27FC236}">
                      <a16:creationId xmlns:a16="http://schemas.microsoft.com/office/drawing/2014/main" id="{9AF0A716-EC05-4F90-9829-B969FAF859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5849" y="2942676"/>
                  <a:ext cx="371384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287827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9E77B8-2D75-472C-B76C-ABDDE0CAF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750" y="429086"/>
            <a:ext cx="10839994" cy="60219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/>
              <a:t>4.1 Principaux </a:t>
            </a:r>
            <a:r>
              <a:rPr lang="fr-FR" sz="2400" dirty="0" err="1"/>
              <a:t>RNNs</a:t>
            </a:r>
            <a:endParaRPr lang="fr-FR" sz="2400" u="sng" dirty="0"/>
          </a:p>
          <a:p>
            <a:pPr marL="0" indent="0">
              <a:buNone/>
            </a:pPr>
            <a:endParaRPr lang="fr-FR" sz="2000" u="sng" dirty="0"/>
          </a:p>
          <a:p>
            <a:pPr marL="0" indent="0">
              <a:buNone/>
            </a:pP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331093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9E77B8-2D75-472C-B76C-ABDDE0CAF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750" y="431072"/>
            <a:ext cx="10839994" cy="5785077"/>
          </a:xfrm>
        </p:spPr>
        <p:txBody>
          <a:bodyPr>
            <a:normAutofit/>
          </a:bodyPr>
          <a:lstStyle/>
          <a:p>
            <a:r>
              <a:rPr lang="fr-FR" sz="2200" dirty="0"/>
              <a:t>L’IA est une notion floue et qui évolue rapidement ⇒ sa définition dépend:</a:t>
            </a:r>
          </a:p>
          <a:p>
            <a:pPr lvl="1"/>
            <a:r>
              <a:rPr lang="fr-FR" sz="2000" dirty="0"/>
              <a:t>du domaine (traitement d’image, contrôle, etc.)</a:t>
            </a:r>
          </a:p>
          <a:p>
            <a:pPr marL="457200" lvl="1" indent="0">
              <a:buNone/>
            </a:pPr>
            <a:r>
              <a:rPr lang="fr-FR" sz="2000" dirty="0"/>
              <a:t>	</a:t>
            </a:r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e.g. distinguer des visages vs faire marcher un robot</a:t>
            </a:r>
          </a:p>
          <a:p>
            <a:pPr lvl="1"/>
            <a:r>
              <a:rPr lang="fr-FR" sz="2000" dirty="0"/>
              <a:t>de l’époque (depuis le milieu du XXe siècle)</a:t>
            </a:r>
          </a:p>
          <a:p>
            <a:pPr marL="914400" lvl="2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e.g. </a:t>
            </a:r>
            <a:r>
              <a:rPr lang="fr-FR" dirty="0" err="1">
                <a:solidFill>
                  <a:schemeClr val="bg2">
                    <a:lumMod val="50000"/>
                  </a:schemeClr>
                </a:solidFill>
              </a:rPr>
              <a:t>Deep</a:t>
            </a:r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 Blue vs Alpha Go</a:t>
            </a:r>
          </a:p>
          <a:p>
            <a:pPr marL="457200" lvl="1" indent="0">
              <a:buNone/>
            </a:pPr>
            <a:endParaRPr lang="fr-FR" sz="2200" dirty="0"/>
          </a:p>
          <a:p>
            <a:pPr marL="457200" lvl="1" indent="0">
              <a:buNone/>
            </a:pPr>
            <a:endParaRPr lang="fr-FR" sz="2200" dirty="0"/>
          </a:p>
          <a:p>
            <a:r>
              <a:rPr lang="fr-FR" sz="2200" dirty="0"/>
              <a:t>Exemples:</a:t>
            </a:r>
          </a:p>
          <a:p>
            <a:pPr lvl="1"/>
            <a:r>
              <a:rPr lang="fr-FR" sz="2000" dirty="0"/>
              <a:t>« L'</a:t>
            </a:r>
            <a:r>
              <a:rPr lang="fr-FR" sz="2000" b="1" dirty="0"/>
              <a:t>automatisation</a:t>
            </a:r>
            <a:r>
              <a:rPr lang="fr-FR" sz="2000" dirty="0"/>
              <a:t> d'activités que nous </a:t>
            </a:r>
            <a:r>
              <a:rPr lang="fr-FR" sz="2000" b="1" dirty="0"/>
              <a:t>associons à la pensée humaine</a:t>
            </a:r>
            <a:r>
              <a:rPr lang="fr-FR" sz="2000" dirty="0"/>
              <a:t>, comme la prise de décision, la résolution de problème ou l'apprentissage. » (BELLMAN 1978) </a:t>
            </a:r>
          </a:p>
          <a:p>
            <a:pPr marL="457200" lvl="1" indent="0">
              <a:buNone/>
            </a:pPr>
            <a:r>
              <a:rPr lang="fr-FR" sz="2000" dirty="0"/>
              <a:t>	</a:t>
            </a:r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subjectif (nous ?)</a:t>
            </a:r>
          </a:p>
          <a:p>
            <a:pPr lvl="1"/>
            <a:r>
              <a:rPr lang="fr-FR" sz="2000" dirty="0"/>
              <a:t>« L'étude de comment </a:t>
            </a:r>
            <a:r>
              <a:rPr lang="fr-FR" sz="2000" b="1" dirty="0"/>
              <a:t>programmer les ordinateurs</a:t>
            </a:r>
            <a:r>
              <a:rPr lang="fr-FR" sz="2000" dirty="0"/>
              <a:t> pour qu'ils réalisent des tâches pour lesquelles les êtres humains sont </a:t>
            </a:r>
            <a:r>
              <a:rPr lang="fr-FR" sz="2000" b="1" dirty="0"/>
              <a:t>actuellement meilleurs</a:t>
            </a:r>
            <a:r>
              <a:rPr lang="fr-FR" sz="2000" dirty="0"/>
              <a:t>. » (RICH &amp; KNIGHT 1991)</a:t>
            </a:r>
          </a:p>
          <a:p>
            <a:pPr marL="457200" lvl="1" indent="0">
              <a:buNone/>
            </a:pPr>
            <a:r>
              <a:rPr lang="fr-FR" sz="2000" dirty="0"/>
              <a:t>	</a:t>
            </a:r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paradoxal (jeu d’échec vs football ?) </a:t>
            </a:r>
          </a:p>
          <a:p>
            <a:pPr lvl="1"/>
            <a:r>
              <a:rPr lang="fr-FR" sz="2000" dirty="0"/>
              <a:t>« Ensemble de </a:t>
            </a:r>
            <a:r>
              <a:rPr lang="fr-FR" sz="2000" b="1" dirty="0"/>
              <a:t>théories et de techniques</a:t>
            </a:r>
            <a:r>
              <a:rPr lang="fr-FR" sz="2000" dirty="0"/>
              <a:t> mises en œuvre en vue de réaliser des machines capables de </a:t>
            </a:r>
            <a:r>
              <a:rPr lang="fr-FR" sz="2000" b="1" dirty="0"/>
              <a:t>simuler l'intelligence humaine</a:t>
            </a:r>
            <a:r>
              <a:rPr lang="fr-FR" sz="2000" dirty="0"/>
              <a:t>. » (Larousse 2024)</a:t>
            </a:r>
          </a:p>
          <a:p>
            <a:pPr marL="457200" lvl="1" indent="0">
              <a:buNone/>
            </a:pPr>
            <a:r>
              <a:rPr lang="fr-FR" sz="2000" dirty="0"/>
              <a:t>	</a:t>
            </a:r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vague (définir intelligence ?)</a:t>
            </a:r>
          </a:p>
          <a:p>
            <a:pPr marL="457200" lvl="1" indent="0">
              <a:buNone/>
            </a:pPr>
            <a:endParaRPr lang="fr-FR" sz="2200" dirty="0"/>
          </a:p>
          <a:p>
            <a:pPr marL="0" indent="0">
              <a:buNone/>
            </a:pPr>
            <a:endParaRPr lang="fr-FR" sz="2200" dirty="0"/>
          </a:p>
          <a:p>
            <a:pPr marL="457200" lvl="1" indent="0">
              <a:buNone/>
            </a:pPr>
            <a:endParaRPr lang="fr-FR" sz="2200" dirty="0"/>
          </a:p>
        </p:txBody>
      </p:sp>
    </p:spTree>
    <p:extLst>
      <p:ext uri="{BB962C8B-B14F-4D97-AF65-F5344CB8AC3E}">
        <p14:creationId xmlns:p14="http://schemas.microsoft.com/office/powerpoint/2010/main" val="1589684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9E77B8-2D75-472C-B76C-ABDDE0CAF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750" y="515981"/>
            <a:ext cx="10839994" cy="5785077"/>
          </a:xfrm>
        </p:spPr>
        <p:txBody>
          <a:bodyPr>
            <a:normAutofit/>
          </a:bodyPr>
          <a:lstStyle/>
          <a:p>
            <a:r>
              <a:rPr lang="fr-FR" sz="2200" dirty="0"/>
              <a:t>Difficulté à définir l’IA = difficulté à définir l’Intelligence. </a:t>
            </a:r>
          </a:p>
          <a:p>
            <a:pPr marL="0" indent="0">
              <a:buNone/>
            </a:pPr>
            <a:r>
              <a:rPr lang="fr-FR" sz="2200" dirty="0"/>
              <a:t>    Selon [Larousse 2024], l’intelligence =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FR" sz="2000" dirty="0"/>
              <a:t>« Ensemble des fonctions mentales ayant pour objet la connaissance conceptuelle et rationnelle »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FR" sz="2000" dirty="0"/>
              <a:t>« Aptitude d'un être humain à s'adapter à une situation, à choisir des moyens d'action en fonction des circonstances »</a:t>
            </a:r>
          </a:p>
          <a:p>
            <a:pPr lvl="1"/>
            <a:endParaRPr lang="fr-FR" sz="1800" dirty="0"/>
          </a:p>
          <a:p>
            <a:r>
              <a:rPr lang="fr-FR" sz="2200" dirty="0"/>
              <a:t>Approche ‘’pragmatique’’:</a:t>
            </a:r>
          </a:p>
          <a:p>
            <a:pPr lvl="1"/>
            <a:r>
              <a:rPr lang="fr-FR" sz="2000" dirty="0"/>
              <a:t>IA = ensemble des méthodes qui sont habituellement classées dans l’IA par les gens de son domaine.</a:t>
            </a:r>
          </a:p>
          <a:p>
            <a:pPr lvl="1"/>
            <a:r>
              <a:rPr lang="fr-FR" sz="2000" dirty="0"/>
              <a:t>En traitement de l’image : réseaux de neurones (</a:t>
            </a:r>
            <a:r>
              <a:rPr lang="fr-FR" sz="2000" dirty="0" err="1"/>
              <a:t>NNs</a:t>
            </a:r>
            <a:r>
              <a:rPr lang="fr-FR" sz="2000" dirty="0"/>
              <a:t>) convolutifs (</a:t>
            </a:r>
            <a:r>
              <a:rPr lang="fr-FR" sz="2000" dirty="0" err="1"/>
              <a:t>CNNs</a:t>
            </a:r>
            <a:r>
              <a:rPr lang="fr-FR" sz="2000" dirty="0"/>
              <a:t>), algorithmes de segmentation, etc.</a:t>
            </a:r>
          </a:p>
          <a:p>
            <a:pPr lvl="1"/>
            <a:r>
              <a:rPr lang="fr-FR" sz="2000" dirty="0"/>
              <a:t>En contrôle : </a:t>
            </a:r>
            <a:r>
              <a:rPr lang="fr-FR" sz="2000" dirty="0" err="1"/>
              <a:t>NNs</a:t>
            </a:r>
            <a:r>
              <a:rPr lang="fr-FR" sz="2000" dirty="0"/>
              <a:t> récurrents (</a:t>
            </a:r>
            <a:r>
              <a:rPr lang="fr-FR" sz="2000" dirty="0" err="1"/>
              <a:t>RNNs</a:t>
            </a:r>
            <a:r>
              <a:rPr lang="fr-FR" sz="2000" dirty="0"/>
              <a:t>), algorithmes d’apprentissage par renforcement (RL), etc. </a:t>
            </a:r>
          </a:p>
          <a:p>
            <a:pPr marL="457200" lvl="1" indent="0">
              <a:buNone/>
            </a:pPr>
            <a:endParaRPr lang="fr-FR" sz="1800" dirty="0"/>
          </a:p>
          <a:p>
            <a:pPr marL="457200" lvl="1" indent="0">
              <a:buNone/>
            </a:pPr>
            <a:endParaRPr lang="fr-FR" sz="1800" dirty="0"/>
          </a:p>
          <a:p>
            <a:pPr marL="457200" lvl="1" indent="0">
              <a:buNone/>
            </a:pPr>
            <a:endParaRPr lang="fr-FR" sz="1800" dirty="0"/>
          </a:p>
          <a:p>
            <a:pPr lvl="1"/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719458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74661C02-29AB-46A2-A889-BEEEBBF4B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2. Prérequis -ressources (programmation-mathématiques)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67C1D5D-ABF7-4589-BB24-139F4B5D5C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780" y="2111518"/>
            <a:ext cx="2783282" cy="33688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AECDA0F8-9A95-4D0E-AC19-8194925B50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8118" y="2111518"/>
            <a:ext cx="2354220" cy="3368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730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9E77B8-2D75-472C-B76C-ABDDE0CAF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750" y="450389"/>
            <a:ext cx="10839994" cy="6093480"/>
          </a:xfrm>
        </p:spPr>
        <p:txBody>
          <a:bodyPr>
            <a:normAutofit/>
          </a:bodyPr>
          <a:lstStyle/>
          <a:p>
            <a:r>
              <a:rPr lang="fr-FR" sz="2200" dirty="0"/>
              <a:t>L’IA et l’analyse de données nécessitent des compétences :</a:t>
            </a:r>
          </a:p>
          <a:p>
            <a:pPr lvl="1"/>
            <a:r>
              <a:rPr lang="fr-FR" sz="2000" dirty="0"/>
              <a:t>en </a:t>
            </a:r>
            <a:r>
              <a:rPr lang="fr-FR" sz="2000" b="1" dirty="0"/>
              <a:t>programmation</a:t>
            </a:r>
            <a:endParaRPr lang="fr-FR" sz="2000" dirty="0"/>
          </a:p>
          <a:p>
            <a:pPr marL="457200" lvl="1" indent="0">
              <a:buNone/>
            </a:pPr>
            <a:r>
              <a:rPr lang="fr-FR" sz="2000" i="1" dirty="0">
                <a:solidFill>
                  <a:schemeClr val="bg2">
                    <a:lumMod val="50000"/>
                  </a:schemeClr>
                </a:solidFill>
              </a:rPr>
              <a:t>	</a:t>
            </a:r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Python (langage le + utilisé en IA)</a:t>
            </a:r>
          </a:p>
          <a:p>
            <a:pPr lvl="1"/>
            <a:r>
              <a:rPr lang="fr-FR" sz="2000" dirty="0"/>
              <a:t>en </a:t>
            </a:r>
            <a:r>
              <a:rPr lang="fr-FR" sz="2000" b="1" dirty="0"/>
              <a:t>mathématiques</a:t>
            </a:r>
            <a:endParaRPr lang="fr-FR" sz="2000" dirty="0"/>
          </a:p>
          <a:p>
            <a:pPr marL="457200" lvl="1" indent="0">
              <a:buNone/>
            </a:pPr>
            <a:r>
              <a:rPr lang="fr-FR" sz="2000" i="1" dirty="0">
                <a:solidFill>
                  <a:schemeClr val="bg2">
                    <a:lumMod val="50000"/>
                  </a:schemeClr>
                </a:solidFill>
              </a:rPr>
              <a:t>	</a:t>
            </a:r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Algèbre linéaire, calcul différentiel, probabilités, statistiques</a:t>
            </a:r>
          </a:p>
          <a:p>
            <a:endParaRPr lang="fr-FR" sz="2200" dirty="0"/>
          </a:p>
          <a:p>
            <a:r>
              <a:rPr lang="fr-FR" sz="2200" dirty="0"/>
              <a:t>Ressources </a:t>
            </a:r>
            <a:r>
              <a:rPr lang="fr-FR" sz="2200" b="1" dirty="0"/>
              <a:t>Python</a:t>
            </a:r>
            <a:r>
              <a:rPr lang="fr-FR" sz="2200" dirty="0"/>
              <a:t> en ligne:</a:t>
            </a:r>
          </a:p>
          <a:p>
            <a:pPr lvl="1"/>
            <a:r>
              <a:rPr lang="fr-FR" sz="1800" dirty="0"/>
              <a:t>Cours et exos de base :</a:t>
            </a:r>
          </a:p>
          <a:p>
            <a:pPr lvl="2"/>
            <a:r>
              <a:rPr lang="fr-FR" sz="1600" dirty="0">
                <a:hlinkClick r:id="rId2"/>
              </a:rPr>
              <a:t>https://www.learnpython.org/</a:t>
            </a:r>
            <a:r>
              <a:rPr lang="fr-FR" sz="1600" dirty="0"/>
              <a:t> </a:t>
            </a:r>
          </a:p>
          <a:p>
            <a:pPr lvl="2"/>
            <a:r>
              <a:rPr lang="fr-FR" sz="1600" dirty="0">
                <a:solidFill>
                  <a:schemeClr val="bg2">
                    <a:lumMod val="50000"/>
                  </a:schemeClr>
                </a:solidFill>
                <a:hlinkClick r:id="rId3"/>
              </a:rPr>
              <a:t>https://www.france-ioi.org/algo/chapters.php</a:t>
            </a:r>
            <a:r>
              <a:rPr lang="fr-FR" sz="1600" dirty="0">
                <a:solidFill>
                  <a:schemeClr val="bg2">
                    <a:lumMod val="50000"/>
                  </a:schemeClr>
                </a:solidFill>
              </a:rPr>
              <a:t> </a:t>
            </a:r>
          </a:p>
          <a:p>
            <a:pPr lvl="2"/>
            <a:r>
              <a:rPr lang="fr-FR" sz="1600" dirty="0">
                <a:hlinkClick r:id="rId4"/>
              </a:rPr>
              <a:t>https://courspython.com/apprendre-numpy.html</a:t>
            </a:r>
            <a:r>
              <a:rPr lang="fr-FR" sz="1600" dirty="0"/>
              <a:t> </a:t>
            </a:r>
          </a:p>
          <a:p>
            <a:pPr lvl="1"/>
            <a:r>
              <a:rPr lang="fr-FR" sz="2000" dirty="0"/>
              <a:t>Installation (programmer en local)</a:t>
            </a:r>
          </a:p>
          <a:p>
            <a:pPr lvl="2"/>
            <a:r>
              <a:rPr lang="fr-FR" sz="1600" dirty="0">
                <a:hlinkClick r:id="rId5"/>
              </a:rPr>
              <a:t>https://anaconda.org</a:t>
            </a:r>
            <a:r>
              <a:rPr lang="fr-FR" sz="1600" dirty="0"/>
              <a:t> </a:t>
            </a:r>
          </a:p>
          <a:p>
            <a:pPr lvl="2"/>
            <a:r>
              <a:rPr lang="fr-FR" sz="1600" dirty="0">
                <a:hlinkClick r:id="rId6"/>
              </a:rPr>
              <a:t>https://pytorch.org/get-started/locally/</a:t>
            </a:r>
            <a:r>
              <a:rPr lang="fr-FR" sz="1600" dirty="0"/>
              <a:t> </a:t>
            </a:r>
          </a:p>
          <a:p>
            <a:pPr lvl="1"/>
            <a:r>
              <a:rPr lang="fr-FR" sz="2000" dirty="0"/>
              <a:t>Programmer en ligne :</a:t>
            </a:r>
          </a:p>
          <a:p>
            <a:pPr lvl="2"/>
            <a:r>
              <a:rPr lang="fr-FR" sz="1600" dirty="0">
                <a:hlinkClick r:id="rId7"/>
              </a:rPr>
              <a:t>https://www.programiz.com/python-programming/online-compiler/</a:t>
            </a:r>
            <a:r>
              <a:rPr lang="fr-FR" sz="1600" dirty="0"/>
              <a:t> </a:t>
            </a:r>
          </a:p>
          <a:p>
            <a:pPr lvl="2"/>
            <a:r>
              <a:rPr lang="fr-FR" sz="1600" dirty="0">
                <a:hlinkClick r:id="rId8"/>
              </a:rPr>
              <a:t>https://colab.research.google.com/</a:t>
            </a:r>
            <a:r>
              <a:rPr lang="fr-FR" sz="1600" dirty="0"/>
              <a:t> </a:t>
            </a:r>
          </a:p>
          <a:p>
            <a:pPr lvl="1"/>
            <a:endParaRPr lang="fr-FR" sz="2000" dirty="0"/>
          </a:p>
          <a:p>
            <a:pPr marL="914400" lvl="1" indent="-457200">
              <a:buFont typeface="+mj-lt"/>
              <a:buAutoNum type="arabicPeriod"/>
            </a:pPr>
            <a:endParaRPr lang="fr-FR" sz="2000" i="1" dirty="0">
              <a:solidFill>
                <a:schemeClr val="bg2">
                  <a:lumMod val="50000"/>
                </a:schemeClr>
              </a:solidFill>
            </a:endParaRPr>
          </a:p>
          <a:p>
            <a:pPr marL="457200" lvl="1" indent="0">
              <a:buNone/>
            </a:pPr>
            <a:endParaRPr lang="fr-FR" sz="1800" dirty="0"/>
          </a:p>
          <a:p>
            <a:pPr marL="457200" lvl="1" indent="0">
              <a:buNone/>
            </a:pPr>
            <a:endParaRPr lang="fr-FR" sz="1800" dirty="0"/>
          </a:p>
          <a:p>
            <a:pPr marL="457200" lvl="1" indent="0">
              <a:buNone/>
            </a:pPr>
            <a:endParaRPr lang="fr-FR" sz="2000" i="1" dirty="0">
              <a:solidFill>
                <a:schemeClr val="bg2">
                  <a:lumMod val="50000"/>
                </a:schemeClr>
              </a:solidFill>
            </a:endParaRPr>
          </a:p>
          <a:p>
            <a:pPr marL="457200" lvl="1" indent="0">
              <a:buNone/>
            </a:pPr>
            <a:endParaRPr lang="fr-FR" sz="2200" dirty="0"/>
          </a:p>
          <a:p>
            <a:pPr marL="0" indent="0">
              <a:buNone/>
            </a:pPr>
            <a:endParaRPr lang="fr-FR" sz="2200" dirty="0"/>
          </a:p>
          <a:p>
            <a:pPr marL="457200" lvl="1" indent="0">
              <a:buNone/>
            </a:pPr>
            <a:endParaRPr lang="fr-FR" sz="22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A05936C-6A4E-4A82-96C3-48E44217B82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297" y="2993031"/>
            <a:ext cx="1058245" cy="1282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757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74661C02-29AB-46A2-A889-BEEEBBF4B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639332"/>
          </a:xfrm>
        </p:spPr>
        <p:txBody>
          <a:bodyPr/>
          <a:lstStyle/>
          <a:p>
            <a:r>
              <a:rPr lang="fr-FR" dirty="0"/>
              <a:t>3. Introduction aux réseaux de neurones</a:t>
            </a:r>
            <a:br>
              <a:rPr lang="fr-FR" dirty="0"/>
            </a:br>
            <a:r>
              <a:rPr lang="fr-FR" sz="3200" dirty="0"/>
              <a:t>	3.1. Problèmes de régression</a:t>
            </a:r>
            <a:br>
              <a:rPr lang="fr-FR" sz="3200" dirty="0"/>
            </a:br>
            <a:r>
              <a:rPr lang="fr-FR" sz="3200" dirty="0"/>
              <a:t>	3.2. Descente de gradient, dérivation automatique</a:t>
            </a:r>
            <a:br>
              <a:rPr lang="fr-FR" sz="3200" dirty="0"/>
            </a:br>
            <a:r>
              <a:rPr lang="fr-FR" sz="3200" dirty="0"/>
              <a:t>	3.3. Un réseau de neurones simple (MLP)</a:t>
            </a:r>
            <a:br>
              <a:rPr lang="fr-FR" sz="3200" dirty="0"/>
            </a:br>
            <a:r>
              <a:rPr lang="fr-FR" sz="3200" dirty="0"/>
              <a:t>	3.4. Titanic</a:t>
            </a:r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7094A5B-856D-4416-AF92-D9310C3A8E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575" y="3122500"/>
            <a:ext cx="5576013" cy="270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163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31073"/>
                <a:ext cx="10839994" cy="60219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sz="2400" dirty="0"/>
                  <a:t>3.1 Problèmes de régression</a:t>
                </a:r>
              </a:p>
              <a:p>
                <a:pPr marL="0" indent="0">
                  <a:buNone/>
                </a:pPr>
                <a:endParaRPr lang="fr-FR" sz="2200" u="sng" dirty="0"/>
              </a:p>
              <a:p>
                <a:pPr marL="0" indent="0">
                  <a:buNone/>
                </a:pPr>
                <a:r>
                  <a:rPr lang="fr-FR" sz="2200" u="sng" dirty="0"/>
                  <a:t>Formulation</a:t>
                </a:r>
                <a:r>
                  <a:rPr lang="fr-FR" sz="2200" dirty="0"/>
                  <a:t> : </a:t>
                </a:r>
                <a:r>
                  <a:rPr lang="fr-FR" sz="2200" b="1" dirty="0"/>
                  <a:t>apprendre à prédire</a:t>
                </a:r>
                <a:r>
                  <a:rPr lang="fr-FR" sz="2200" dirty="0"/>
                  <a:t> une valeur de sortie </a:t>
                </a:r>
                <a14:m>
                  <m:oMath xmlns:m="http://schemas.openxmlformats.org/officeDocument/2006/math">
                    <m:r>
                      <a:rPr lang="fr-FR" sz="22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fr-FR" sz="2200" dirty="0"/>
                  <a:t> à partir d’une donnée d’entrée </a:t>
                </a:r>
                <a14:m>
                  <m:oMath xmlns:m="http://schemas.openxmlformats.org/officeDocument/2006/math">
                    <m:r>
                      <a:rPr lang="fr-FR" sz="22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fr-FR" sz="2200" dirty="0"/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endParaRPr lang="fr-FR" sz="2200" dirty="0"/>
              </a:p>
              <a:p>
                <a:endParaRPr lang="fr-FR" sz="2200" dirty="0"/>
              </a:p>
              <a:p>
                <a:pPr marL="0" indent="0">
                  <a:buNone/>
                </a:pPr>
                <a:r>
                  <a:rPr lang="fr-FR" sz="2200" dirty="0"/>
                  <a:t>     </a:t>
                </a:r>
              </a:p>
              <a:p>
                <a:pPr marL="0" indent="0">
                  <a:buNone/>
                </a:pPr>
                <a:r>
                  <a:rPr lang="fr-FR" sz="2200" dirty="0"/>
                  <a:t>     afin de minimiser une fonction </a:t>
                </a:r>
                <a:r>
                  <a:rPr lang="fr-FR" sz="2200" b="1" dirty="0"/>
                  <a:t>coût</a:t>
                </a:r>
                <a:r>
                  <a:rPr lang="fr-FR" sz="2200" dirty="0"/>
                  <a:t> </a:t>
                </a:r>
                <a14:m>
                  <m:oMath xmlns:m="http://schemas.openxmlformats.org/officeDocument/2006/math">
                    <m:r>
                      <a:rPr lang="fr-FR" sz="22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fr-FR" sz="2200" dirty="0"/>
                  <a:t> (</a:t>
                </a:r>
                <a:r>
                  <a:rPr lang="fr-FR" sz="2200" i="1" dirty="0" err="1"/>
                  <a:t>loss</a:t>
                </a:r>
                <a:r>
                  <a:rPr lang="fr-FR" sz="2200" dirty="0"/>
                  <a:t>) :</a:t>
                </a:r>
              </a:p>
              <a:p>
                <a:endParaRPr lang="fr-FR" sz="2200" u="sng" dirty="0"/>
              </a:p>
              <a:p>
                <a:endParaRPr lang="fr-FR" sz="2200" u="sng" dirty="0"/>
              </a:p>
              <a:p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457200" lvl="1" indent="0">
                  <a:buNone/>
                </a:pPr>
                <a:endParaRPr lang="fr-FR" sz="2200" dirty="0"/>
              </a:p>
              <a:p>
                <a:pPr lvl="1">
                  <a:buFont typeface="Symbol" panose="05050102010706020507" pitchFamily="18" charset="2"/>
                  <a:buChar char="Þ"/>
                </a:pPr>
                <a:r>
                  <a:rPr lang="fr-FR" sz="2200" b="1" dirty="0"/>
                  <a:t> problème d’optimisation</a:t>
                </a:r>
                <a:r>
                  <a:rPr lang="fr-FR" sz="2200" dirty="0"/>
                  <a:t> </a:t>
                </a:r>
              </a:p>
              <a:p>
                <a:pPr marL="457200" lvl="1" indent="0">
                  <a:buNone/>
                </a:pPr>
                <a:r>
                  <a:rPr lang="fr-FR" sz="2200" dirty="0"/>
                  <a:t>Remarque : nous verrons plus tard que </a:t>
                </a:r>
                <a14:m>
                  <m:oMath xmlns:m="http://schemas.openxmlformats.org/officeDocument/2006/math">
                    <m:r>
                      <a:rPr lang="fr-FR" sz="22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fr-FR" sz="2200" dirty="0"/>
                  <a:t> peut-être un réseau de neurones …</a:t>
                </a: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31073"/>
                <a:ext cx="10839994" cy="6021978"/>
              </a:xfrm>
              <a:blipFill>
                <a:blip r:embed="rId2"/>
                <a:stretch>
                  <a:fillRect l="-844" t="-14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Groupe 45">
            <a:extLst>
              <a:ext uri="{FF2B5EF4-FFF2-40B4-BE49-F238E27FC236}">
                <a16:creationId xmlns:a16="http://schemas.microsoft.com/office/drawing/2014/main" id="{02B5D022-26FD-4A28-954F-A112D77C6C54}"/>
              </a:ext>
            </a:extLst>
          </p:cNvPr>
          <p:cNvGrpSpPr/>
          <p:nvPr/>
        </p:nvGrpSpPr>
        <p:grpSpPr>
          <a:xfrm>
            <a:off x="2579364" y="1936589"/>
            <a:ext cx="6097088" cy="1140288"/>
            <a:chOff x="2579364" y="1146289"/>
            <a:chExt cx="6097088" cy="11402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1819164C-CE88-4E76-AD87-2DAA6E25EC5F}"/>
                    </a:ext>
                  </a:extLst>
                </p:cNvPr>
                <p:cNvSpPr txBox="1"/>
                <p:nvPr/>
              </p:nvSpPr>
              <p:spPr>
                <a:xfrm>
                  <a:off x="2579364" y="1146289"/>
                  <a:ext cx="6097088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FR" sz="2000" dirty="0"/>
                </a:p>
              </p:txBody>
            </p:sp>
          </mc:Choice>
          <mc:Fallback xmlns=""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1819164C-CE88-4E76-AD87-2DAA6E25EC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79364" y="1146289"/>
                  <a:ext cx="6097088" cy="400110"/>
                </a:xfrm>
                <a:prstGeom prst="rect">
                  <a:avLst/>
                </a:prstGeom>
                <a:blipFill>
                  <a:blip r:embed="rId3"/>
                  <a:stretch>
                    <a:fillRect t="-6154" b="-1538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ZoneTexte 47">
                  <a:extLst>
                    <a:ext uri="{FF2B5EF4-FFF2-40B4-BE49-F238E27FC236}">
                      <a16:creationId xmlns:a16="http://schemas.microsoft.com/office/drawing/2014/main" id="{89F67C89-D41C-4F32-9725-17EB85C80BA5}"/>
                    </a:ext>
                  </a:extLst>
                </p:cNvPr>
                <p:cNvSpPr txBox="1"/>
                <p:nvPr/>
              </p:nvSpPr>
              <p:spPr>
                <a:xfrm>
                  <a:off x="4127302" y="1609469"/>
                  <a:ext cx="2313759" cy="67710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fr-FR" sz="1900" dirty="0">
                      <a:solidFill>
                        <a:schemeClr val="bg2">
                          <a:lumMod val="50000"/>
                        </a:schemeClr>
                      </a:solidFill>
                    </a:rPr>
                    <a:t>fonction </a:t>
                  </a:r>
                  <a14:m>
                    <m:oMath xmlns:m="http://schemas.openxmlformats.org/officeDocument/2006/math">
                      <m:r>
                        <a:rPr lang="fr-FR" sz="19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a14:m>
                  <a:r>
                    <a:rPr lang="fr-FR" sz="1900" dirty="0">
                      <a:solidFill>
                        <a:schemeClr val="bg2">
                          <a:lumMod val="50000"/>
                        </a:schemeClr>
                      </a:solidFill>
                    </a:rPr>
                    <a:t> </a:t>
                  </a:r>
                </a:p>
                <a:p>
                  <a:pPr algn="ctr"/>
                  <a:r>
                    <a:rPr lang="fr-FR" sz="1900" dirty="0">
                      <a:solidFill>
                        <a:schemeClr val="bg2">
                          <a:lumMod val="50000"/>
                        </a:schemeClr>
                      </a:solidFill>
                    </a:rPr>
                    <a:t>choisie « à la main »</a:t>
                  </a:r>
                  <a:endParaRPr lang="fr-FR" dirty="0"/>
                </a:p>
              </p:txBody>
            </p:sp>
          </mc:Choice>
          <mc:Fallback xmlns="">
            <p:sp>
              <p:nvSpPr>
                <p:cNvPr id="48" name="ZoneTexte 47">
                  <a:extLst>
                    <a:ext uri="{FF2B5EF4-FFF2-40B4-BE49-F238E27FC236}">
                      <a16:creationId xmlns:a16="http://schemas.microsoft.com/office/drawing/2014/main" id="{89F67C89-D41C-4F32-9725-17EB85C80B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7302" y="1609469"/>
                  <a:ext cx="2313759" cy="677108"/>
                </a:xfrm>
                <a:prstGeom prst="rect">
                  <a:avLst/>
                </a:prstGeom>
                <a:blipFill>
                  <a:blip r:embed="rId4"/>
                  <a:stretch>
                    <a:fillRect t="-4505" b="-1531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ZoneTexte 48">
                  <a:extLst>
                    <a:ext uri="{FF2B5EF4-FFF2-40B4-BE49-F238E27FC236}">
                      <a16:creationId xmlns:a16="http://schemas.microsoft.com/office/drawing/2014/main" id="{82979FB8-14B0-44F2-A1C8-AFAD7FC289CE}"/>
                    </a:ext>
                  </a:extLst>
                </p:cNvPr>
                <p:cNvSpPr txBox="1"/>
                <p:nvPr/>
              </p:nvSpPr>
              <p:spPr>
                <a:xfrm>
                  <a:off x="6303891" y="1548684"/>
                  <a:ext cx="1967603" cy="67710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fr-FR" sz="1900" dirty="0">
                      <a:solidFill>
                        <a:schemeClr val="bg2">
                          <a:lumMod val="50000"/>
                        </a:schemeClr>
                      </a:solidFill>
                    </a:rPr>
                    <a:t>paramètre(s) </a:t>
                  </a:r>
                  <a14:m>
                    <m:oMath xmlns:m="http://schemas.openxmlformats.org/officeDocument/2006/math">
                      <m:r>
                        <a:rPr lang="fr-FR" sz="19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fr-FR" sz="1900" dirty="0">
                      <a:solidFill>
                        <a:schemeClr val="bg2">
                          <a:lumMod val="50000"/>
                        </a:schemeClr>
                      </a:solidFill>
                    </a:rPr>
                    <a:t> </a:t>
                  </a:r>
                </a:p>
                <a:p>
                  <a:pPr algn="ctr"/>
                  <a:r>
                    <a:rPr lang="fr-FR" sz="1900" dirty="0">
                      <a:solidFill>
                        <a:schemeClr val="bg2">
                          <a:lumMod val="50000"/>
                        </a:schemeClr>
                      </a:solidFill>
                    </a:rPr>
                    <a:t>à apprendre</a:t>
                  </a:r>
                </a:p>
              </p:txBody>
            </p:sp>
          </mc:Choice>
          <mc:Fallback xmlns="">
            <p:sp>
              <p:nvSpPr>
                <p:cNvPr id="49" name="ZoneTexte 48">
                  <a:extLst>
                    <a:ext uri="{FF2B5EF4-FFF2-40B4-BE49-F238E27FC236}">
                      <a16:creationId xmlns:a16="http://schemas.microsoft.com/office/drawing/2014/main" id="{82979FB8-14B0-44F2-A1C8-AFAD7FC289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3891" y="1548684"/>
                  <a:ext cx="1967603" cy="677108"/>
                </a:xfrm>
                <a:prstGeom prst="rect">
                  <a:avLst/>
                </a:prstGeom>
                <a:blipFill>
                  <a:blip r:embed="rId5"/>
                  <a:stretch>
                    <a:fillRect t="-4505" b="-1531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Connecteur droit avec flèche 49">
              <a:extLst>
                <a:ext uri="{FF2B5EF4-FFF2-40B4-BE49-F238E27FC236}">
                  <a16:creationId xmlns:a16="http://schemas.microsoft.com/office/drawing/2014/main" id="{E4D9FD67-4853-424A-9533-2382350374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87034" y="1488506"/>
              <a:ext cx="306978" cy="1959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avec flèche 50">
              <a:extLst>
                <a:ext uri="{FF2B5EF4-FFF2-40B4-BE49-F238E27FC236}">
                  <a16:creationId xmlns:a16="http://schemas.microsoft.com/office/drawing/2014/main" id="{56B53383-D667-44B2-B204-939863F50EA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57894" y="1495037"/>
              <a:ext cx="291734" cy="1959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ZoneTexte 51">
                  <a:extLst>
                    <a:ext uri="{FF2B5EF4-FFF2-40B4-BE49-F238E27FC236}">
                      <a16:creationId xmlns:a16="http://schemas.microsoft.com/office/drawing/2014/main" id="{4F098CD3-AA02-4E2C-B081-556C5C29E063}"/>
                    </a:ext>
                  </a:extLst>
                </p:cNvPr>
                <p:cNvSpPr txBox="1"/>
                <p:nvPr/>
              </p:nvSpPr>
              <p:spPr>
                <a:xfrm>
                  <a:off x="2731759" y="1160978"/>
                  <a:ext cx="2313759" cy="67710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indent="0" algn="ctr">
                    <a:buNone/>
                  </a:pPr>
                  <a:r>
                    <a:rPr lang="fr-FR" sz="1900" dirty="0">
                      <a:solidFill>
                        <a:schemeClr val="bg2">
                          <a:lumMod val="50000"/>
                        </a:schemeClr>
                      </a:solidFill>
                    </a:rPr>
                    <a:t>valeur </a:t>
                  </a: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fr-FR" sz="1900" i="1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900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a14:m>
                  <a:r>
                    <a:rPr lang="fr-FR" sz="1900" dirty="0">
                      <a:solidFill>
                        <a:schemeClr val="bg2">
                          <a:lumMod val="50000"/>
                        </a:schemeClr>
                      </a:solidFill>
                    </a:rPr>
                    <a:t> </a:t>
                  </a:r>
                </a:p>
                <a:p>
                  <a:pPr marL="0" indent="0" algn="ctr">
                    <a:buNone/>
                  </a:pPr>
                  <a:r>
                    <a:rPr lang="fr-FR" sz="1900" dirty="0">
                      <a:solidFill>
                        <a:schemeClr val="bg2">
                          <a:lumMod val="50000"/>
                        </a:schemeClr>
                      </a:solidFill>
                    </a:rPr>
                    <a:t>prédite</a:t>
                  </a:r>
                </a:p>
              </p:txBody>
            </p:sp>
          </mc:Choice>
          <mc:Fallback xmlns="">
            <p:sp>
              <p:nvSpPr>
                <p:cNvPr id="52" name="ZoneTexte 51">
                  <a:extLst>
                    <a:ext uri="{FF2B5EF4-FFF2-40B4-BE49-F238E27FC236}">
                      <a16:creationId xmlns:a16="http://schemas.microsoft.com/office/drawing/2014/main" id="{4F098CD3-AA02-4E2C-B081-556C5C29E0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31759" y="1160978"/>
                  <a:ext cx="2313759" cy="677108"/>
                </a:xfrm>
                <a:prstGeom prst="rect">
                  <a:avLst/>
                </a:prstGeom>
                <a:blipFill>
                  <a:blip r:embed="rId6"/>
                  <a:stretch>
                    <a:fillRect t="-4505" b="-1531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" name="Connecteur droit avec flèche 52">
              <a:extLst>
                <a:ext uri="{FF2B5EF4-FFF2-40B4-BE49-F238E27FC236}">
                  <a16:creationId xmlns:a16="http://schemas.microsoft.com/office/drawing/2014/main" id="{66B35B6D-E8D7-456F-8197-28D50588CF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69526" y="1397311"/>
              <a:ext cx="485493" cy="578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e 53">
            <a:extLst>
              <a:ext uri="{FF2B5EF4-FFF2-40B4-BE49-F238E27FC236}">
                <a16:creationId xmlns:a16="http://schemas.microsoft.com/office/drawing/2014/main" id="{D999836C-87DF-4D9E-B7F3-77A403764480}"/>
              </a:ext>
            </a:extLst>
          </p:cNvPr>
          <p:cNvGrpSpPr/>
          <p:nvPr/>
        </p:nvGrpSpPr>
        <p:grpSpPr>
          <a:xfrm>
            <a:off x="3317966" y="4234464"/>
            <a:ext cx="6408957" cy="932538"/>
            <a:chOff x="2736675" y="3202496"/>
            <a:chExt cx="6408957" cy="93253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ZoneTexte 54">
                  <a:extLst>
                    <a:ext uri="{FF2B5EF4-FFF2-40B4-BE49-F238E27FC236}">
                      <a16:creationId xmlns:a16="http://schemas.microsoft.com/office/drawing/2014/main" id="{97DDA443-5823-4E98-9FBF-160134478456}"/>
                    </a:ext>
                  </a:extLst>
                </p:cNvPr>
                <p:cNvSpPr txBox="1"/>
                <p:nvPr/>
              </p:nvSpPr>
              <p:spPr>
                <a:xfrm>
                  <a:off x="3048544" y="3202496"/>
                  <a:ext cx="6097088" cy="45300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fr-FR" sz="1800" dirty="0"/>
                    <a:t> </a:t>
                  </a:r>
                  <a14:m>
                    <m:oMath xmlns:m="http://schemas.openxmlformats.org/officeDocument/2006/math">
                      <m:limLow>
                        <m:limLowPr>
                          <m:ctrlPr>
                            <a:rPr lang="fr-FR" sz="18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fr-FR" sz="18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lim>
                      </m:limLow>
                      <m:r>
                        <a:rPr lang="fr-FR" sz="1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18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fr-FR" sz="1800" b="0" i="1" smtClean="0">
                          <a:latin typeface="Cambria Math" panose="02040503050406030204" pitchFamily="18" charset="0"/>
                        </a:rPr>
                        <m:t>({</m:t>
                      </m:r>
                      <m:r>
                        <a:rPr lang="fr-FR" sz="1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fr-FR" sz="1800" b="0" i="1" smtClean="0">
                          <a:latin typeface="Cambria Math" panose="02040503050406030204" pitchFamily="18" charset="0"/>
                        </a:rPr>
                        <m:t>}, {</m:t>
                      </m:r>
                      <m:acc>
                        <m:accPr>
                          <m:chr m:val="̂"/>
                          <m:ctrlPr>
                            <a:rPr lang="fr-FR" sz="1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fr-FR" sz="1800" b="0" i="1" smtClean="0">
                          <a:latin typeface="Cambria Math" panose="02040503050406030204" pitchFamily="18" charset="0"/>
                        </a:rPr>
                        <m:t>})</m:t>
                      </m:r>
                    </m:oMath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55" name="ZoneTexte 54">
                  <a:extLst>
                    <a:ext uri="{FF2B5EF4-FFF2-40B4-BE49-F238E27FC236}">
                      <a16:creationId xmlns:a16="http://schemas.microsoft.com/office/drawing/2014/main" id="{97DDA443-5823-4E98-9FBF-1601344784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8544" y="3202496"/>
                  <a:ext cx="6097088" cy="453009"/>
                </a:xfrm>
                <a:prstGeom prst="rect">
                  <a:avLst/>
                </a:prstGeom>
                <a:blipFill>
                  <a:blip r:embed="rId7"/>
                  <a:stretch>
                    <a:fillRect t="-4054" b="-405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Connecteur droit avec flèche 55">
              <a:extLst>
                <a:ext uri="{FF2B5EF4-FFF2-40B4-BE49-F238E27FC236}">
                  <a16:creationId xmlns:a16="http://schemas.microsoft.com/office/drawing/2014/main" id="{1D690D31-A55A-44A2-989C-3E1A05C91E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0669" y="3566158"/>
              <a:ext cx="254726" cy="1841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ZoneTexte 56">
              <a:extLst>
                <a:ext uri="{FF2B5EF4-FFF2-40B4-BE49-F238E27FC236}">
                  <a16:creationId xmlns:a16="http://schemas.microsoft.com/office/drawing/2014/main" id="{98CEE6DB-6C52-4CF5-8525-A44036E3E7B1}"/>
                </a:ext>
              </a:extLst>
            </p:cNvPr>
            <p:cNvSpPr txBox="1"/>
            <p:nvPr/>
          </p:nvSpPr>
          <p:spPr>
            <a:xfrm>
              <a:off x="2736675" y="3750313"/>
              <a:ext cx="1303007" cy="3847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 algn="ctr">
                <a:buNone/>
              </a:pPr>
              <a:r>
                <a:rPr lang="fr-FR" sz="1900" dirty="0">
                  <a:solidFill>
                    <a:schemeClr val="bg2">
                      <a:lumMod val="50000"/>
                    </a:schemeClr>
                  </a:solidFill>
                </a:rPr>
                <a:t>données</a:t>
              </a:r>
            </a:p>
          </p:txBody>
        </p:sp>
        <p:cxnSp>
          <p:nvCxnSpPr>
            <p:cNvPr id="58" name="Connecteur droit avec flèche 57">
              <a:extLst>
                <a:ext uri="{FF2B5EF4-FFF2-40B4-BE49-F238E27FC236}">
                  <a16:creationId xmlns:a16="http://schemas.microsoft.com/office/drawing/2014/main" id="{6742DA83-FE6D-4BBE-A3C9-BC9846892BA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64227" y="3566158"/>
              <a:ext cx="197580" cy="1841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ZoneTexte 58">
              <a:extLst>
                <a:ext uri="{FF2B5EF4-FFF2-40B4-BE49-F238E27FC236}">
                  <a16:creationId xmlns:a16="http://schemas.microsoft.com/office/drawing/2014/main" id="{D7AE13F5-D00F-4382-8435-07FECC73434E}"/>
                </a:ext>
              </a:extLst>
            </p:cNvPr>
            <p:cNvSpPr txBox="1"/>
            <p:nvPr/>
          </p:nvSpPr>
          <p:spPr>
            <a:xfrm>
              <a:off x="4661807" y="3712553"/>
              <a:ext cx="1303007" cy="3847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 algn="ctr">
                <a:buNone/>
              </a:pPr>
              <a:r>
                <a:rPr lang="fr-FR" sz="1900" dirty="0">
                  <a:solidFill>
                    <a:schemeClr val="bg2">
                      <a:lumMod val="50000"/>
                    </a:schemeClr>
                  </a:solidFill>
                </a:rPr>
                <a:t>prédictions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730892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3968</TotalTime>
  <Words>3171</Words>
  <Application>Microsoft Office PowerPoint</Application>
  <PresentationFormat>Grand écran</PresentationFormat>
  <Paragraphs>447</Paragraphs>
  <Slides>32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32</vt:i4>
      </vt:variant>
    </vt:vector>
  </HeadingPairs>
  <TitlesOfParts>
    <vt:vector size="39" baseType="lpstr">
      <vt:lpstr>Arial</vt:lpstr>
      <vt:lpstr>Calibri</vt:lpstr>
      <vt:lpstr>Calibri Light</vt:lpstr>
      <vt:lpstr>Cambria Math</vt:lpstr>
      <vt:lpstr>Courier New</vt:lpstr>
      <vt:lpstr>Symbol</vt:lpstr>
      <vt:lpstr>Thème Office</vt:lpstr>
      <vt:lpstr>Intelligence Artificielle  et  Analyse de données  Applications Python-PyTorch</vt:lpstr>
      <vt:lpstr>Plan du cours :</vt:lpstr>
      <vt:lpstr>1. Définir l’Intelligence Artificielle (IA)</vt:lpstr>
      <vt:lpstr>Présentation PowerPoint</vt:lpstr>
      <vt:lpstr>Présentation PowerPoint</vt:lpstr>
      <vt:lpstr>2. Prérequis -ressources (programmation-mathématiques)</vt:lpstr>
      <vt:lpstr>Présentation PowerPoint</vt:lpstr>
      <vt:lpstr>3. Introduction aux réseaux de neurones  3.1. Problèmes de régression  3.2. Descente de gradient, dérivation automatique  3.3. Un réseau de neurones simple (MLP)  3.4. Titanic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4. Les réseaux de neurones récurrents (RNNs)  4.1. Données séquentielles  4.2. Principaux RNNs  4.3. 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Intelligence Artificielle et Analyse de données</dc:title>
  <dc:creator>peralezADM</dc:creator>
  <cp:lastModifiedBy>peralezADM</cp:lastModifiedBy>
  <cp:revision>314</cp:revision>
  <dcterms:created xsi:type="dcterms:W3CDTF">2025-01-15T11:07:36Z</dcterms:created>
  <dcterms:modified xsi:type="dcterms:W3CDTF">2025-01-29T19:19:22Z</dcterms:modified>
</cp:coreProperties>
</file>