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  <p:sldId id="292" r:id="rId25"/>
    <p:sldId id="294" r:id="rId26"/>
    <p:sldId id="291" r:id="rId27"/>
    <p:sldId id="297" r:id="rId28"/>
    <p:sldId id="298" r:id="rId29"/>
    <p:sldId id="293" r:id="rId30"/>
    <p:sldId id="295" r:id="rId31"/>
    <p:sldId id="296" r:id="rId32"/>
    <p:sldId id="299" r:id="rId33"/>
    <p:sldId id="284" r:id="rId34"/>
    <p:sldId id="285" r:id="rId35"/>
    <p:sldId id="287" r:id="rId36"/>
    <p:sldId id="288" r:id="rId37"/>
    <p:sldId id="289" r:id="rId38"/>
    <p:sldId id="300" r:id="rId39"/>
    <p:sldId id="301" r:id="rId40"/>
    <p:sldId id="302" r:id="rId41"/>
    <p:sldId id="303" r:id="rId42"/>
    <p:sldId id="304" r:id="rId43"/>
    <p:sldId id="308" r:id="rId44"/>
    <p:sldId id="313" r:id="rId45"/>
    <p:sldId id="305" r:id="rId46"/>
    <p:sldId id="306" r:id="rId47"/>
    <p:sldId id="307" r:id="rId48"/>
    <p:sldId id="309" r:id="rId49"/>
    <p:sldId id="310" r:id="rId50"/>
    <p:sldId id="314" r:id="rId51"/>
    <p:sldId id="311" r:id="rId52"/>
    <p:sldId id="315" r:id="rId53"/>
    <p:sldId id="316" r:id="rId54"/>
    <p:sldId id="317" r:id="rId55"/>
    <p:sldId id="312" r:id="rId56"/>
    <p:sldId id="318" r:id="rId57"/>
    <p:sldId id="319" r:id="rId58"/>
    <p:sldId id="320" r:id="rId59"/>
    <p:sldId id="321" r:id="rId6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18" Type="http://schemas.openxmlformats.org/officeDocument/2006/relationships/image" Target="../media/image660.png"/><Relationship Id="rId3" Type="http://schemas.openxmlformats.org/officeDocument/2006/relationships/image" Target="../media/image510.png"/><Relationship Id="rId21" Type="http://schemas.openxmlformats.org/officeDocument/2006/relationships/image" Target="../media/image69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0.png"/><Relationship Id="rId2" Type="http://schemas.openxmlformats.org/officeDocument/2006/relationships/image" Target="../media/image500.png"/><Relationship Id="rId16" Type="http://schemas.openxmlformats.org/officeDocument/2006/relationships/image" Target="../media/image64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image" Target="../media/image72.png"/><Relationship Id="rId5" Type="http://schemas.openxmlformats.org/officeDocument/2006/relationships/image" Target="../media/image530.png"/><Relationship Id="rId15" Type="http://schemas.openxmlformats.org/officeDocument/2006/relationships/image" Target="../media/image630.png"/><Relationship Id="rId23" Type="http://schemas.openxmlformats.org/officeDocument/2006/relationships/image" Target="../media/image71.png"/><Relationship Id="rId10" Type="http://schemas.openxmlformats.org/officeDocument/2006/relationships/image" Target="../media/image580.png"/><Relationship Id="rId19" Type="http://schemas.openxmlformats.org/officeDocument/2006/relationships/image" Target="../media/image67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hyperlink" Target="https://gymnasium.faram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: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42" y="298471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13" y="2688233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 (moyenné):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le nombre de données.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Trois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EF82C045-D83A-423F-BFEC-40D45A09B9D9}"/>
              </a:ext>
            </a:extLst>
          </p:cNvPr>
          <p:cNvSpPr txBox="1"/>
          <p:nvPr/>
        </p:nvSpPr>
        <p:spPr>
          <a:xfrm>
            <a:off x="6089009" y="6510403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https://chriswolfvision.github.io/www/teaching/</a:t>
            </a:r>
          </a:p>
        </p:txBody>
      </p: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–ressources 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3.1.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3.2.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3.3. Un NN simple (MLP)</a:t>
            </a:r>
          </a:p>
          <a:p>
            <a:pPr marL="457200" lvl="1" indent="0">
              <a:buNone/>
            </a:pPr>
            <a:r>
              <a:rPr lang="fr-FR" sz="1800" dirty="0"/>
              <a:t>	3.4. Problèmes de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Données séquentielles</a:t>
            </a:r>
          </a:p>
          <a:p>
            <a:pPr marL="457200" lvl="1" indent="0">
              <a:buNone/>
            </a:pPr>
            <a:r>
              <a:rPr lang="fr-FR" sz="1800" dirty="0"/>
              <a:t>	4.2. Principaux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Apprentissage pas renforcement (RL)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Principe et définitions</a:t>
            </a:r>
          </a:p>
          <a:p>
            <a:pPr marL="457200" lvl="1" indent="0">
              <a:buNone/>
            </a:pPr>
            <a:r>
              <a:rPr lang="fr-FR" sz="1800" dirty="0"/>
              <a:t>	5.2. Equations de Bellman</a:t>
            </a:r>
          </a:p>
          <a:p>
            <a:pPr marL="457200" lvl="1" indent="0">
              <a:buNone/>
            </a:pPr>
            <a:r>
              <a:rPr lang="fr-FR" sz="1800" dirty="0"/>
              <a:t>	5.3. Algorithme tabulaire (Q-</a:t>
            </a:r>
            <a:r>
              <a:rPr lang="fr-FR" sz="1800" dirty="0" err="1"/>
              <a:t>learning</a:t>
            </a:r>
            <a:r>
              <a:rPr lang="fr-FR" sz="1800" dirty="0"/>
              <a:t>)</a:t>
            </a:r>
          </a:p>
          <a:p>
            <a:pPr marL="457200" lvl="1" indent="0">
              <a:buNone/>
            </a:pPr>
            <a:r>
              <a:rPr lang="fr-FR" sz="1800" dirty="0"/>
              <a:t>	5.4. Approximation des fonctions de valeurs (</a:t>
            </a:r>
            <a:r>
              <a:rPr lang="fr-FR" sz="1800" dirty="0" err="1"/>
              <a:t>NNs</a:t>
            </a:r>
            <a:r>
              <a:rPr lang="fr-FR" sz="1800" dirty="0"/>
              <a:t>)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Travaux Pratiques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Classification d’images : les réseaux de neurones convolutifs (</a:t>
            </a:r>
            <a:r>
              <a:rPr lang="fr-FR" sz="1800" dirty="0" err="1"/>
              <a:t>CNNs</a:t>
            </a:r>
            <a:r>
              <a:rPr lang="fr-FR" sz="1800" dirty="0"/>
              <a:t>)</a:t>
            </a:r>
          </a:p>
          <a:p>
            <a:pPr marL="457200" lvl="1" indent="0">
              <a:buNone/>
            </a:pPr>
            <a:r>
              <a:rPr lang="fr-FR" sz="1800" dirty="0"/>
              <a:t>	6.2.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6.3. RL</a:t>
            </a:r>
          </a:p>
          <a:p>
            <a:pPr marL="457200" lvl="1" indent="0">
              <a:buNone/>
            </a:pPr>
            <a:r>
              <a:rPr lang="fr-FR" sz="1800" dirty="0"/>
              <a:t>	6.4. RL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sont des réglages (</a:t>
                </a:r>
                <a:r>
                  <a:rPr lang="fr-F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hyperparamètres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de l’entraînement.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Exercice 3.b</a:t>
                </a:r>
                <a:r>
                  <a:rPr lang="fr-FR" sz="2000" dirty="0"/>
                  <a:t> : Résoudre le problème de régression avec les données (vectorielle) générées ainsi: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∈[1;4</m:t>
                    </m:r>
                  </m:oMath>
                </a14:m>
                <a:r>
                  <a:rPr lang="fr-FR" sz="2000" b="0" dirty="0"/>
                  <a:t>] (aléatoire uniforme)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0, .1</m:t>
                        </m:r>
                      </m:e>
                    </m:d>
                  </m:oMath>
                </a14:m>
                <a:r>
                  <a:rPr lang="fr-FR" sz="2000" dirty="0"/>
                  <a:t> (bruit gaussien)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 pour 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de données : 2000 (entraînement) et 500 (validation)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d’itérations (</a:t>
                </a:r>
                <a:r>
                  <a:rPr lang="fr-FR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): 500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 rate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puis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3A741FBD-C7F2-468A-8485-85C10F07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48" y="3220821"/>
            <a:ext cx="3606864" cy="252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AECCA6-2BA0-447E-A03E-24C183E2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047" y="3220821"/>
            <a:ext cx="3654962" cy="2520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3F0FE42-7484-43BA-A60D-D24804230DC2}"/>
              </a:ext>
            </a:extLst>
          </p:cNvPr>
          <p:cNvCxnSpPr/>
          <p:nvPr/>
        </p:nvCxnSpPr>
        <p:spPr>
          <a:xfrm flipV="1">
            <a:off x="6458755" y="5164428"/>
            <a:ext cx="238259" cy="57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EF4FFDA-BA95-4EAA-9276-8371729B7985}"/>
              </a:ext>
            </a:extLst>
          </p:cNvPr>
          <p:cNvCxnSpPr>
            <a:cxnSpLocks/>
          </p:cNvCxnSpPr>
          <p:nvPr/>
        </p:nvCxnSpPr>
        <p:spPr>
          <a:xfrm flipH="1" flipV="1">
            <a:off x="7873281" y="5164429"/>
            <a:ext cx="330220" cy="6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F88FC04-EF48-4194-8F40-2643BA18C193}"/>
              </a:ext>
            </a:extLst>
          </p:cNvPr>
          <p:cNvSpPr txBox="1"/>
          <p:nvPr/>
        </p:nvSpPr>
        <p:spPr>
          <a:xfrm>
            <a:off x="5479085" y="5853448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Echelle </a:t>
            </a:r>
            <a:r>
              <a:rPr lang="en-US" dirty="0" err="1"/>
              <a:t>semilog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CFF708-B5FC-4DAC-90DD-CD324DB7A162}"/>
              </a:ext>
            </a:extLst>
          </p:cNvPr>
          <p:cNvSpPr txBox="1"/>
          <p:nvPr/>
        </p:nvSpPr>
        <p:spPr>
          <a:xfrm>
            <a:off x="7610786" y="5878215"/>
            <a:ext cx="26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Réduction</a:t>
            </a:r>
            <a:r>
              <a:rPr lang="en-US" dirty="0"/>
              <a:t> du </a:t>
            </a:r>
            <a:r>
              <a:rPr lang="en-US" i="1" dirty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3.4 Problèmes de classification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Les données de sortie (qu’on cherche à prédire) sont des valeurs discrètes,</a:t>
                </a:r>
              </a:p>
              <a:p>
                <a:pPr marL="0" indent="0">
                  <a:buNone/>
                </a:pPr>
                <a:r>
                  <a:rPr lang="fr-FR" sz="2000" dirty="0"/>
                  <a:t>i.e. un échantillon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000" dirty="0"/>
                  <a:t> appartient à un ensemble finis de classes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à partir d’une image d’un animal, prédire s’il s’agit d’un chat, d’un chien, etc.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Sorties du modèle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La sortie du modèle est un vecteur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A chaque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on associe la probabilité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prédiction du modèle est la classe avec la plus grande probabilité.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Remarque</a:t>
                </a:r>
                <a:r>
                  <a:rPr lang="fr-FR" sz="2000" dirty="0"/>
                  <a:t> : on vérifie qu’il s’agit d’une loi de proba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coût (</a:t>
                </a:r>
                <a:r>
                  <a:rPr lang="fr-FR" sz="2000" b="1" i="1" u="sng" dirty="0"/>
                  <a:t>cross </a:t>
                </a:r>
                <a:r>
                  <a:rPr lang="fr-FR" sz="2000" b="1" i="1" u="sng" dirty="0" err="1"/>
                  <a:t>entropy</a:t>
                </a:r>
                <a:r>
                  <a:rPr lang="fr-FR" sz="2000" u="sng" dirty="0"/>
                  <a:t>)</a:t>
                </a:r>
                <a:r>
                  <a:rPr lang="fr-FR" sz="2000" dirty="0"/>
                  <a:t> : 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2000" b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 pour l’entrée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 (i.e. la </a:t>
                </a:r>
                <a:r>
                  <a:rPr lang="fr-FR" sz="2000" i="1" dirty="0"/>
                  <a:t>vraie</a:t>
                </a:r>
                <a:r>
                  <a:rPr lang="fr-FR" sz="2000" dirty="0"/>
                  <a:t> classe est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), alors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fr-FR" sz="2000" u="sng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  <a:blipFill>
                <a:blip r:embed="rId2"/>
                <a:stretch>
                  <a:fillRect l="-900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70D310-5731-4AAE-A26A-DBADB504DEEC}"/>
              </a:ext>
            </a:extLst>
          </p:cNvPr>
          <p:cNvGrpSpPr/>
          <p:nvPr/>
        </p:nvGrpSpPr>
        <p:grpSpPr>
          <a:xfrm>
            <a:off x="8059265" y="2356835"/>
            <a:ext cx="1873912" cy="1646886"/>
            <a:chOff x="3545222" y="2195849"/>
            <a:chExt cx="1873912" cy="1646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/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061" r="-10811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392D9F08-5F41-40E4-90BD-7D3142D14106}"/>
                </a:ext>
              </a:extLst>
            </p:cNvPr>
            <p:cNvSpPr/>
            <p:nvPr/>
          </p:nvSpPr>
          <p:spPr>
            <a:xfrm rot="5400000">
              <a:off x="3674503" y="2669953"/>
              <a:ext cx="1646886" cy="698678"/>
            </a:xfrm>
            <a:prstGeom prst="trapezoid">
              <a:avLst>
                <a:gd name="adj" fmla="val 489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MLP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49A382C-C79C-47A8-B649-274A47094C3E}"/>
                </a:ext>
              </a:extLst>
            </p:cNvPr>
            <p:cNvCxnSpPr/>
            <p:nvPr/>
          </p:nvCxnSpPr>
          <p:spPr>
            <a:xfrm>
              <a:off x="3561001" y="3013653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BD4805A-A68C-479E-9F8D-F6C92646895C}"/>
                </a:ext>
              </a:extLst>
            </p:cNvPr>
            <p:cNvCxnSpPr/>
            <p:nvPr/>
          </p:nvCxnSpPr>
          <p:spPr>
            <a:xfrm>
              <a:off x="4847285" y="2689538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/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/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6061" r="-15663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8DEC521-A746-47CD-A3AC-FFA2ABE56AC9}"/>
                </a:ext>
              </a:extLst>
            </p:cNvPr>
            <p:cNvCxnSpPr/>
            <p:nvPr/>
          </p:nvCxnSpPr>
          <p:spPr>
            <a:xfrm>
              <a:off x="4851580" y="3440804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/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2000" b="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022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Analyse des données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Type d’entrées : numérique, catégorie (binaire, multiple).</a:t>
                </a:r>
              </a:p>
              <a:p>
                <a:r>
                  <a:rPr lang="fr-FR" sz="2000" dirty="0"/>
                  <a:t>Statistique simple : moyennes, écart-types, min, max.</a:t>
                </a:r>
                <a:endParaRPr lang="fr-FR" sz="1600" dirty="0"/>
              </a:p>
              <a:p>
                <a:r>
                  <a:rPr lang="fr-FR" sz="2000" dirty="0"/>
                  <a:t>Corrélations : </a:t>
                </a:r>
              </a:p>
              <a:p>
                <a:pPr marL="457200" lvl="1" indent="0">
                  <a:buNone/>
                </a:pPr>
                <a:r>
                  <a:rPr lang="fr-FR" sz="1800" b="1" dirty="0"/>
                  <a:t>Coefficient de Pearson</a:t>
                </a:r>
                <a:r>
                  <a:rPr lang="fr-FR" sz="1800" dirty="0"/>
                  <a:t> (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800" dirty="0"/>
                  <a:t> ou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800" dirty="0"/>
                  <a:t>) : mesure de la force et de la direction de la relation entre deux variables.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0" dirty="0">
                    <a:latin typeface="Cambria Math" panose="02040503050406030204" pitchFamily="18" charset="0"/>
                  </a:rPr>
                  <a:t>Propriétés 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FR" sz="1800" dirty="0"/>
                  <a:t> (avec, e.g., </a:t>
                </a:r>
                <a:r>
                  <a:rPr lang="en-US" sz="1800" dirty="0"/>
                  <a:t>relation </a:t>
                </a:r>
                <a:r>
                  <a:rPr lang="en-US" sz="1800" dirty="0" err="1"/>
                  <a:t>linéaire</a:t>
                </a:r>
                <a:r>
                  <a:rPr lang="en-US" sz="1800" dirty="0"/>
                  <a:t> positive </a:t>
                </a:r>
                <a:r>
                  <a:rPr lang="en-US" sz="1800" dirty="0" err="1"/>
                  <a:t>parfaite</a:t>
                </a:r>
                <a:r>
                  <a:rPr lang="en-US" sz="1800" dirty="0"/>
                  <a:t>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800" dirty="0"/>
                  <a:t>, aucune relation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).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fr-FR" sz="1800" dirty="0"/>
              </a:p>
              <a:p>
                <a:pPr marL="457200" lvl="1" indent="0">
                  <a:buNone/>
                </a:pPr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1" dirty="0"/>
                  <a:t>Matrice de corrélation</a:t>
                </a:r>
                <a:r>
                  <a:rPr lang="fr-FR" sz="1800" dirty="0"/>
                  <a:t> : pour des variables {x, y, z, …}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matrice carrée représentant les </a:t>
                </a:r>
                <a:r>
                  <a:rPr lang="fr-FR" sz="1800" dirty="0" err="1"/>
                  <a:t>coeffs</a:t>
                </a:r>
                <a:r>
                  <a:rPr lang="fr-FR" sz="1800" dirty="0"/>
                  <a:t> de Pearson.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Remarques :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2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1800" dirty="0"/>
                  <a:t>la matrice est symétrique.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3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diagonale remplies de 1.</a:t>
                </a:r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FD3A5A9-CA29-4932-A53D-E3D6AEF4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24495"/>
              </p:ext>
            </p:extLst>
          </p:nvPr>
        </p:nvGraphicFramePr>
        <p:xfrm>
          <a:off x="7960049" y="4601200"/>
          <a:ext cx="295054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3933453493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158497706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555147697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3354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4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y,x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8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Pré-traitement des données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Certaines données brutes sont mal adaptées aux NN. 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faciliter leur entrainement, i.e. rendre la descente de gradient plus simple, il faut :</a:t>
                </a:r>
              </a:p>
              <a:p>
                <a:r>
                  <a:rPr lang="fr-FR" sz="2000" dirty="0"/>
                  <a:t> Eviter des valeurs numériques extrêmes (problèmes de conditionnement, explosion ou </a:t>
                </a:r>
                <a:r>
                  <a:rPr lang="fr-FR" sz="2000" dirty="0" err="1"/>
                  <a:t>anulation</a:t>
                </a:r>
                <a:r>
                  <a:rPr lang="fr-FR" sz="2000" dirty="0"/>
                  <a:t> du gradient). 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Ex : représentation d’une pression en 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hPa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plutôt qu’en Pascal (pression atmosphérique &gt;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fr-FR" sz="1800" dirty="0"/>
                  <a:t>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Pa)</a:t>
                </a:r>
              </a:p>
              <a:p>
                <a:r>
                  <a:rPr lang="fr-FR" sz="2000" dirty="0"/>
                  <a:t>Favoriser une représentation informative des entrées.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 : la représentation d’une image sous forme de 3 matrices RGB (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red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green, 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est plus informative que sous la forme d’un vecteur (notions de voisinage spatial, couleur).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2000" b="1" dirty="0"/>
                  <a:t>Normalisation</a:t>
                </a:r>
                <a:r>
                  <a:rPr lang="fr-FR" sz="2000" dirty="0"/>
                  <a:t> (valeurs numériques) : Afin de s’assurer que les données respectent des valeurs centrées autour de zéro, et un écart-type de 1,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peut normaliser les données ainsi:</a:t>
                </a:r>
              </a:p>
              <a:p>
                <a:pPr marL="0" indent="0" algn="ctr">
                  <a:buNone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𝑛𝑜𝑟𝑚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f>
                      <m:f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où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représente la moyenne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l’écart-type.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dirty="0" err="1"/>
                  <a:t>One-hot</a:t>
                </a:r>
                <a:r>
                  <a:rPr lang="fr-FR" sz="2000" b="1" dirty="0"/>
                  <a:t> </a:t>
                </a:r>
                <a:r>
                  <a:rPr lang="fr-FR" sz="2000" b="1" dirty="0" err="1"/>
                  <a:t>encoding</a:t>
                </a:r>
                <a:r>
                  <a:rPr lang="fr-FR" sz="2000" dirty="0"/>
                  <a:t> (classes) : plutôt que de représenter la classe par un seul nombre entier, on représente par un vecteur de longueur le nombre de classe; le vecteur est alors formés de zéros et d’un seul 1.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soit une donnée appartenant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{1,2,3,4,5}</m:t>
                    </m:r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L’appartenance à la classe 1 est codée [1,0,0,0,0], à la 3 [0,0,1,0,0].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518" r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Interprétation des résultats / utilisation du modèle</a:t>
                </a:r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Une fois entraîné, le modèle nous intéresse pour :</a:t>
                </a:r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prédiction d’une classe</a:t>
                </a:r>
                <a:r>
                  <a:rPr lang="fr-FR" sz="2000" dirty="0"/>
                  <a:t> = index de la sortie avec la plus grande valeur, i.e.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𝑐𝑙𝑎𝑠𝑠𝑒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𝑑𝑖𝑡𝑒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∈{1, …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confiance</a:t>
                </a:r>
                <a:r>
                  <a:rPr lang="fr-FR" sz="2000" dirty="0"/>
                  <a:t> du modèle en sa prédiction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Les fonctions de coût utilisé en classification (e.g. </a:t>
                </a:r>
                <a:r>
                  <a:rPr lang="fr-FR" sz="2000" i="1" dirty="0"/>
                  <a:t>cross </a:t>
                </a:r>
                <a:r>
                  <a:rPr lang="fr-FR" sz="2000" i="1" dirty="0" err="1"/>
                  <a:t>entropy</a:t>
                </a:r>
                <a:r>
                  <a:rPr lang="fr-FR" sz="2000" dirty="0"/>
                  <a:t>) sont des </a:t>
                </a:r>
                <a:r>
                  <a:rPr lang="fr-FR" sz="2000" b="1" dirty="0"/>
                  <a:t>métriques indirectes</a:t>
                </a:r>
                <a:r>
                  <a:rPr lang="fr-FR" sz="2000" dirty="0"/>
                  <a:t> de la qualité du modèle.</a:t>
                </a:r>
              </a:p>
              <a:p>
                <a:pPr marL="0" indent="0">
                  <a:buNone/>
                </a:pPr>
                <a:r>
                  <a:rPr lang="fr-FR" sz="2000" dirty="0"/>
                  <a:t>La métrique (quantité qui évalue notre modèle) qui nous intéresse vraiment est le </a:t>
                </a:r>
                <a:r>
                  <a:rPr lang="fr-FR" sz="2000" b="1" dirty="0"/>
                  <a:t>pourcentage d’erreur dans la prédiction des classes</a:t>
                </a:r>
                <a:r>
                  <a:rPr lang="fr-FR" sz="2000" dirty="0"/>
                  <a:t>. C’est une métrique dont l’évolution est à regarder pendant l’entraînement et pour interpréter la qualité du modèle. Mais cette métrique ne peut pas être utilisé pour l’entrainement par descente de gradient car pas dérivable.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4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u="sng" dirty="0"/>
              <a:t>Exemple: Titanic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pour 891 passagers, prix de leur billet, genre (H/F),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tarif de leur billet, classe de leur cabine, un identifiant et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ils ont survécu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Problème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entraîner un modèle qui prédise si un passager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survécu.</a:t>
            </a: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de 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Affichons les premières lignes du fichier de données  (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titanic.csv).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Chaque ligne correspond à un passager.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Sortie :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(survécu vs pas survécu) = classe binaire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Entrées :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 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(identifiant) = classe multiples, 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classe multiples, 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(femme vs homme) = classe binaire,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(tarif du billet) = numérique.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9EE31-9E46-4CC4-9EAF-95714FEE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92" y="424853"/>
            <a:ext cx="4701510" cy="24071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5021BC-AB38-4D65-AB02-65B4E2AA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61" y="3310812"/>
            <a:ext cx="4995541" cy="21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Traçons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les valeurs des champs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attribue une valeur unique à chaque passager.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est une classe multiple; ses éléments sont {1,2,3}: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unique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cabin_class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Combien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passagers ont survécu ?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survived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Statistiques simples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"fare: min %.3f  max % .3f 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écart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-type  %.3f"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max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std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&gt;&gt; fare: min 0.000  max  512.329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écart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-type  49.666</a:t>
            </a: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Corrélation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Forte corrélation négative entre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i.e. les passagers de 1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 ont plus de chance de survie que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ceux en 3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classe.</a:t>
            </a:r>
          </a:p>
          <a:p>
            <a:pPr marL="457200" lvl="1" indent="0">
              <a:buNone/>
            </a:pPr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036493-50F8-4E9C-A172-9AAC990D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87" y="364227"/>
            <a:ext cx="4369924" cy="30647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1EEA9A-474B-4D55-91E1-A7B976AD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97" y="3794448"/>
            <a:ext cx="3937914" cy="29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Pré-traitement des données: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Normalisation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(valeur numérique). 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Encodage </a:t>
            </a:r>
            <a:r>
              <a:rPr lang="fr-FR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one-hot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(classes).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 est préférable d’</a:t>
            </a: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éliminer l’entrée non pertinente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: n’a pas de lien avec ce qu’on cherche à prédire (ce que confirme l’analyse de corrélation). Au contraire cette entrée peut : 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Complexifier le modèle (plus d’entrées impliquent plus de paramètres).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Favoriser le sur-apprentissage (en apprenant une relation causale qui n’existe pas).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puisque les passagers sont identifiés par un nombre unique,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il est possible d’apprendre à prédire de façon parfaite, sur les données d’entraînement, si un passager à survécu seulement avec cette entrée. Mais sur de nouvelles données, la prédiction sera totalement aléatoire (cas extrême de surapprentissage).</a:t>
            </a:r>
          </a:p>
          <a:p>
            <a:pPr marL="0" indent="0">
              <a:buNone/>
            </a:pP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Pour un NN avec 1 couche caché de taille 32, </a:t>
                </a:r>
                <a:r>
                  <a:rPr lang="fr-FR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des mini-batch de taille 32 :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 courbe de droite correspond au % de réussite dans la prédiction de la classe de sortie.</a:t>
                </a:r>
              </a:p>
              <a:p>
                <a:pPr marL="0" indent="0">
                  <a:buNone/>
                </a:pPr>
                <a:r>
                  <a:rPr lang="fr-FR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Remarque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 dans cette exemple (Titanic) le nombre de classe en sortie est de 2 (survécu / pas survécu). Il est donc logique qu’un modèle non entraîné ait un score proche de 50% (réponse « au hasard » en début d’entrainement).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522407F-470C-427F-9CCB-37CB13CB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3" y="1409398"/>
            <a:ext cx="4045191" cy="28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F7C61C-9EEB-437B-8F66-7D57A0DF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53" y="1440500"/>
            <a:ext cx="431456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9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4. Les réseaux de neurones récurrents (</a:t>
            </a:r>
            <a:r>
              <a:rPr lang="fr-FR" dirty="0" err="1"/>
              <a:t>RNNs</a:t>
            </a:r>
            <a:r>
              <a:rPr lang="fr-FR" dirty="0"/>
              <a:t>)</a:t>
            </a:r>
            <a:br>
              <a:rPr lang="fr-FR" dirty="0"/>
            </a:br>
            <a:r>
              <a:rPr lang="fr-FR" sz="3200" dirty="0"/>
              <a:t>	4.1. Données séquentielles</a:t>
            </a:r>
            <a:br>
              <a:rPr lang="fr-FR" sz="3200" dirty="0"/>
            </a:br>
            <a:r>
              <a:rPr lang="fr-FR" sz="3200" dirty="0"/>
              <a:t>	4.2. Principaux </a:t>
            </a:r>
            <a:r>
              <a:rPr lang="fr-FR" sz="3200" dirty="0" err="1"/>
              <a:t>RNNs</a:t>
            </a:r>
            <a:br>
              <a:rPr lang="fr-FR" sz="3200" dirty="0"/>
            </a:br>
            <a:r>
              <a:rPr lang="fr-FR" sz="3200" dirty="0"/>
              <a:t>	4.3. Implémentation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FA68394-515F-48D9-951E-E1BDBD75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66" y="3063396"/>
            <a:ext cx="31722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Données séquentielles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/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1644DBF-B60E-4089-ABEF-2B7FB6947D6C}"/>
              </a:ext>
            </a:extLst>
          </p:cNvPr>
          <p:cNvSpPr/>
          <p:nvPr/>
        </p:nvSpPr>
        <p:spPr>
          <a:xfrm>
            <a:off x="1390424" y="2736479"/>
            <a:ext cx="263561" cy="75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/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7373374-AF5A-4A21-B973-2B7ED68BA0B2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522205" y="349623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79DFF37-E7A1-4BA3-BC43-CA65D8887CB2}"/>
              </a:ext>
            </a:extLst>
          </p:cNvPr>
          <p:cNvCxnSpPr>
            <a:cxnSpLocks/>
          </p:cNvCxnSpPr>
          <p:nvPr/>
        </p:nvCxnSpPr>
        <p:spPr>
          <a:xfrm flipH="1" flipV="1">
            <a:off x="1517495" y="2376479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3883737-09ED-4E9A-898F-2F7AFEAFC851}"/>
              </a:ext>
            </a:extLst>
          </p:cNvPr>
          <p:cNvGrpSpPr/>
          <p:nvPr/>
        </p:nvGrpSpPr>
        <p:grpSpPr>
          <a:xfrm>
            <a:off x="3835562" y="882915"/>
            <a:ext cx="1804371" cy="3269516"/>
            <a:chOff x="3533002" y="1575436"/>
            <a:chExt cx="1804371" cy="32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/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/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0B9006-55D5-4B56-9A15-0A5653FFC48A}"/>
                </a:ext>
              </a:extLst>
            </p:cNvPr>
            <p:cNvSpPr/>
            <p:nvPr/>
          </p:nvSpPr>
          <p:spPr>
            <a:xfrm>
              <a:off x="3559895" y="34402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CAE72BEC-B2E9-4F3C-AA51-1B8FA494CD4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 flipV="1">
              <a:off x="3691676" y="41999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0C1A1F81-3093-4DF3-867F-C2A62D352A0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823456" y="381783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/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/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EA36B5-B57C-41DA-A8E6-754AD08B1F04}"/>
                </a:ext>
              </a:extLst>
            </p:cNvPr>
            <p:cNvSpPr/>
            <p:nvPr/>
          </p:nvSpPr>
          <p:spPr>
            <a:xfrm>
              <a:off x="4283804" y="345140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B825CC8-9CC0-4F62-A5B3-262AAFBF92A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 flipV="1">
              <a:off x="4415585" y="421116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3FE49FFC-E598-41A2-9AE0-711F375A5701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547365" y="382903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/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86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73FC7F-7A2E-41E9-9CFB-052EB04B76B9}"/>
                </a:ext>
              </a:extLst>
            </p:cNvPr>
            <p:cNvSpPr/>
            <p:nvPr/>
          </p:nvSpPr>
          <p:spPr>
            <a:xfrm>
              <a:off x="5030108" y="34514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6557A10-3086-4D44-A4C3-5E951763EC34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5161889" y="42111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/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6A3B5A5-F357-4069-8724-6A9479AF1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9322" y="308007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89A307-42BB-4AB2-A3DC-44D455293FED}"/>
                </a:ext>
              </a:extLst>
            </p:cNvPr>
            <p:cNvSpPr/>
            <p:nvPr/>
          </p:nvSpPr>
          <p:spPr>
            <a:xfrm>
              <a:off x="5048033" y="229943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37F03DC-898C-41EE-BB21-32DE3A372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800" y="192810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/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et sorties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blipFill>
                <a:blip r:embed="rId10"/>
                <a:stretch>
                  <a:fillRect l="-1923" t="-2994" b="-5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/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blipFill>
                <a:blip r:embed="rId11"/>
                <a:stretch>
                  <a:fillRect l="-2613" t="-3614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/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Données simples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blipFill>
                <a:blip r:embed="rId12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/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blipFill>
                <a:blip r:embed="rId13"/>
                <a:stretch>
                  <a:fillRect r="-6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C6E3210-2325-41EE-BCE5-982BD867C551}"/>
              </a:ext>
            </a:extLst>
          </p:cNvPr>
          <p:cNvCxnSpPr>
            <a:cxnSpLocks/>
          </p:cNvCxnSpPr>
          <p:nvPr/>
        </p:nvCxnSpPr>
        <p:spPr>
          <a:xfrm flipV="1">
            <a:off x="3388682" y="3134267"/>
            <a:ext cx="43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CC4E007C-EABE-47B5-89AF-C1937BE605C3}"/>
              </a:ext>
            </a:extLst>
          </p:cNvPr>
          <p:cNvGrpSpPr/>
          <p:nvPr/>
        </p:nvGrpSpPr>
        <p:grpSpPr>
          <a:xfrm>
            <a:off x="7694867" y="873945"/>
            <a:ext cx="3023575" cy="3294165"/>
            <a:chOff x="7392307" y="1566466"/>
            <a:chExt cx="3023575" cy="3294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/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7A050-C1CC-4773-9895-ED6DBB8965E9}"/>
                </a:ext>
              </a:extLst>
            </p:cNvPr>
            <p:cNvSpPr/>
            <p:nvPr/>
          </p:nvSpPr>
          <p:spPr>
            <a:xfrm>
              <a:off x="7907782" y="34312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EBBEFF6D-DE2D-4440-9E6C-4ECFD34E9785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8039563" y="41909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ED3F126-A39F-472E-B8FE-5EDDF0FBC01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171343" y="380886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/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/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D36CC-5681-4DC0-B49A-10223CB97C11}"/>
                </a:ext>
              </a:extLst>
            </p:cNvPr>
            <p:cNvSpPr/>
            <p:nvPr/>
          </p:nvSpPr>
          <p:spPr>
            <a:xfrm>
              <a:off x="8631691" y="344243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1CFFEDA-5B5F-42E8-9802-A49905E55C72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8763472" y="420219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9112F68D-AFA1-4EC4-AA02-8C24CE5620B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8895252" y="382006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/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/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EDF75E-6295-44BF-B06E-F83E2C09AAE6}"/>
                </a:ext>
              </a:extLst>
            </p:cNvPr>
            <p:cNvSpPr/>
            <p:nvPr/>
          </p:nvSpPr>
          <p:spPr>
            <a:xfrm>
              <a:off x="9377995" y="34424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D523AC20-E4CC-49B9-93CC-2EBA09614E3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 flipV="1">
              <a:off x="9509776" y="42021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/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FEDD15AF-9C77-408E-8DBE-0CF11E8CC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7209" y="307110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60D184-0717-4C03-9A10-230F706CE2C3}"/>
                </a:ext>
              </a:extLst>
            </p:cNvPr>
            <p:cNvSpPr/>
            <p:nvPr/>
          </p:nvSpPr>
          <p:spPr>
            <a:xfrm>
              <a:off x="9395920" y="229046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C15FE9ED-C036-4BC6-B487-914659AFC9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1687" y="191913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5279E5F3-9760-40BD-ACD8-BF65C8D33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874" y="38447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/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/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44E119-F973-4F77-88DC-DEAC83C087F1}"/>
                </a:ext>
              </a:extLst>
            </p:cNvPr>
            <p:cNvSpPr/>
            <p:nvPr/>
          </p:nvSpPr>
          <p:spPr>
            <a:xfrm>
              <a:off x="10108617" y="3467082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7DAE548-5E49-40F5-B450-5E631547042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10240398" y="4226841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/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BFB5FACC-447C-4A11-AB95-82B984CF8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31" y="3095754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0FB372-B3C6-4894-A6E8-94006D5230BB}"/>
                </a:ext>
              </a:extLst>
            </p:cNvPr>
            <p:cNvSpPr/>
            <p:nvPr/>
          </p:nvSpPr>
          <p:spPr>
            <a:xfrm>
              <a:off x="10126542" y="2315115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88EF5811-E07B-4DA7-BB3D-20EFCD678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32309" y="1943787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/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9CE0BC0-1D0B-45FE-9071-F629E0244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727" y="38178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/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2069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E2402AF-387E-4302-BC30-9683E8A01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2100" y="3075589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E741A4-077F-4262-80E3-58F7D781E618}"/>
                </a:ext>
              </a:extLst>
            </p:cNvPr>
            <p:cNvSpPr/>
            <p:nvPr/>
          </p:nvSpPr>
          <p:spPr>
            <a:xfrm>
              <a:off x="8660811" y="2294950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AB726D71-0664-4112-BF6A-5BC376D68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578" y="1923622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Accolade fermante 107">
            <a:extLst>
              <a:ext uri="{FF2B5EF4-FFF2-40B4-BE49-F238E27FC236}">
                <a16:creationId xmlns:a16="http://schemas.microsoft.com/office/drawing/2014/main" id="{8704BD44-AA19-4412-8F4E-49922773452D}"/>
              </a:ext>
            </a:extLst>
          </p:cNvPr>
          <p:cNvSpPr/>
          <p:nvPr/>
        </p:nvSpPr>
        <p:spPr>
          <a:xfrm rot="5400000">
            <a:off x="7012292" y="1702581"/>
            <a:ext cx="773206" cy="79576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B7AB1F-ADAB-44AF-BAB3-08443EC74E1F}"/>
              </a:ext>
            </a:extLst>
          </p:cNvPr>
          <p:cNvSpPr txBox="1"/>
          <p:nvPr/>
        </p:nvSpPr>
        <p:spPr>
          <a:xfrm>
            <a:off x="6864719" y="6131841"/>
            <a:ext cx="138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Récurrence</a:t>
            </a:r>
          </a:p>
        </p:txBody>
      </p:sp>
    </p:spTree>
    <p:extLst>
      <p:ext uri="{BB962C8B-B14F-4D97-AF65-F5344CB8AC3E}">
        <p14:creationId xmlns:p14="http://schemas.microsoft.com/office/powerpoint/2010/main" val="253991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(pendule)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1 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d’entrées) pour différentes longueurs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masse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du pendule (données de sortie)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apprendre un modèle pour estimer les valeurs de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2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et on cherche à prédire les futures valeurs de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08DAB66-FCBD-4D27-8685-25665105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6" y="412912"/>
            <a:ext cx="2719221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9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Approche simple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r>
                  <a:rPr lang="fr-FR" sz="2000" dirty="0"/>
                  <a:t>Représentation de la </a:t>
                </a:r>
                <a:r>
                  <a:rPr lang="fr-FR" sz="2000" b="1" dirty="0"/>
                  <a:t>séquence en simple vecteur</a:t>
                </a:r>
                <a:r>
                  <a:rPr lang="fr-FR" sz="2000" dirty="0"/>
                  <a:t> (</a:t>
                </a:r>
                <a:r>
                  <a:rPr lang="fr-FR" sz="2000" i="1" dirty="0"/>
                  <a:t>flat</a:t>
                </a:r>
                <a:r>
                  <a:rPr lang="fr-FR" sz="2000" dirty="0"/>
                  <a:t>).</a:t>
                </a:r>
              </a:p>
              <a:p>
                <a:r>
                  <a:rPr lang="fr-FR" sz="2000" dirty="0"/>
                  <a:t>Utilisation d’un </a:t>
                </a:r>
                <a:r>
                  <a:rPr lang="fr-FR" sz="2000" b="1" dirty="0"/>
                  <a:t>MLP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000" b="1" dirty="0"/>
                  <a:t>Mal adapté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La structure du MLP est mal adaptée à la </a:t>
                </a:r>
                <a:r>
                  <a:rPr lang="fr-FR" sz="2000" b="1" dirty="0"/>
                  <a:t>structure des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(e.g. la similitude entre un vecteur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n’est pas exploitée).</a:t>
                </a:r>
              </a:p>
              <a:p>
                <a:r>
                  <a:rPr lang="fr-FR" sz="2000" dirty="0"/>
                  <a:t>Mal adapté à des séquences de longueurs variables.</a:t>
                </a: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expressivité limitée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prédictions peu précises et/ou nécessite de nombreux paramètres (beaucoup de neurones)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risque de surapprentissage.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6BB0E4DA-9783-49DB-824B-47D226DAB75D}"/>
              </a:ext>
            </a:extLst>
          </p:cNvPr>
          <p:cNvGrpSpPr/>
          <p:nvPr/>
        </p:nvGrpSpPr>
        <p:grpSpPr>
          <a:xfrm>
            <a:off x="8517587" y="692526"/>
            <a:ext cx="2117269" cy="4155138"/>
            <a:chOff x="1309964" y="1472456"/>
            <a:chExt cx="2117269" cy="4155138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2807F9F-124F-431C-B68A-890C50147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023782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èze 23">
              <a:extLst>
                <a:ext uri="{FF2B5EF4-FFF2-40B4-BE49-F238E27FC236}">
                  <a16:creationId xmlns:a16="http://schemas.microsoft.com/office/drawing/2014/main" id="{4FC99D35-5B71-457F-A3C8-B493B7E8354F}"/>
                </a:ext>
              </a:extLst>
            </p:cNvPr>
            <p:cNvSpPr/>
            <p:nvPr/>
          </p:nvSpPr>
          <p:spPr>
            <a:xfrm rot="5400000">
              <a:off x="443754" y="3008783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/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C7629BC9-289C-4FDF-84F1-F1D3DE4DE7D5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321859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/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4989025-D58D-4CA6-8366-A4BE39763E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61993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/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CD9D635-2E91-4802-B896-27285853C5A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16454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/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2D3175C-F0F2-4D60-A591-0A0FAA5DC077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4626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/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A60D7C2-A4EF-4FA5-BEFF-A9D59977B59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76070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/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8A96374-89FA-4988-B23B-92B223450F40}"/>
                </a:ext>
              </a:extLst>
            </p:cNvPr>
            <p:cNvSpPr txBox="1"/>
            <p:nvPr/>
          </p:nvSpPr>
          <p:spPr>
            <a:xfrm>
              <a:off x="1591632" y="3973620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31B52E3-F33D-4EDF-93AD-8BAE4A6469C3}"/>
                </a:ext>
              </a:extLst>
            </p:cNvPr>
            <p:cNvCxnSpPr>
              <a:cxnSpLocks/>
            </p:cNvCxnSpPr>
            <p:nvPr/>
          </p:nvCxnSpPr>
          <p:spPr>
            <a:xfrm>
              <a:off x="3057798" y="336400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/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8782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4.2 Principaux </a:t>
                </a:r>
                <a:r>
                  <a:rPr lang="fr-FR" sz="2400" dirty="0" err="1"/>
                  <a:t>RNNs</a:t>
                </a: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Réseau </a:t>
                </a:r>
                <a:r>
                  <a:rPr lang="fr-FR" sz="2000" u="sng" dirty="0" err="1"/>
                  <a:t>Elman</a:t>
                </a:r>
                <a:r>
                  <a:rPr lang="fr-FR" sz="2000" u="sng" dirty="0"/>
                  <a:t> (= </a:t>
                </a:r>
                <a:r>
                  <a:rPr lang="fr-FR" sz="2000" i="1" u="sng" dirty="0" err="1"/>
                  <a:t>vanilla</a:t>
                </a:r>
                <a:r>
                  <a:rPr lang="fr-FR" sz="2000" u="sng" dirty="0"/>
                  <a:t>):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est une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, par exemple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sz="2000" dirty="0"/>
                  <a:t> (relation linéaire).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Amélioration</a:t>
                </a:r>
                <a:r>
                  <a:rPr lang="fr-FR" sz="2000" dirty="0"/>
                  <a:t> par rapport au MLP : ajout d’une mémoire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partage des paramètres entre les pas de temps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facile à entraîner (nécessite moins de paramètres).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Limitations</a:t>
                </a:r>
                <a:r>
                  <a:rPr lang="fr-FR" sz="2000" dirty="0"/>
                  <a:t> : temps-invariant, difficile à entrainer sur de longues séquences (perte de sensibilité = </a:t>
                </a:r>
                <a:r>
                  <a:rPr lang="fr-FR" sz="2000" i="1" dirty="0" err="1"/>
                  <a:t>vanishing</a:t>
                </a:r>
                <a:r>
                  <a:rPr lang="fr-FR" sz="2000" i="1" dirty="0"/>
                  <a:t> gradient</a:t>
                </a:r>
                <a:r>
                  <a:rPr lang="fr-FR" sz="2000" dirty="0"/>
                  <a:t>) 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E3B5A421-142D-4693-9A84-74E8DB4AE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15" y="813378"/>
            <a:ext cx="7226866" cy="270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69719"/>
            <a:ext cx="4524375" cy="8429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50BF36-C279-43C7-9EE1-92AA93FC1BC8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93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LSTM (Long Short </a:t>
                </a:r>
                <a:r>
                  <a:rPr lang="fr-FR" sz="2000" u="sng" dirty="0" err="1"/>
                  <a:t>Term</a:t>
                </a:r>
                <a:r>
                  <a:rPr lang="fr-FR" sz="2000" u="sng" dirty="0"/>
                  <a:t> </a:t>
                </a:r>
                <a:r>
                  <a:rPr lang="fr-FR" sz="2000" u="sng" dirty="0" err="1"/>
                  <a:t>Mermory</a:t>
                </a:r>
                <a:r>
                  <a:rPr lang="fr-FR" sz="2000" u="sng" dirty="0"/>
                  <a:t>):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/>
                  <a:t>Mécanisme de porte (</a:t>
                </a:r>
                <a:r>
                  <a:rPr lang="fr-FR" sz="1800" b="1" i="1" dirty="0" err="1"/>
                  <a:t>gate</a:t>
                </a:r>
                <a:r>
                  <a:rPr lang="fr-FR" sz="1800" dirty="0"/>
                  <a:t>) pour décider si</a:t>
                </a:r>
              </a:p>
              <a:p>
                <a:pPr marL="0" indent="0">
                  <a:buNone/>
                </a:pPr>
                <a:r>
                  <a:rPr lang="fr-FR" sz="1800" dirty="0"/>
                  <a:t>on laisse passer une information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1800" dirty="0"/>
                  <a:t> représente la fonction </a:t>
                </a:r>
                <a:r>
                  <a:rPr lang="fr-FR" sz="1800" dirty="0" err="1"/>
                  <a:t>sigmoide</a:t>
                </a:r>
                <a:r>
                  <a:rPr lang="fr-FR" sz="1800" dirty="0"/>
                  <a:t>, avec</a:t>
                </a:r>
              </a:p>
              <a:p>
                <a:pPr marL="0" indent="0">
                  <a:buNone/>
                </a:pPr>
                <a:r>
                  <a:rPr lang="fr-FR" sz="1800" dirty="0"/>
                  <a:t>en sortie un signal entre 0 (ne laisse rien passer)</a:t>
                </a:r>
              </a:p>
              <a:p>
                <a:pPr marL="0" indent="0">
                  <a:buNone/>
                </a:pPr>
                <a:r>
                  <a:rPr lang="fr-FR" sz="1800" dirty="0"/>
                  <a:t>et 1 (laisse tout passer).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76976"/>
            <a:ext cx="4524375" cy="8429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9E3A92-4771-45B0-81CE-63C20D8AD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2" y="740075"/>
            <a:ext cx="7193284" cy="270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22DF00-E49F-4430-9996-837AFD0D5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48" y="4789238"/>
            <a:ext cx="1138238" cy="13925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6BD219A-5252-40F6-8A4F-842FE9C74449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LSTM 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b="1" dirty="0"/>
                  <a:t>Expérimentalement</a:t>
                </a:r>
                <a:r>
                  <a:rPr lang="fr-FR" sz="2000" dirty="0"/>
                  <a:t>, les LSTM ont montré leur efficacité pour modéliser des systèmes complexes.</a:t>
                </a:r>
              </a:p>
              <a:p>
                <a:pPr marL="0" indent="0">
                  <a:buNone/>
                </a:pPr>
                <a:r>
                  <a:rPr lang="fr-FR" sz="2000" dirty="0"/>
                  <a:t>Système d’équations difficiles à analyser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restent encore mal compris.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 19">
            <a:extLst>
              <a:ext uri="{FF2B5EF4-FFF2-40B4-BE49-F238E27FC236}">
                <a16:creationId xmlns:a16="http://schemas.microsoft.com/office/drawing/2014/main" id="{7CF5247B-E80C-4EC0-9B26-7829AB674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56" y="1647373"/>
            <a:ext cx="9891273" cy="304868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57836A6-6F88-497C-8909-A131BD310C79}"/>
              </a:ext>
            </a:extLst>
          </p:cNvPr>
          <p:cNvCxnSpPr>
            <a:cxnSpLocks/>
          </p:cNvCxnSpPr>
          <p:nvPr/>
        </p:nvCxnSpPr>
        <p:spPr>
          <a:xfrm>
            <a:off x="4492171" y="1762878"/>
            <a:ext cx="297543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/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Oublier (</a:t>
                </a:r>
                <a:r>
                  <a:rPr lang="en-US" dirty="0" err="1">
                    <a:solidFill>
                      <a:srgbClr val="FF0000"/>
                    </a:solidFill>
                  </a:rPr>
                  <a:t>ou</a:t>
                </a:r>
                <a:r>
                  <a:rPr lang="en-US" dirty="0">
                    <a:solidFill>
                      <a:srgbClr val="FF0000"/>
                    </a:solidFill>
                  </a:rPr>
                  <a:t> pas)  </a:t>
                </a:r>
                <a:r>
                  <a:rPr lang="en-US" dirty="0" err="1">
                    <a:solidFill>
                      <a:srgbClr val="FF0000"/>
                    </a:solidFill>
                  </a:rPr>
                  <a:t>une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partie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de </a:t>
                </a:r>
                <a:r>
                  <a:rPr lang="en-US" dirty="0" err="1">
                    <a:solidFill>
                      <a:srgbClr val="FF0000"/>
                    </a:solidFill>
                  </a:rPr>
                  <a:t>l’ancienne</a:t>
                </a:r>
                <a:r>
                  <a:rPr lang="en-US" dirty="0">
                    <a:solidFill>
                      <a:srgbClr val="FF0000"/>
                    </a:solidFill>
                  </a:rPr>
                  <a:t>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blipFill>
                <a:blip r:embed="rId4"/>
                <a:stretch>
                  <a:fillRect l="-178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B7AF75D-734F-4CC4-926D-AEE6C238C054}"/>
              </a:ext>
            </a:extLst>
          </p:cNvPr>
          <p:cNvCxnSpPr>
            <a:cxnSpLocks/>
          </p:cNvCxnSpPr>
          <p:nvPr/>
        </p:nvCxnSpPr>
        <p:spPr>
          <a:xfrm flipH="1">
            <a:off x="6157181" y="1509486"/>
            <a:ext cx="504876" cy="8998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/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Ajouter de nouvelles informations</a:t>
                </a:r>
              </a:p>
              <a:p>
                <a:r>
                  <a:rPr lang="fr-FR" dirty="0">
                    <a:solidFill>
                      <a:srgbClr val="00B050"/>
                    </a:solidFill>
                  </a:rPr>
                  <a:t>à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blipFill>
                <a:blip r:embed="rId5"/>
                <a:stretch>
                  <a:fillRect l="-1444" t="-4717" r="-108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5688D81-48A0-4BEE-AF01-1445FFC20B3C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5. Apprentissage par renforcement (RL)</a:t>
            </a:r>
            <a:br>
              <a:rPr lang="fr-FR" dirty="0"/>
            </a:br>
            <a:r>
              <a:rPr lang="fr-FR" sz="3200" dirty="0"/>
              <a:t>	5.1. Principe et définitions	</a:t>
            </a:r>
            <a:br>
              <a:rPr lang="fr-FR" sz="3200" dirty="0"/>
            </a:br>
            <a:r>
              <a:rPr lang="fr-FR" sz="3200" dirty="0"/>
              <a:t>	5.2. Equations de Bellman</a:t>
            </a:r>
            <a:br>
              <a:rPr lang="fr-FR" sz="3200" dirty="0"/>
            </a:br>
            <a:r>
              <a:rPr lang="fr-FR" sz="3200" dirty="0"/>
              <a:t>	5.3. Algorithme tabulaire (Q-</a:t>
            </a:r>
            <a:r>
              <a:rPr lang="fr-FR" sz="3200" dirty="0" err="1"/>
              <a:t>learning</a:t>
            </a:r>
            <a:r>
              <a:rPr lang="fr-FR" sz="3200" dirty="0"/>
              <a:t>)</a:t>
            </a:r>
            <a:br>
              <a:rPr lang="fr-FR" sz="3200" dirty="0"/>
            </a:br>
            <a:r>
              <a:rPr lang="fr-FR" sz="3200" dirty="0"/>
              <a:t>	5.4. Approximation des fonctions de valeurs (</a:t>
            </a:r>
            <a:r>
              <a:rPr lang="fr-FR" sz="3200" dirty="0" err="1"/>
              <a:t>NNs</a:t>
            </a:r>
            <a:r>
              <a:rPr lang="fr-FR" sz="3200" dirty="0"/>
              <a:t>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111F30-6F1A-447F-8E3A-AFB8C6C0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93" y="3713265"/>
            <a:ext cx="4977237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13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5.1 Principe et Définitions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i="1" dirty="0" err="1"/>
                  <a:t>Reinforcement</a:t>
                </a:r>
                <a:r>
                  <a:rPr lang="fr-FR" sz="2000" i="1" dirty="0"/>
                  <a:t> </a:t>
                </a:r>
                <a:r>
                  <a:rPr lang="fr-FR" sz="2000" i="1" dirty="0" err="1"/>
                  <a:t>learning</a:t>
                </a:r>
                <a:r>
                  <a:rPr lang="fr-FR" sz="2000" i="1" dirty="0"/>
                  <a:t> (RL)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Un agent autonome</a:t>
                </a:r>
                <a:r>
                  <a:rPr lang="fr-FR" sz="2000" b="1" dirty="0"/>
                  <a:t> :</a:t>
                </a:r>
                <a:r>
                  <a:rPr lang="fr-FR" sz="2000" dirty="0"/>
                  <a:t> apprend à se comporter à partir d’expériences (</a:t>
                </a:r>
                <a:r>
                  <a:rPr lang="fr-FR" sz="2000" b="1" dirty="0"/>
                  <a:t>sans modèle</a:t>
                </a:r>
                <a:r>
                  <a:rPr lang="fr-FR" sz="2000" dirty="0"/>
                  <a:t> de l’environnement).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Interactions</a:t>
                </a:r>
                <a:r>
                  <a:rPr lang="fr-FR" sz="2000" dirty="0"/>
                  <a:t> agent-environnement:</a:t>
                </a:r>
              </a:p>
              <a:p>
                <a:r>
                  <a:rPr lang="fr-FR" sz="2000" b="1" dirty="0"/>
                  <a:t>Etat</a:t>
                </a:r>
                <a:r>
                  <a:rPr lang="fr-FR" sz="2000" dirty="0"/>
                  <a:t> (</a:t>
                </a:r>
                <a:r>
                  <a:rPr lang="fr-FR" sz="2000" i="1" dirty="0"/>
                  <a:t>state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b="1" dirty="0"/>
                  <a:t>Action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r>
                  <a:rPr lang="fr-FR" sz="2000" b="1" dirty="0"/>
                  <a:t>Récompense</a:t>
                </a:r>
                <a:r>
                  <a:rPr lang="fr-FR" sz="2000" dirty="0"/>
                  <a:t> (</a:t>
                </a:r>
                <a:r>
                  <a:rPr lang="fr-FR" sz="2000" i="1" dirty="0" err="1"/>
                  <a:t>reward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000" dirty="0"/>
                  <a:t>, fonction de l’état et de l’action.</a:t>
                </a:r>
              </a:p>
              <a:p>
                <a:pPr marL="0" indent="0">
                  <a:buNone/>
                </a:pPr>
                <a:r>
                  <a:rPr lang="fr-FR" sz="1800" dirty="0"/>
                  <a:t>Remarque : on supposera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1800" dirty="0"/>
                  <a:t> mesuré (en RL on parle d’</a:t>
                </a:r>
                <a:r>
                  <a:rPr lang="fr-FR" sz="1800" i="1" dirty="0"/>
                  <a:t>observations complètes</a:t>
                </a:r>
                <a:r>
                  <a:rPr lang="fr-FR" sz="1800" dirty="0"/>
                  <a:t>).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E9FF85A-F7F5-43A3-AC5C-7B27017B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63" y="463791"/>
            <a:ext cx="5885934" cy="297628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397B9E3-B7DB-4837-8406-B4EFBC5BD27D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https://www.geeksforgeeks.org/what-is-reinforcement-learning/</a:t>
            </a:r>
          </a:p>
        </p:txBody>
      </p:sp>
    </p:spTree>
    <p:extLst>
      <p:ext uri="{BB962C8B-B14F-4D97-AF65-F5344CB8AC3E}">
        <p14:creationId xmlns:p14="http://schemas.microsoft.com/office/powerpoint/2010/main" val="2911204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Politique</a:t>
                </a:r>
                <a:r>
                  <a:rPr lang="fr-FR" sz="2000" dirty="0"/>
                  <a:t> (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) : règle de décision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. 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apprendre une politique optimale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/>
                  <a:t> (maximiser les récompenses).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Environnement déterministe</a:t>
                </a:r>
                <a:r>
                  <a:rPr lang="fr-FR" sz="2000" dirty="0"/>
                  <a:t>: </a:t>
                </a:r>
              </a:p>
              <a:p>
                <a:r>
                  <a:rPr lang="fr-FR" sz="2000" dirty="0"/>
                  <a:t>la transition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déterministe.</a:t>
                </a:r>
              </a:p>
              <a:p>
                <a:r>
                  <a:rPr lang="fr-FR" sz="2000" dirty="0"/>
                  <a:t>Objectif : optimiser la somme pondérée des récompenses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fr-FR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…=</m:t>
                      </m:r>
                      <m:nary>
                        <m:naryPr>
                          <m:chr m:val="∑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∈[0;1[</m:t>
                    </m:r>
                  </m:oMath>
                </a14:m>
                <a:r>
                  <a:rPr lang="fr-FR" sz="2000" dirty="0"/>
                  <a:t> qui favorise les récompenses rapides (</a:t>
                </a:r>
                <a:r>
                  <a:rPr lang="fr-FR" sz="2000" i="1" dirty="0"/>
                  <a:t>discount</a:t>
                </a:r>
                <a:r>
                  <a:rPr lang="fr-FR" sz="2000" dirty="0"/>
                  <a:t> </a:t>
                </a:r>
                <a:r>
                  <a:rPr lang="fr-FR" sz="2000" i="1" dirty="0"/>
                  <a:t>factor</a:t>
                </a:r>
                <a:r>
                  <a:rPr lang="fr-FR" sz="2000" dirty="0"/>
                  <a:t>).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Environnement stochastique</a:t>
                </a:r>
                <a:r>
                  <a:rPr lang="fr-FR" sz="2000" dirty="0"/>
                  <a:t>: </a:t>
                </a:r>
              </a:p>
              <a:p>
                <a:r>
                  <a:rPr lang="fr-FR" sz="2000" dirty="0"/>
                  <a:t>la transition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une densité de probabilité.</a:t>
                </a:r>
              </a:p>
              <a:p>
                <a:r>
                  <a:rPr lang="fr-FR" sz="2000" dirty="0"/>
                  <a:t>Objectif : optimiser l’espérance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Remarque : Dans la suite de ce cours, nous supposons que l’environnement est déterministe.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 b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84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Fonction de valeur des états,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u="sng" dirty="0"/>
                  <a:t> : 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est la valeur de la somme (pondérée) des futures récompenses.</a:t>
                </a:r>
              </a:p>
              <a:p>
                <a:r>
                  <a:rPr lang="fr-FR" sz="2000" dirty="0"/>
                  <a:t>Utilisée pour évaluer la valeur d’un état.</a:t>
                </a:r>
              </a:p>
              <a:p>
                <a:r>
                  <a:rPr lang="fr-FR" sz="2000" dirty="0"/>
                  <a:t>Dépend de la politique utilisée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fr-FR" sz="2000" dirty="0"/>
              </a:p>
              <a:p>
                <a:r>
                  <a:rPr lang="fr-FR" sz="2000" b="1" dirty="0"/>
                  <a:t>Si on connaît la fonction optimale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p>
                          <m:s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b="1" dirty="0"/>
                  <a:t> et le modèle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l’action optimale est </a:t>
                </a:r>
                <a:r>
                  <a:rPr lang="fr-FR" sz="20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2000" dirty="0"/>
                  <a:t> l’état qui succède à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quand l’action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est prise.</a:t>
                </a:r>
              </a:p>
              <a:p>
                <a:pPr marL="0" indent="0" algn="ctr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de valeur des couple (états-actions), </a:t>
                </a:r>
                <a14:m>
                  <m:oMath xmlns:m="http://schemas.openxmlformats.org/officeDocument/2006/math">
                    <m:r>
                      <a:rPr lang="fr-FR" sz="2000" b="0" i="1" u="sng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u="sng" dirty="0"/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est la valeur des futures récompenses, sachant qu’on choisit l’action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, puis qu’on utilise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r>
                  <a:rPr lang="fr-FR" sz="2000" b="1" dirty="0"/>
                  <a:t>Si on connaît la fonction optimale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sSup>
                          <m:s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l’action optimale est </a:t>
                </a:r>
                <a:r>
                  <a:rPr lang="fr-FR" sz="2000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3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1. Apprendre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fr-FR" sz="2000" dirty="0"/>
                  <a:t>nécessite modèle pour prise de décision (</a:t>
                </a:r>
                <a:r>
                  <a:rPr lang="fr-FR" sz="2000" b="1" i="1" dirty="0"/>
                  <a:t>model-</a:t>
                </a:r>
                <a:r>
                  <a:rPr lang="fr-FR" sz="2000" b="1" i="1" dirty="0" err="1"/>
                  <a:t>based</a:t>
                </a:r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     Remarque : le modèle peut-être appris à partir d’expériences.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2. Apprendre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(</a:t>
                </a:r>
                <a:r>
                  <a:rPr lang="fr-FR" sz="2000" dirty="0" err="1"/>
                  <a:t>s,a</a:t>
                </a:r>
                <a:r>
                  <a:rPr lang="fr-FR" sz="2000" dirty="0"/>
                  <a:t>) = Q-</a:t>
                </a:r>
                <a:r>
                  <a:rPr lang="fr-FR" sz="2000" dirty="0" err="1"/>
                  <a:t>learning</a:t>
                </a:r>
                <a:r>
                  <a:rPr lang="fr-FR" sz="2000" dirty="0"/>
                  <a:t> (</a:t>
                </a:r>
                <a:r>
                  <a:rPr lang="fr-FR" sz="2000" b="1" i="1" dirty="0"/>
                  <a:t>model-free</a:t>
                </a:r>
                <a:r>
                  <a:rPr lang="fr-FR" sz="2000" dirty="0"/>
                  <a:t>).</a:t>
                </a:r>
              </a:p>
              <a:p>
                <a:endParaRPr lang="fr-FR" sz="2000" u="sng" dirty="0"/>
              </a:p>
              <a:p>
                <a:r>
                  <a:rPr lang="fr-FR" sz="2000" u="sng" dirty="0"/>
                  <a:t>Relations entre </a:t>
                </a:r>
                <a14:m>
                  <m:oMath xmlns:m="http://schemas.openxmlformats.org/officeDocument/2006/math">
                    <m:r>
                      <a:rPr lang="fr-FR" sz="2000" i="1" u="sng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u="sng" dirty="0"/>
                  <a:t> et </a:t>
                </a:r>
                <a14:m>
                  <m:oMath xmlns:m="http://schemas.openxmlformats.org/officeDocument/2006/math">
                    <m:r>
                      <a:rPr lang="fr-FR" sz="2000" i="1" u="sng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/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fr-FR" sz="2000" i="1" dirty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fr-FR" sz="2000" dirty="0"/>
              </a:p>
              <a:p>
                <a:endParaRPr lang="fr-FR" sz="2000" u="sng" dirty="0"/>
              </a:p>
              <a:p>
                <a:r>
                  <a:rPr lang="fr-FR" sz="2000" u="sng" dirty="0"/>
                  <a:t>Relation entre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u="sng" dirty="0"/>
                  <a:t> 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2000" i="1" u="sng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/>
                  <a:t>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33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5921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dirty="0"/>
              <a:t>Exemple (labyrinthe) :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Récompenses : -1 à chaque pas de temps</a:t>
            </a:r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Actions : Gauche, Droite, Bas, Haut</a:t>
            </a:r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Etats : position de l’agent</a:t>
            </a: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800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800" u="sng" dirty="0">
                <a:solidFill>
                  <a:schemeClr val="accent3">
                    <a:lumMod val="75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accent3">
                    <a:lumMod val="75000"/>
                  </a:schemeClr>
                </a:solidFill>
              </a:rPr>
              <a:t> : ici (</a:t>
            </a:r>
            <a:r>
              <a:rPr lang="fr-FR" sz="1800" b="1" dirty="0">
                <a:solidFill>
                  <a:schemeClr val="accent3">
                    <a:lumMod val="75000"/>
                  </a:schemeClr>
                </a:solidFill>
              </a:rPr>
              <a:t>environnement déterministe</a:t>
            </a:r>
            <a:r>
              <a:rPr lang="fr-FR" sz="1800" dirty="0">
                <a:solidFill>
                  <a:schemeClr val="accent3">
                    <a:lumMod val="75000"/>
                  </a:schemeClr>
                </a:solidFill>
              </a:rPr>
              <a:t>) l’agent est sûr de se déplacer dans la direction qui correspond à sa demande. En stochastique, par exemple, on considère une probabilité de « glisser » dans une mauvaise direction.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1EC99F-723D-438D-B6D3-28469B50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619" y="1532929"/>
            <a:ext cx="4515345" cy="36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94FB4A-1116-4347-943C-913AA97830F6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880516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Politique optimale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fr-FR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):</a:t>
                </a:r>
              </a:p>
              <a:p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sortir du labyrinthe le plus vite possible</a:t>
                </a:r>
              </a:p>
              <a:p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𝐷𝑟𝑜𝑖𝑡𝑒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accent3">
                        <a:lumMod val="75000"/>
                      </a:schemeClr>
                    </a:solidFill>
                  </a:rPr>
                  <a:t>Remarque</a:t>
                </a:r>
                <a:r>
                  <a:rPr lang="fr-FR" sz="1800" dirty="0">
                    <a:solidFill>
                      <a:schemeClr val="accent3">
                        <a:lumMod val="75000"/>
                      </a:schemeClr>
                    </a:solidFill>
                  </a:rPr>
                  <a:t> :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18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>
                    <a:solidFill>
                      <a:schemeClr val="accent3">
                        <a:lumMod val="75000"/>
                      </a:schemeClr>
                    </a:solidFill>
                  </a:rPr>
                  <a:t> n’importe quelle politique est optimale, car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80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+0× 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18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1800" b="0" i="1" dirty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=−1, ∀</m:t>
                      </m:r>
                      <m:r>
                        <a:rPr lang="fr-FR" sz="18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8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0CBA631-12A5-4783-B854-8FCA75BE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373" y="1541929"/>
            <a:ext cx="4633113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0609D7-2A26-4250-A3A2-7C0C03244B7A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489580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Valeur des états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:</a:t>
                </a:r>
              </a:p>
              <a:p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accent3">
                        <a:lumMod val="75000"/>
                      </a:schemeClr>
                    </a:solidFill>
                  </a:rPr>
                  <a:t>Questions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 On représente les lignes par des lettres et les colonnes par des chiffres, e.g.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=−16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=−15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. </a:t>
                </a:r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Que vaut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𝑫𝒓𝒐𝒊𝒕𝒆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 ?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𝑩𝒂𝒔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  <a:blipFill>
                <a:blip r:embed="rId2"/>
                <a:stretch>
                  <a:fillRect l="-562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3F2AF0-1E7A-4B57-B884-B7B17844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52283"/>
            <a:ext cx="4417467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9ED4E4-3287-4BED-98E2-908FAE4BC2A4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1363697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5.2 Equations de Bellman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fonction de valeur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peut être </a:t>
                </a:r>
                <a:r>
                  <a:rPr lang="fr-FR" sz="2000" u="sng" dirty="0"/>
                  <a:t>décomposée en 2 termes</a:t>
                </a:r>
                <a:r>
                  <a:rPr lang="fr-FR" sz="2000" dirty="0"/>
                  <a:t>:</a:t>
                </a:r>
              </a:p>
              <a:p>
                <a:r>
                  <a:rPr lang="fr-FR" sz="2000" dirty="0"/>
                  <a:t>Une </a:t>
                </a:r>
                <a:r>
                  <a:rPr lang="fr-FR" sz="2000" b="1" dirty="0"/>
                  <a:t>récompense immédiate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sz="2000" dirty="0"/>
                  <a:t>Une </a:t>
                </a:r>
                <a:r>
                  <a:rPr lang="fr-FR" sz="2000" b="1" dirty="0"/>
                  <a:t>valeur pour l’état suivant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/>
                  <a:t> </a:t>
                </a:r>
              </a:p>
              <a:p>
                <a:endParaRPr lang="fr-FR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…)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fr-FR" sz="2000" dirty="0"/>
                  <a:t> obtenus en suivant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 obtenu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puis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fr-FR" sz="2000" dirty="0"/>
                  <a:t> obtenus en suivant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555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endParaRPr lang="fr-FR" sz="2000" dirty="0"/>
              </a:p>
              <a:p>
                <a:r>
                  <a:rPr lang="fr-FR" sz="2000" dirty="0"/>
                  <a:t>Les décompositions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′, 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fr-FR" sz="2000" dirty="0"/>
                  <a:t>où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2000" dirty="0"/>
                  <a:t> désigne le successeur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(l’état suivant).</a:t>
                </a:r>
              </a:p>
              <a:p>
                <a:pPr marL="0" indent="0">
                  <a:buNone/>
                </a:pPr>
                <a:r>
                  <a:rPr lang="fr-FR" sz="2000" dirty="0"/>
                  <a:t>montrent l’intérêt du </a:t>
                </a:r>
                <a:r>
                  <a:rPr lang="fr-FR" sz="2000" b="1" dirty="0"/>
                  <a:t>compromis</a:t>
                </a:r>
                <a:r>
                  <a:rPr lang="fr-FR" sz="2000" dirty="0"/>
                  <a:t> entre recherche de récompense immédiate et à plus long terme.</a:t>
                </a:r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r>
                  <a:rPr lang="fr-FR" sz="1800" u="sng" dirty="0"/>
                  <a:t>Remarque</a:t>
                </a:r>
                <a:r>
                  <a:rPr lang="fr-FR" sz="1800" dirty="0"/>
                  <a:t> : </a:t>
                </a:r>
                <a:r>
                  <a:rPr lang="fr-FR" sz="1800" b="1" dirty="0"/>
                  <a:t>stratégie gloutonne (</a:t>
                </a:r>
                <a:r>
                  <a:rPr lang="fr-FR" sz="1800" b="1" i="1" dirty="0" err="1"/>
                  <a:t>greedy</a:t>
                </a:r>
                <a:r>
                  <a:rPr lang="fr-FR" sz="1800" b="1" dirty="0"/>
                  <a:t>)</a:t>
                </a:r>
                <a:r>
                  <a:rPr lang="fr-FR" sz="1800" dirty="0"/>
                  <a:t> maximise la prochaine récompense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optimale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.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r>
                  <a:rPr lang="fr-FR" sz="2000" u="sng" dirty="0"/>
                  <a:t>Equations d’optimalité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baseline="-25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80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Définition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spécialistes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u="sng" dirty="0"/>
              <a:t>En contrôle</a:t>
            </a:r>
            <a:r>
              <a:rPr lang="fr-FR" sz="2000" dirty="0"/>
              <a:t>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Exercice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Vérifier pour quelques cases les  équations d’optimalité.</a:t>
                </a: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  <a:blipFill>
                <a:blip r:embed="rId2"/>
                <a:stretch>
                  <a:fillRect l="-562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3F2AF0-1E7A-4B57-B884-B7B17844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374" y="2324738"/>
            <a:ext cx="4417467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9ED4E4-3287-4BED-98E2-908FAE4BC2A4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74ACEAD-EE53-4D6B-BAC4-8E6CA3E5B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006" y="2324738"/>
            <a:ext cx="463311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61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5.3 Algorithme tabulaire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résoudre (au moins) une équation d’optimalité de Bellman 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i.e. </a:t>
                </a:r>
                <a:r>
                  <a:rPr lang="fr-FR" sz="2000" b="1" dirty="0"/>
                  <a:t>déterminer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sSup>
                          <m:sSupPr>
                            <m:ctrlP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et/ou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1" i="1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sSup>
                          <m:sSupPr>
                            <m:ctrlPr>
                              <a:rPr lang="fr-FR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fr-FR" sz="20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de manière exacte ou approchée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fr-FR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Fonctions tabulaires</a:t>
                </a:r>
                <a:r>
                  <a:rPr lang="fr-FR" sz="2000" dirty="0"/>
                  <a:t> : </a:t>
                </a:r>
                <a:r>
                  <a:rPr lang="fr-FR" sz="2000" b="1" dirty="0"/>
                  <a:t>représentation de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fr-FR" sz="2000" b="1" dirty="0"/>
                  <a:t> ou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fr-FR" sz="2000" b="1" dirty="0"/>
                  <a:t> sous forme de tableau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1. représentation exacte possible pour des modèles spatialement discrets,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appartiennent à des ensembles finis.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2. limité à de petits modèles,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de petites dimensions.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				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8825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</a:p>
              <a:p>
                <a:pPr marL="0" indent="0">
                  <a:buNone/>
                </a:pPr>
                <a:r>
                  <a:rPr lang="fr-FR" sz="2000" dirty="0"/>
                  <a:t>Notations états: lignes avec une lettre, colonne avec un chiffre, e.g. c1 case à droite de Start.</a:t>
                </a:r>
              </a:p>
              <a:p>
                <a:pPr marL="0" indent="0">
                  <a:buNone/>
                </a:pPr>
                <a:r>
                  <a:rPr lang="fr-FR" sz="2000" dirty="0"/>
                  <a:t>						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Représentation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2000" dirty="0"/>
                  <a:t>		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					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Représentation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2000" i="1" dirty="0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i="1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361DF2FD-72A9-4460-88B2-AB0F0101E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674795"/>
                  </p:ext>
                </p:extLst>
              </p:nvPr>
            </p:nvGraphicFramePr>
            <p:xfrm>
              <a:off x="5605708" y="1940390"/>
              <a:ext cx="4248000" cy="741680"/>
            </p:xfrm>
            <a:graphic>
              <a:graphicData uri="http://schemas.openxmlformats.org/drawingml/2006/table">
                <a:tbl>
                  <a:tblPr firstCol="1" bandRow="1">
                    <a:tableStyleId>{F5AB1C69-6EDB-4FF4-983F-18BD219EF322}</a:tableStyleId>
                  </a:tblPr>
                  <a:tblGrid>
                    <a:gridCol w="708000">
                      <a:extLst>
                        <a:ext uri="{9D8B030D-6E8A-4147-A177-3AD203B41FA5}">
                          <a16:colId xmlns:a16="http://schemas.microsoft.com/office/drawing/2014/main" val="461748827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263377588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1782302052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801613120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397317973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739882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État 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95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fr-FR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fr-FR" b="1" dirty="0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fr-FR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fr-FR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749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361DF2FD-72A9-4460-88B2-AB0F0101E7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674795"/>
                  </p:ext>
                </p:extLst>
              </p:nvPr>
            </p:nvGraphicFramePr>
            <p:xfrm>
              <a:off x="5605708" y="1940390"/>
              <a:ext cx="4248000" cy="741680"/>
            </p:xfrm>
            <a:graphic>
              <a:graphicData uri="http://schemas.openxmlformats.org/drawingml/2006/table">
                <a:tbl>
                  <a:tblPr firstCol="1" bandRow="1">
                    <a:tableStyleId>{F5AB1C69-6EDB-4FF4-983F-18BD219EF322}</a:tableStyleId>
                  </a:tblPr>
                  <a:tblGrid>
                    <a:gridCol w="708000">
                      <a:extLst>
                        <a:ext uri="{9D8B030D-6E8A-4147-A177-3AD203B41FA5}">
                          <a16:colId xmlns:a16="http://schemas.microsoft.com/office/drawing/2014/main" val="461748827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263377588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1782302052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801613120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397317973"/>
                        </a:ext>
                      </a:extLst>
                    </a:gridCol>
                    <a:gridCol w="708000">
                      <a:extLst>
                        <a:ext uri="{9D8B030D-6E8A-4147-A177-3AD203B41FA5}">
                          <a16:colId xmlns:a16="http://schemas.microsoft.com/office/drawing/2014/main" val="27398829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État 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C2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B4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959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2" t="-108197" r="-50344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-16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974973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B79C18E-4566-4D7D-9472-61434E04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072183"/>
              </p:ext>
            </p:extLst>
          </p:nvPr>
        </p:nvGraphicFramePr>
        <p:xfrm>
          <a:off x="5647656" y="3831981"/>
          <a:ext cx="6012000" cy="1909538"/>
        </p:xfrm>
        <a:graphic>
          <a:graphicData uri="http://schemas.openxmlformats.org/drawingml/2006/table">
            <a:tbl>
              <a:tblPr firstRow="1" firstCol="1">
                <a:tableStyleId>{F5AB1C69-6EDB-4FF4-983F-18BD219EF322}</a:tableStyleId>
              </a:tblPr>
              <a:tblGrid>
                <a:gridCol w="1002000">
                  <a:extLst>
                    <a:ext uri="{9D8B030D-6E8A-4147-A177-3AD203B41FA5}">
                      <a16:colId xmlns:a16="http://schemas.microsoft.com/office/drawing/2014/main" val="1840493864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299182931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146590287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862829387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1860344697"/>
                    </a:ext>
                  </a:extLst>
                </a:gridCol>
                <a:gridCol w="1002000">
                  <a:extLst>
                    <a:ext uri="{9D8B030D-6E8A-4147-A177-3AD203B41FA5}">
                      <a16:colId xmlns:a16="http://schemas.microsoft.com/office/drawing/2014/main" val="4034794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2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Droite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98703"/>
                  </a:ext>
                </a:extLst>
              </a:tr>
              <a:tr h="42617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Gauche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193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99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Haut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162848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084EE144-AC37-4FF4-A1DB-F1C2976AD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93" y="1479405"/>
            <a:ext cx="441746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939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Nombreuses méthodes de résolution itératives</a:t>
                </a:r>
                <a:r>
                  <a:rPr lang="fr-FR" sz="2000" dirty="0"/>
                  <a:t> (dont les estimations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et/ou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 convergent vers les valeurs exactes), e.g. Value itération, Policy itération, </a:t>
                </a:r>
                <a:r>
                  <a:rPr lang="fr-FR" sz="2000" b="1" dirty="0"/>
                  <a:t>Q-</a:t>
                </a:r>
                <a:r>
                  <a:rPr lang="fr-FR" sz="2000" b="1" dirty="0" err="1"/>
                  <a:t>learning</a:t>
                </a:r>
                <a:r>
                  <a:rPr lang="fr-FR" sz="2000" b="1" dirty="0"/>
                  <a:t>, </a:t>
                </a:r>
                <a:r>
                  <a:rPr lang="fr-FR" sz="2000" dirty="0" err="1"/>
                  <a:t>Sarsa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Q-</a:t>
                </a:r>
                <a:r>
                  <a:rPr lang="fr-FR" sz="2000" u="sng" dirty="0" err="1"/>
                  <a:t>learning</a:t>
                </a:r>
                <a:r>
                  <a:rPr lang="fr-FR" sz="2000" dirty="0"/>
                  <a:t> : </a:t>
                </a:r>
              </a:p>
              <a:p>
                <a:r>
                  <a:rPr lang="fr-FR" sz="2000" dirty="0"/>
                  <a:t>apprentissage de Q, par mises à jour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)≔</m:t>
                      </m:r>
                      <m:d>
                        <m:d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fr-FR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sSup>
                                <m:sSupPr>
                                  <m:ctrlPr>
                                    <a:rPr lang="fr-F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fr-FR" sz="2000" i="1" dirty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fr-FR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b="0" i="1" dirty="0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   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FR" sz="2000" dirty="0"/>
                  <a:t> collectés expérimentalement,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 ]0;1]</m:t>
                    </m:r>
                  </m:oMath>
                </a14:m>
                <a:r>
                  <a:rPr lang="fr-FR" sz="2000" dirty="0"/>
                  <a:t>  = </a:t>
                </a:r>
                <a:r>
                  <a:rPr lang="fr-FR" sz="2000" b="1" i="1" dirty="0" err="1"/>
                  <a:t>learning</a:t>
                </a:r>
                <a:r>
                  <a:rPr lang="fr-FR" sz="2000" b="1" i="1" dirty="0"/>
                  <a:t> rate</a:t>
                </a:r>
                <a:r>
                  <a:rPr lang="fr-FR" sz="2000" i="1" dirty="0"/>
                  <a:t>.</a:t>
                </a:r>
                <a:endParaRPr lang="fr-FR" sz="2000" dirty="0"/>
              </a:p>
              <a:p>
                <a:r>
                  <a:rPr lang="fr-FR" sz="2000" dirty="0"/>
                  <a:t>Alternance d’expériences et de mises à jour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.</a:t>
                </a:r>
              </a:p>
              <a:p>
                <a:r>
                  <a:rPr lang="fr-FR" sz="2000" dirty="0"/>
                  <a:t>Les expériences utilisent l’estimation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 pour choisir de meilleurs actions = </a:t>
                </a:r>
                <a:r>
                  <a:rPr lang="fr-FR" sz="2000" b="1" dirty="0"/>
                  <a:t>exploitation</a:t>
                </a: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	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 précis pour les (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) d’intérêt.</a:t>
                </a:r>
              </a:p>
              <a:p>
                <a:r>
                  <a:rPr lang="fr-FR" sz="2000" dirty="0"/>
                  <a:t>Pour garantir la convergence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fr-FR" sz="2000" dirty="0"/>
                  <a:t> vers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, le choix d’action garde une part de hasard = </a:t>
                </a:r>
                <a:r>
                  <a:rPr lang="fr-FR" sz="2000" b="1" dirty="0"/>
                  <a:t>exploration</a:t>
                </a:r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					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Remarque</a:t>
                </a:r>
                <a:r>
                  <a:rPr lang="fr-FR" sz="2000" dirty="0"/>
                  <a:t> : en environnement stochastique,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000" dirty="0"/>
                  <a:t> « filtre » la variance expérimentale. En déterministe, on peut garder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 pour un apprentissage plus rapide.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 r="-50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6838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Q-</a:t>
                </a:r>
                <a:r>
                  <a:rPr lang="fr-FR" sz="2000" u="sng" dirty="0" err="1"/>
                  <a:t>learning</a:t>
                </a:r>
                <a:r>
                  <a:rPr lang="fr-FR" sz="2000" u="sng" dirty="0"/>
                  <a:t>, pseudo-code</a:t>
                </a:r>
                <a:r>
                  <a:rPr lang="fr-FR" sz="2000" dirty="0"/>
                  <a:t> (avec exploration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/>
                  <a:t>-</a:t>
                </a:r>
                <a:r>
                  <a:rPr lang="fr-FR" sz="2000" dirty="0" err="1"/>
                  <a:t>greedy</a:t>
                </a:r>
                <a:r>
                  <a:rPr lang="fr-FR" sz="2000" dirty="0"/>
                  <a:t>): </a:t>
                </a:r>
              </a:p>
              <a:p>
                <a:pPr marL="0" indent="0">
                  <a:buNone/>
                </a:pPr>
                <a:r>
                  <a:rPr lang="fr-FR" sz="2000" dirty="0"/>
                  <a:t>entrée : 1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fr-FR" sz="2000" dirty="0"/>
                  <a:t> α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ε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k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</a:t>
                </a:r>
              </a:p>
              <a:p>
                <a:pPr marL="0" indent="0">
                  <a:buNone/>
                </a:pPr>
                <a:r>
                  <a:rPr lang="fr-FR" sz="2000" dirty="0"/>
                  <a:t>sortie : tableau Q[., .]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fr-FR" sz="2000" dirty="0"/>
                  <a:t>initialiser Q[s, a] = 0 pour tout s et tout a</a:t>
                </a:r>
              </a:p>
              <a:p>
                <a:pPr marL="0" indent="0">
                  <a:buNone/>
                </a:pPr>
                <a:r>
                  <a:rPr lang="fr-FR" sz="2000" dirty="0"/>
                  <a:t>Répéter k fois 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k = nombre d’épisodes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s := état initial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répéter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étapes d'un épisode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choisir une action a: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fr-FR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greedy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   si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fr-FR" sz="2000" dirty="0"/>
                  <a:t>random(0,1)</a:t>
                </a:r>
              </a:p>
              <a:p>
                <a:pPr marL="0" indent="0">
                  <a:buNone/>
                </a:pPr>
                <a:r>
                  <a:rPr lang="fr-FR" sz="2000" dirty="0"/>
                  <a:t>		 a :=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FR" sz="20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// exploitation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	    sinon </a:t>
                </a:r>
              </a:p>
              <a:p>
                <a:pPr marL="0" indent="0">
                  <a:buNone/>
                </a:pPr>
                <a:r>
                  <a:rPr lang="fr-FR" sz="2000" dirty="0"/>
                  <a:t>		a ≔</a:t>
                </a:r>
                <a:r>
                  <a:rPr lang="fr-FR" sz="2000" dirty="0" err="1"/>
                  <a:t>random</a:t>
                </a:r>
                <a:r>
                  <a:rPr lang="fr-FR" sz="2000" dirty="0"/>
                  <a:t>(actions)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exploration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               exécuter l'action a, observer la récompense r et le nouvel état s’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nouvelle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 Q[s, a] := Q[s, a] + α (r +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/>
                    </m:func>
                  </m:oMath>
                </a14:m>
                <a:r>
                  <a:rPr lang="fr-FR" sz="2000" dirty="0"/>
                  <a:t> Q[s', a’] – Q[s, a])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mise à jour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endParaRPr lang="fr-F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/>
                  <a:t>               s := s'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jusqu'à ce que s soit l'état terminal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06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61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Exercice (Marche aléatoire) :</a:t>
                </a:r>
              </a:p>
              <a:p>
                <a:pPr marL="0" indent="0">
                  <a:buNone/>
                </a:pPr>
                <a:endParaRPr lang="fr-FR" sz="2000" b="1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Objectif : atteindre la case de droite.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Actions : Droite, Gauche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Etats : A, B, C, D, E, But, Piège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Récompenses = 1 sauf si action Droite en E</a:t>
                </a:r>
              </a:p>
              <a:p>
                <a:pPr marL="0" indent="0">
                  <a:buNone/>
                </a:pPr>
                <a:r>
                  <a:rPr lang="fr-FR" sz="2000" b="0" dirty="0">
                    <a:solidFill>
                      <a:schemeClr val="bg2">
                        <a:lumMod val="50000"/>
                      </a:schemeClr>
                    </a:solidFill>
                  </a:rPr>
                  <a:t>Discount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Dresser un tableau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(commencer par Goal, puis E, D, …).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Dresser un tableau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fr-FR" sz="20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pour E, D, C.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807A6B1C-880C-49BB-81B6-2D955B32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19" y="3586915"/>
            <a:ext cx="10693362" cy="127302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18EC1C5-A48A-4DA3-8A2D-AD105FCE3E82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557396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5.4 Approximation des fonctions de valeurs (</a:t>
                </a:r>
                <a:r>
                  <a:rPr lang="fr-FR" sz="2400" dirty="0" err="1"/>
                  <a:t>NNs</a:t>
                </a:r>
                <a:r>
                  <a:rPr lang="fr-FR" sz="2400" dirty="0"/>
                  <a:t>)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Les méthodes de RL peuvent être </a:t>
                </a:r>
                <a:r>
                  <a:rPr lang="fr-FR" sz="2000" b="1" dirty="0"/>
                  <a:t>appliquées sur de grands modèles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Jeux (échecs, Go, Backgammon, …)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i="0" dirty="0">
                        <a:latin typeface="Cambria Math" panose="02040503050406030204" pitchFamily="18" charset="0"/>
                      </a:rPr>
                      <m:t>é</m:t>
                    </m:r>
                    <m:r>
                      <m:rPr>
                        <m:sty m:val="p"/>
                      </m:rPr>
                      <a:rPr lang="fr-FR" sz="2000" i="0" dirty="0">
                        <a:latin typeface="Cambria Math" panose="02040503050406030204" pitchFamily="18" charset="0"/>
                      </a:rPr>
                      <m:t>tats</m:t>
                    </m:r>
                  </m:oMath>
                </a14:m>
                <a:r>
                  <a:rPr lang="fr-FR" sz="2000" dirty="0"/>
                  <a:t> au backgammon, beaucoup plus au échecs.</a:t>
                </a:r>
              </a:p>
              <a:p>
                <a:r>
                  <a:rPr lang="fr-FR" sz="2000" dirty="0"/>
                  <a:t>Pilotage de drones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états/actions continus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Faiblesse des fonctions tabulaires :</a:t>
                </a:r>
              </a:p>
              <a:p>
                <a:r>
                  <a:rPr lang="fr-FR" sz="2000" dirty="0"/>
                  <a:t>Limite du nombre d’états/actions : </a:t>
                </a:r>
                <a:r>
                  <a:rPr lang="fr-FR" sz="2000" b="1" dirty="0"/>
                  <a:t>capacité de stockage en mémoire</a:t>
                </a:r>
                <a:r>
                  <a:rPr lang="fr-FR" sz="2000" dirty="0"/>
                  <a:t>.</a:t>
                </a:r>
              </a:p>
              <a:p>
                <a:r>
                  <a:rPr lang="fr-FR" sz="2000" dirty="0"/>
                  <a:t>Apprend chaque valeur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individuellement (</a:t>
                </a:r>
                <a:r>
                  <a:rPr lang="fr-FR" sz="2000" b="1" dirty="0"/>
                  <a:t>pas de généralisation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lent.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A88DCB2E-996A-4D43-B89D-541BB14CF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89" y="2691702"/>
            <a:ext cx="3290239" cy="184642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334C61-5B3B-467B-827E-CEF814AB9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188" y="2405508"/>
            <a:ext cx="3530989" cy="244003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45B49D7-5CDA-4402-90D4-6EDC564069F2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https://gymnasium.farama.org]</a:t>
            </a:r>
          </a:p>
        </p:txBody>
      </p:sp>
    </p:spTree>
    <p:extLst>
      <p:ext uri="{BB962C8B-B14F-4D97-AF65-F5344CB8AC3E}">
        <p14:creationId xmlns:p14="http://schemas.microsoft.com/office/powerpoint/2010/main" val="3961081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Approximation des fonctions de valeurs par </a:t>
                </a:r>
                <a:r>
                  <a:rPr lang="fr-FR" sz="2000" dirty="0" err="1"/>
                  <a:t>NNs</a:t>
                </a:r>
                <a:r>
                  <a:rPr lang="fr-FR" sz="2000" dirty="0"/>
                  <a:t>:</a:t>
                </a:r>
              </a:p>
              <a:p>
                <a:r>
                  <a:rPr lang="fr-FR" sz="2000" dirty="0"/>
                  <a:t>Remplace le tableau de valeurs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2000" dirty="0"/>
                  <a:t> par un NN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sz="2000" dirty="0"/>
                  <a:t> entièrement mesuré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600" dirty="0"/>
                  <a:t> </a:t>
                </a:r>
                <a:r>
                  <a:rPr lang="fr-FR" sz="2000" dirty="0"/>
                  <a:t>utilisation d’un MLP possible (sinon besoin d’un RNN)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discret, prend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valeurs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entrées du NN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sorties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Exemple (MLP):</a:t>
                </a:r>
              </a:p>
              <a:p>
                <a:r>
                  <a:rPr lang="fr-FR" sz="2000" b="0" dirty="0"/>
                  <a:t>État continu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]∈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Actions discrètes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∈{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02B4E121-68ED-4996-9103-3833855AEAF2}"/>
              </a:ext>
            </a:extLst>
          </p:cNvPr>
          <p:cNvGrpSpPr/>
          <p:nvPr/>
        </p:nvGrpSpPr>
        <p:grpSpPr>
          <a:xfrm>
            <a:off x="7382058" y="2156761"/>
            <a:ext cx="2898117" cy="4155138"/>
            <a:chOff x="5768411" y="1057090"/>
            <a:chExt cx="2898117" cy="4155138"/>
          </a:xfrm>
        </p:grpSpPr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F025050C-4A73-4F68-9F94-EE47DBA1393B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22" y="160841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rapèze 22">
              <a:extLst>
                <a:ext uri="{FF2B5EF4-FFF2-40B4-BE49-F238E27FC236}">
                  <a16:creationId xmlns:a16="http://schemas.microsoft.com/office/drawing/2014/main" id="{32AF967D-2284-4F9D-832D-CBF810C3B3A8}"/>
                </a:ext>
              </a:extLst>
            </p:cNvPr>
            <p:cNvSpPr/>
            <p:nvPr/>
          </p:nvSpPr>
          <p:spPr>
            <a:xfrm rot="5400000">
              <a:off x="4902201" y="2593417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5E7EDAFF-4466-4435-AAD9-4271066183C4}"/>
                    </a:ext>
                  </a:extLst>
                </p:cNvPr>
                <p:cNvSpPr txBox="1"/>
                <p:nvPr/>
              </p:nvSpPr>
              <p:spPr>
                <a:xfrm>
                  <a:off x="5768411" y="1238621"/>
                  <a:ext cx="4413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5E7EDAFF-4466-4435-AAD9-427106618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8411" y="1238621"/>
                  <a:ext cx="4413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4F2758F-FF77-4D63-87F4-E61DAADBAAC0}"/>
                </a:ext>
              </a:extLst>
            </p:cNvPr>
            <p:cNvCxnSpPr>
              <a:cxnSpLocks/>
            </p:cNvCxnSpPr>
            <p:nvPr/>
          </p:nvCxnSpPr>
          <p:spPr>
            <a:xfrm>
              <a:off x="6072922" y="220457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09CC988-2A89-4D39-9734-D6E90B32181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678" y="274918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6509C79-A46C-498E-B85F-1AF8A0EBA80E}"/>
                </a:ext>
              </a:extLst>
            </p:cNvPr>
            <p:cNvSpPr txBox="1"/>
            <p:nvPr/>
          </p:nvSpPr>
          <p:spPr>
            <a:xfrm>
              <a:off x="6050079" y="3080143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9BCC63FB-7939-465E-BF7E-29DACA03F2E1}"/>
                </a:ext>
              </a:extLst>
            </p:cNvPr>
            <p:cNvCxnSpPr>
              <a:cxnSpLocks/>
            </p:cNvCxnSpPr>
            <p:nvPr/>
          </p:nvCxnSpPr>
          <p:spPr>
            <a:xfrm>
              <a:off x="7516245" y="272153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A8C92DB8-219E-4C07-80A1-1112ABFC9C81}"/>
                    </a:ext>
                  </a:extLst>
                </p:cNvPr>
                <p:cNvSpPr txBox="1"/>
                <p:nvPr/>
              </p:nvSpPr>
              <p:spPr>
                <a:xfrm>
                  <a:off x="7514296" y="2306182"/>
                  <a:ext cx="1032077" cy="378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A8C92DB8-219E-4C07-80A1-1112ABFC9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296" y="2306182"/>
                  <a:ext cx="1032077" cy="378630"/>
                </a:xfrm>
                <a:prstGeom prst="rect">
                  <a:avLst/>
                </a:prstGeom>
                <a:blipFill>
                  <a:blip r:embed="rId4"/>
                  <a:stretch>
                    <a:fillRect t="-1613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4D96498A-4D3F-408E-A208-2B9E8FDB64AB}"/>
                </a:ext>
              </a:extLst>
            </p:cNvPr>
            <p:cNvCxnSpPr>
              <a:cxnSpLocks/>
            </p:cNvCxnSpPr>
            <p:nvPr/>
          </p:nvCxnSpPr>
          <p:spPr>
            <a:xfrm>
              <a:off x="6070678" y="4654181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CCB1FBB-66FA-418C-B2F0-98A342FB6AFC}"/>
                    </a:ext>
                  </a:extLst>
                </p:cNvPr>
                <p:cNvSpPr txBox="1"/>
                <p:nvPr/>
              </p:nvSpPr>
              <p:spPr>
                <a:xfrm>
                  <a:off x="5789334" y="1839261"/>
                  <a:ext cx="446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CCB1FBB-66FA-418C-B2F0-98A342FB6A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334" y="1839261"/>
                  <a:ext cx="44666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ED91AEA2-789F-4CB3-B10D-02C58135317F}"/>
                    </a:ext>
                  </a:extLst>
                </p:cNvPr>
                <p:cNvSpPr txBox="1"/>
                <p:nvPr/>
              </p:nvSpPr>
              <p:spPr>
                <a:xfrm>
                  <a:off x="5789333" y="4280076"/>
                  <a:ext cx="4562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ED91AEA2-789F-4CB3-B10D-02C581353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333" y="4280076"/>
                  <a:ext cx="4562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1D068B93-B355-4567-A984-8FA38A232A20}"/>
                </a:ext>
              </a:extLst>
            </p:cNvPr>
            <p:cNvCxnSpPr>
              <a:cxnSpLocks/>
            </p:cNvCxnSpPr>
            <p:nvPr/>
          </p:nvCxnSpPr>
          <p:spPr>
            <a:xfrm>
              <a:off x="7525680" y="22673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D80AFAF-83B3-47D9-90FD-B109780288AF}"/>
                    </a:ext>
                  </a:extLst>
                </p:cNvPr>
                <p:cNvSpPr txBox="1"/>
                <p:nvPr/>
              </p:nvSpPr>
              <p:spPr>
                <a:xfrm>
                  <a:off x="7505334" y="1896802"/>
                  <a:ext cx="1027141" cy="378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DD80AFAF-83B3-47D9-90FD-B109780288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334" y="1896802"/>
                  <a:ext cx="1027141" cy="378630"/>
                </a:xfrm>
                <a:prstGeom prst="rect">
                  <a:avLst/>
                </a:prstGeom>
                <a:blipFill>
                  <a:blip r:embed="rId7"/>
                  <a:stretch>
                    <a:fillRect t="-1613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BC0C1E61-3409-420F-B083-D69B97E8E436}"/>
                </a:ext>
              </a:extLst>
            </p:cNvPr>
            <p:cNvCxnSpPr>
              <a:cxnSpLocks/>
            </p:cNvCxnSpPr>
            <p:nvPr/>
          </p:nvCxnSpPr>
          <p:spPr>
            <a:xfrm>
              <a:off x="7525215" y="41469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89D4ADEA-6DC8-4182-ABEB-D215CB2396D2}"/>
                    </a:ext>
                  </a:extLst>
                </p:cNvPr>
                <p:cNvSpPr txBox="1"/>
                <p:nvPr/>
              </p:nvSpPr>
              <p:spPr>
                <a:xfrm>
                  <a:off x="7523266" y="3731572"/>
                  <a:ext cx="1143262" cy="3786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fr-FR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89D4ADEA-6DC8-4182-ABEB-D215CB239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3266" y="3731572"/>
                  <a:ext cx="1143262" cy="378630"/>
                </a:xfrm>
                <a:prstGeom prst="rect">
                  <a:avLst/>
                </a:prstGeom>
                <a:blipFill>
                  <a:blip r:embed="rId8"/>
                  <a:stretch>
                    <a:fillRect t="-1613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3DCE560-3FDC-40CF-A811-97C6247882FA}"/>
                </a:ext>
              </a:extLst>
            </p:cNvPr>
            <p:cNvSpPr txBox="1"/>
            <p:nvPr/>
          </p:nvSpPr>
          <p:spPr>
            <a:xfrm>
              <a:off x="7694754" y="2715562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634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Adaptation de l’algorithme Q-</a:t>
                </a:r>
                <a:r>
                  <a:rPr lang="fr-FR" sz="2000" u="sng" dirty="0" err="1"/>
                  <a:t>learning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Utilisation d’un NN pour apprendre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Mise à jour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, i.e. du NN ne se fait plus après chaque action :</a:t>
                </a:r>
              </a:p>
              <a:p>
                <a:pPr lvl="1"/>
                <a:r>
                  <a:rPr lang="fr-FR" sz="2000" dirty="0"/>
                  <a:t>Utilisation de mini-batch, i.e. mise à jour sur plusieurs données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pPr lvl="1"/>
                <a:r>
                  <a:rPr lang="fr-FR" sz="2000" dirty="0"/>
                  <a:t>Le NN doit être entrainée régulièrement avec les anciennes expériences (risque d’oubli)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utilisation d’un </a:t>
                </a:r>
                <a:r>
                  <a:rPr lang="fr-FR" sz="2000" i="1" dirty="0" err="1"/>
                  <a:t>dataset</a:t>
                </a:r>
                <a:r>
                  <a:rPr lang="fr-FR" sz="2000" i="1" dirty="0"/>
                  <a:t> </a:t>
                </a:r>
                <a:r>
                  <a:rPr lang="fr-FR" sz="2000" dirty="0"/>
                  <a:t>qui mémorise les expériences (</a:t>
                </a:r>
                <a:r>
                  <a:rPr lang="fr-FR" sz="2000" b="1" i="1" dirty="0"/>
                  <a:t>Replay Buffer</a:t>
                </a:r>
                <a:r>
                  <a:rPr lang="fr-FR" sz="2000" dirty="0"/>
                  <a:t>)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Pour aller plus loin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De nombreuses évolution d’algorithmes sont disponibles, e.g. </a:t>
                </a:r>
                <a:r>
                  <a:rPr lang="fr-FR" sz="2000" b="1" dirty="0"/>
                  <a:t>DQN</a:t>
                </a:r>
                <a:r>
                  <a:rPr lang="fr-FR" sz="2000" dirty="0"/>
                  <a:t> propose l’utilisation de 2 </a:t>
                </a:r>
                <a:r>
                  <a:rPr lang="fr-FR" sz="2000" dirty="0" err="1"/>
                  <a:t>NNs</a:t>
                </a:r>
                <a:r>
                  <a:rPr lang="fr-FR" sz="2000" dirty="0"/>
                  <a:t> pour stabiliser l’apprentissage.</a:t>
                </a:r>
              </a:p>
              <a:p>
                <a:r>
                  <a:rPr lang="fr-FR" sz="2000" dirty="0"/>
                  <a:t>Des librairies permettent de tester les algos sur des problèmes variés, e.g. </a:t>
                </a:r>
                <a:r>
                  <a:rPr lang="fr-FR" sz="2000" dirty="0">
                    <a:hlinkClick r:id="rId2"/>
                  </a:rPr>
                  <a:t>https://gymnasium.farama.org/</a:t>
                </a:r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3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B7ADACF-AC36-4D8C-A8B5-4FC967E11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965" y="4633373"/>
            <a:ext cx="3825891" cy="197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96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Q-</a:t>
                </a:r>
                <a:r>
                  <a:rPr lang="fr-FR" sz="2000" u="sng" dirty="0" err="1"/>
                  <a:t>learning</a:t>
                </a:r>
                <a:r>
                  <a:rPr lang="fr-FR" sz="2000" u="sng" dirty="0"/>
                  <a:t>, avec NN pseudo-code</a:t>
                </a:r>
                <a:r>
                  <a:rPr lang="fr-FR" sz="2000" dirty="0"/>
                  <a:t> (avec exploration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/>
                  <a:t>-</a:t>
                </a:r>
                <a:r>
                  <a:rPr lang="fr-FR" sz="2000" dirty="0" err="1"/>
                  <a:t>greedy</a:t>
                </a:r>
                <a:r>
                  <a:rPr lang="fr-FR" sz="2000" dirty="0"/>
                  <a:t>): </a:t>
                </a:r>
              </a:p>
              <a:p>
                <a:pPr marL="0" indent="0">
                  <a:buNone/>
                </a:pPr>
                <a:r>
                  <a:rPr lang="fr-FR" sz="2000" dirty="0"/>
                  <a:t>entrée :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ε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0, k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fr-FR" sz="2000" dirty="0"/>
                  <a:t> 0</a:t>
                </a:r>
              </a:p>
              <a:p>
                <a:pPr marL="0" indent="0">
                  <a:buNone/>
                </a:pPr>
                <a:r>
                  <a:rPr lang="fr-FR" sz="2000" dirty="0"/>
                  <a:t>sortie : un réseau de neurone Q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fr-FR" sz="2000" dirty="0"/>
                  <a:t>Initialiser un Replay Buffer : buffer = {} </a:t>
                </a:r>
              </a:p>
              <a:p>
                <a:pPr marL="0" indent="0">
                  <a:buNone/>
                </a:pPr>
                <a:r>
                  <a:rPr lang="fr-FR" sz="2000" dirty="0"/>
                  <a:t>Répéter k fois 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k = nombre d’épisodes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s := état initial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répéter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étapes d'un épisode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choisir une action a: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</a:t>
                </a:r>
                <a:r>
                  <a:rPr lang="fr-FR" sz="2000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greedy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	   si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fr-FR" sz="2000" dirty="0"/>
                  <a:t>random(0,1) :    	a :=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fr-FR" sz="20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lim>
                    </m:limLow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// exploitation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	    sinon 			a ≔</a:t>
                </a:r>
                <a:r>
                  <a:rPr lang="fr-FR" sz="2000" dirty="0" err="1"/>
                  <a:t>random</a:t>
                </a:r>
                <a:r>
                  <a:rPr lang="fr-FR" sz="2000" dirty="0"/>
                  <a:t>(actions)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exploration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               exécuter l'action a, observer la récompense r et le nouvel état s’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nouvelle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         buffer := buffer U (s, a, r, s’)</a:t>
                </a:r>
                <a:endParaRPr lang="fr-F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/>
                  <a:t>	s := s'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jusqu'à ce que s soit l'état terminal</a:t>
                </a:r>
              </a:p>
              <a:p>
                <a:pPr marL="0" indent="0">
                  <a:buNone/>
                </a:pPr>
                <a:r>
                  <a:rPr lang="fr-FR" sz="2000" dirty="0"/>
                  <a:t>      entraîner Q, avec </a:t>
                </a:r>
                <a:r>
                  <a:rPr lang="fr-FR" sz="2000" dirty="0" err="1"/>
                  <a:t>Loss</a:t>
                </a:r>
                <a:r>
                  <a:rPr lang="fr-FR" sz="2000" dirty="0"/>
                  <a:t> = r +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FR" sz="200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/>
                    </m:func>
                  </m:oMath>
                </a14:m>
                <a:r>
                  <a:rPr lang="fr-FR" sz="2000" dirty="0"/>
                  <a:t> Q[s', a’] – Q[s, a] </a:t>
                </a:r>
                <a:r>
                  <a:rPr lang="fr-FR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// mise à jour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endParaRPr lang="fr-F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94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br>
              <a:rPr lang="fr-FR" sz="3200" dirty="0"/>
            </a:br>
            <a:r>
              <a:rPr lang="fr-FR" sz="3200" dirty="0"/>
              <a:t>	3.4. Titanic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6367</TotalTime>
  <Words>6446</Words>
  <Application>Microsoft Office PowerPoint</Application>
  <PresentationFormat>Grand écran</PresentationFormat>
  <Paragraphs>949</Paragraphs>
  <Slides>59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: Python-PyTorch</vt:lpstr>
      <vt:lpstr>Présentation PowerPoint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  3.4. Titanic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 (RNNs)  4.1. Données séquentielles  4.2. Principaux RNNs  4.3. Implémentation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 Apprentissage par renforcement (RL)  5.1. Principe et définitions   5.2. Equations de Bellman  5.3. Algorithme tabulaire (Q-learning)  5.4. Approximation des fonctions de valeurs (NNs)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556</cp:revision>
  <dcterms:created xsi:type="dcterms:W3CDTF">2025-01-15T11:07:36Z</dcterms:created>
  <dcterms:modified xsi:type="dcterms:W3CDTF">2025-03-14T19:00:53Z</dcterms:modified>
</cp:coreProperties>
</file>