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4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2" r:id="rId20"/>
    <p:sldId id="280" r:id="rId21"/>
    <p:sldId id="282" r:id="rId22"/>
    <p:sldId id="283" r:id="rId23"/>
    <p:sldId id="281" r:id="rId24"/>
    <p:sldId id="292" r:id="rId25"/>
    <p:sldId id="294" r:id="rId26"/>
    <p:sldId id="291" r:id="rId27"/>
    <p:sldId id="297" r:id="rId28"/>
    <p:sldId id="298" r:id="rId29"/>
    <p:sldId id="293" r:id="rId30"/>
    <p:sldId id="295" r:id="rId31"/>
    <p:sldId id="296" r:id="rId32"/>
    <p:sldId id="299" r:id="rId33"/>
    <p:sldId id="284" r:id="rId34"/>
    <p:sldId id="285" r:id="rId35"/>
    <p:sldId id="287" r:id="rId36"/>
    <p:sldId id="288" r:id="rId37"/>
    <p:sldId id="289" r:id="rId38"/>
    <p:sldId id="300" r:id="rId39"/>
    <p:sldId id="301" r:id="rId40"/>
    <p:sldId id="302" r:id="rId41"/>
    <p:sldId id="303" r:id="rId42"/>
    <p:sldId id="304" r:id="rId43"/>
    <p:sldId id="308" r:id="rId44"/>
    <p:sldId id="313" r:id="rId45"/>
    <p:sldId id="305" r:id="rId46"/>
    <p:sldId id="306" r:id="rId47"/>
    <p:sldId id="307" r:id="rId48"/>
    <p:sldId id="309" r:id="rId49"/>
    <p:sldId id="310" r:id="rId50"/>
    <p:sldId id="314" r:id="rId51"/>
    <p:sldId id="311" r:id="rId52"/>
    <p:sldId id="315" r:id="rId53"/>
    <p:sldId id="316" r:id="rId54"/>
    <p:sldId id="317" r:id="rId55"/>
    <p:sldId id="312" r:id="rId5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>
      <p:cViewPr>
        <p:scale>
          <a:sx n="91" d="100"/>
          <a:sy n="91" d="100"/>
        </p:scale>
        <p:origin x="26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3012B-43A8-448B-966F-AD45F81E0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9AA0F2-A946-46C3-9FCB-093F5D414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C4B7A3-7C2B-4F6D-8669-D798C866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E1B337-4626-4BAD-B560-C2C077A4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465B24-5227-485B-84C2-DEC578ED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70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349A7-7A3D-4D75-9D08-00D654EE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1818DD-9C43-46E3-852C-7EC36AFC5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4545A7-F592-4CDF-9FB0-079EFEE6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C5C8C3-4BD5-4321-AFFD-F956CCF2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27EBDA-921A-4B14-92D0-FCCBABEE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50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77F30D9-4F0E-41F8-BC38-A9E9B92BE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611FD7-416E-41FA-BF0D-9749C4D6A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DF6743-BDD8-43A2-A810-D91D97FB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DA22A6-8D36-4980-B26E-47803CEC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F8C5CE-D759-47A5-9074-70A4751E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59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03EEB-3FAC-41B9-92E1-FCBAEF68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676F6F-E293-4A39-9856-CED68351E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B0BA8F-36FB-496A-AE1D-8A62B13F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9F69C5-8EF1-46AF-94C6-05A081FC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F3AAC2-F41E-4C90-A6A0-EF3660D0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69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9A2A3-80DE-4A19-A5A6-C314804F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272869-C812-4B9E-85F2-9DA58D3A4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75D00D-0C4F-455A-8D60-432ECFDA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B720E3-1024-4DDC-8346-88D4CD2D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05607D-3B00-4625-9BAF-73B95BF3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49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5ACF6-0682-4BCC-8602-AFCD597D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D5EDEE-4466-4B58-B77E-244513151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31AA72-71B2-43EA-99F7-4EB84928D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8C39F0-54E0-4F86-A9F0-A164AE02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11/03/2025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7A5D26-17EA-4DC0-8573-B1B4684E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E7303D-AB13-4036-8CA9-8D30CD92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29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193C3-70F2-4AD8-A4B9-93C47E6C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7D8DBC-F3B8-4218-9369-025987271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0EE778-4F81-447A-8241-1E4B419A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21E5F8-1CAD-4A48-BD14-13E9C0ABA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94D3150-12BB-40BF-9F16-51A2B4C04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AF37E0-C953-4158-9940-38BB7C70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11/03/2025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3C8D9AB-691C-47E1-AEFE-2609A715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F8E1ED5-404D-4CA0-AEDF-A0A3832C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67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3A496F-CEA4-422A-A671-0B438367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70522-F840-41A5-9B04-D298442C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11/03/2025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D3F025-3832-42C6-9DAB-A997085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625BDF-2A28-48C4-8EAD-4EDC95E9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94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CF7F95-D095-4D42-B191-3F6DC5DF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11/03/2025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0CF3A5-7520-4486-B090-365BAA97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7F5BA8-7860-40F1-993D-3F5B3DB1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04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2C93B-D7C2-42E2-AA46-3C58B9D1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F43580-A342-4B30-AD3A-FA00E5023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FF236C-B01E-49F3-B5E3-E0AAEFC7E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6A00A0-9F88-4DED-AA75-7D37EB5B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11/03/2025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2883F1-07E4-4E77-9070-9BC232EF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727603-5932-409A-8063-EA3721E9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98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1E3AB-7F24-47BE-A629-79A26811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78DB69-1779-4041-964A-55B37E2F7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C10A09-E752-4DAD-8852-988DDDF3B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7C0057-30DE-4D01-A7E3-9A30C526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11/03/2025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E2C738-EE40-49B4-A854-77475B8B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A908E2-A7A0-497A-8240-B6F640F4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57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BC4B8BF-74C1-4276-8E71-2A1F305B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2B99D9-677C-4F0D-9007-2840978AD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58D9B-0EF9-4458-BB1D-0FA05249E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4C8BF-8EDA-4728-ABB9-9DEA91F7FC64}" type="datetimeFigureOut">
              <a:rPr lang="fr-FR" smtClean="0"/>
              <a:t>11/03/2025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95ABBF-F326-4E97-9A61-81AC9451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846C9B-3CC4-497B-8F4E-1C755FBA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51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13" Type="http://schemas.openxmlformats.org/officeDocument/2006/relationships/image" Target="../media/image610.png"/><Relationship Id="rId18" Type="http://schemas.openxmlformats.org/officeDocument/2006/relationships/image" Target="../media/image660.png"/><Relationship Id="rId3" Type="http://schemas.openxmlformats.org/officeDocument/2006/relationships/image" Target="../media/image510.png"/><Relationship Id="rId21" Type="http://schemas.openxmlformats.org/officeDocument/2006/relationships/image" Target="../media/image69.png"/><Relationship Id="rId7" Type="http://schemas.openxmlformats.org/officeDocument/2006/relationships/image" Target="../media/image550.png"/><Relationship Id="rId12" Type="http://schemas.openxmlformats.org/officeDocument/2006/relationships/image" Target="../media/image600.png"/><Relationship Id="rId17" Type="http://schemas.openxmlformats.org/officeDocument/2006/relationships/image" Target="../media/image650.png"/><Relationship Id="rId2" Type="http://schemas.openxmlformats.org/officeDocument/2006/relationships/image" Target="../media/image500.png"/><Relationship Id="rId16" Type="http://schemas.openxmlformats.org/officeDocument/2006/relationships/image" Target="../media/image640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590.png"/><Relationship Id="rId24" Type="http://schemas.openxmlformats.org/officeDocument/2006/relationships/image" Target="../media/image72.png"/><Relationship Id="rId5" Type="http://schemas.openxmlformats.org/officeDocument/2006/relationships/image" Target="../media/image530.png"/><Relationship Id="rId15" Type="http://schemas.openxmlformats.org/officeDocument/2006/relationships/image" Target="../media/image630.png"/><Relationship Id="rId23" Type="http://schemas.openxmlformats.org/officeDocument/2006/relationships/image" Target="../media/image71.png"/><Relationship Id="rId10" Type="http://schemas.openxmlformats.org/officeDocument/2006/relationships/image" Target="../media/image580.png"/><Relationship Id="rId19" Type="http://schemas.openxmlformats.org/officeDocument/2006/relationships/image" Target="../media/image670.png"/><Relationship Id="rId4" Type="http://schemas.openxmlformats.org/officeDocument/2006/relationships/image" Target="../media/image520.png"/><Relationship Id="rId9" Type="http://schemas.openxmlformats.org/officeDocument/2006/relationships/image" Target="../media/image570.png"/><Relationship Id="rId14" Type="http://schemas.openxmlformats.org/officeDocument/2006/relationships/image" Target="../media/image620.png"/><Relationship Id="rId22" Type="http://schemas.openxmlformats.org/officeDocument/2006/relationships/image" Target="../media/image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jpg"/><Relationship Id="rId4" Type="http://schemas.openxmlformats.org/officeDocument/2006/relationships/image" Target="../media/image78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" TargetMode="External"/><Relationship Id="rId3" Type="http://schemas.openxmlformats.org/officeDocument/2006/relationships/hyperlink" Target="https://www.france-ioi.org/algo/chapters.php" TargetMode="External"/><Relationship Id="rId7" Type="http://schemas.openxmlformats.org/officeDocument/2006/relationships/hyperlink" Target="https://www.programiz.com/python-programming/online-compiler/" TargetMode="External"/><Relationship Id="rId2" Type="http://schemas.openxmlformats.org/officeDocument/2006/relationships/hyperlink" Target="https://www.learn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torch.org/get-started/locally/" TargetMode="External"/><Relationship Id="rId5" Type="http://schemas.openxmlformats.org/officeDocument/2006/relationships/hyperlink" Target="https://anaconda.org/" TargetMode="External"/><Relationship Id="rId4" Type="http://schemas.openxmlformats.org/officeDocument/2006/relationships/hyperlink" Target="https://courspython.com/apprendre-numpy.html" TargetMode="External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AB7807-0B0E-49BE-B279-0BC39DB3F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sz="4800" dirty="0"/>
              <a:t>Intelligence Artificielle </a:t>
            </a:r>
            <a:br>
              <a:rPr lang="fr-FR" sz="4800" dirty="0"/>
            </a:br>
            <a:r>
              <a:rPr lang="fr-FR" sz="4800" dirty="0"/>
              <a:t>et </a:t>
            </a:r>
            <a:br>
              <a:rPr lang="fr-FR" sz="4800" dirty="0"/>
            </a:br>
            <a:r>
              <a:rPr lang="fr-FR" sz="4800" dirty="0"/>
              <a:t>Analyse de données</a:t>
            </a:r>
            <a:br>
              <a:rPr lang="fr-FR" sz="4800" dirty="0"/>
            </a:br>
            <a:br>
              <a:rPr lang="fr-FR" sz="4800" dirty="0"/>
            </a:br>
            <a:r>
              <a:rPr lang="fr-FR" sz="2800" dirty="0"/>
              <a:t>Applications : Python-</a:t>
            </a:r>
            <a:r>
              <a:rPr lang="fr-FR" sz="2800" dirty="0" err="1"/>
              <a:t>PyTorch</a:t>
            </a:r>
            <a:endParaRPr lang="fr-FR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2B8B93-BEE9-4613-8390-57ED8C06D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2452" y="6236724"/>
            <a:ext cx="3687097" cy="498244"/>
          </a:xfrm>
        </p:spPr>
        <p:txBody>
          <a:bodyPr/>
          <a:lstStyle/>
          <a:p>
            <a:r>
              <a:rPr lang="fr-FR" dirty="0"/>
              <a:t>Johan </a:t>
            </a:r>
            <a:r>
              <a:rPr lang="fr-FR" dirty="0" err="1"/>
              <a:t>Peralez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C653AD7-B588-4155-976D-C1A824DFD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550" y="4493585"/>
            <a:ext cx="3136900" cy="16383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E81C831-E8AE-4D8C-B8EA-2F7E2B645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42" y="2984716"/>
            <a:ext cx="1058245" cy="128248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AD2A916-73FD-4889-A208-767D1A689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0913" y="2688233"/>
            <a:ext cx="1103545" cy="133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6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Exemple</a:t>
                </a:r>
                <a:r>
                  <a:rPr lang="fr-FR" sz="2200" dirty="0"/>
                  <a:t> :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					</a:t>
                </a:r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On choisit de prédire avec un polynôme d’ordre M 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fr-FR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Et une fonction de coût « moindre carrés » (moyenné):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fr-FR" sz="20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20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0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20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fr-FR" sz="20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FR" sz="2000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2000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20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sz="20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, avec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le nombre de données.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e 31">
            <a:extLst>
              <a:ext uri="{FF2B5EF4-FFF2-40B4-BE49-F238E27FC236}">
                <a16:creationId xmlns:a16="http://schemas.microsoft.com/office/drawing/2014/main" id="{7A7762E3-27CE-4461-BBEE-AA51674729F3}"/>
              </a:ext>
            </a:extLst>
          </p:cNvPr>
          <p:cNvGrpSpPr/>
          <p:nvPr/>
        </p:nvGrpSpPr>
        <p:grpSpPr>
          <a:xfrm>
            <a:off x="609328" y="1043977"/>
            <a:ext cx="10928054" cy="2212580"/>
            <a:chOff x="1469139" y="477585"/>
            <a:chExt cx="10928054" cy="2212580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009BECDB-6184-4A2B-9021-A87BC14E2982}"/>
                </a:ext>
              </a:extLst>
            </p:cNvPr>
            <p:cNvSpPr txBox="1"/>
            <p:nvPr/>
          </p:nvSpPr>
          <p:spPr>
            <a:xfrm>
              <a:off x="1469139" y="515950"/>
              <a:ext cx="12914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u="sng" dirty="0">
                  <a:solidFill>
                    <a:schemeClr val="bg2">
                      <a:lumMod val="50000"/>
                    </a:schemeClr>
                  </a:solidFill>
                </a:rPr>
                <a:t>Données :</a:t>
              </a:r>
              <a:endParaRPr lang="fr-FR" dirty="0"/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2EBC9D52-3795-4C47-8A4B-A749ED7E70F4}"/>
                </a:ext>
              </a:extLst>
            </p:cNvPr>
            <p:cNvGrpSpPr/>
            <p:nvPr/>
          </p:nvGrpSpPr>
          <p:grpSpPr>
            <a:xfrm>
              <a:off x="2703461" y="477585"/>
              <a:ext cx="9693732" cy="2212580"/>
              <a:chOff x="1821179" y="2925667"/>
              <a:chExt cx="9693732" cy="2212580"/>
            </a:xfrm>
          </p:grpSpPr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21A7D8CF-E14F-47D2-AF07-B6A85B62FEC7}"/>
                  </a:ext>
                </a:extLst>
              </p:cNvPr>
              <p:cNvGrpSpPr/>
              <p:nvPr/>
            </p:nvGrpSpPr>
            <p:grpSpPr>
              <a:xfrm>
                <a:off x="1821179" y="2925667"/>
                <a:ext cx="3278778" cy="2212580"/>
                <a:chOff x="2586449" y="2285594"/>
                <a:chExt cx="3278778" cy="2212580"/>
              </a:xfrm>
            </p:grpSpPr>
            <p:pic>
              <p:nvPicPr>
                <p:cNvPr id="40" name="Image 39">
                  <a:extLst>
                    <a:ext uri="{FF2B5EF4-FFF2-40B4-BE49-F238E27FC236}">
                      <a16:creationId xmlns:a16="http://schemas.microsoft.com/office/drawing/2014/main" id="{4328359B-0D75-499F-BEA9-3FB19942B1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49731" y="2285594"/>
                  <a:ext cx="2743200" cy="1977899"/>
                </a:xfrm>
                <a:prstGeom prst="rect">
                  <a:avLst/>
                </a:prstGeom>
              </p:spPr>
            </p:pic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76D3B745-03C9-4705-98E2-769BD0BBED7A}"/>
                    </a:ext>
                  </a:extLst>
                </p:cNvPr>
                <p:cNvSpPr txBox="1"/>
                <p:nvPr/>
              </p:nvSpPr>
              <p:spPr>
                <a:xfrm flipH="1">
                  <a:off x="2586449" y="4251953"/>
                  <a:ext cx="327877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[C. Bishop, Pattern recognition and Machine learning, 2006]</a:t>
                  </a:r>
                  <a:endParaRPr lang="fr-FR" sz="1000" dirty="0"/>
                </a:p>
              </p:txBody>
            </p:sp>
          </p:grp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133735D5-60DB-45DE-A472-7C8CC13A4E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5206" y="3938452"/>
                <a:ext cx="1208314" cy="111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avec flèche 36">
                <a:extLst>
                  <a:ext uri="{FF2B5EF4-FFF2-40B4-BE49-F238E27FC236}">
                    <a16:creationId xmlns:a16="http://schemas.microsoft.com/office/drawing/2014/main" id="{46F9CA1E-1276-49D5-A5DE-B7AB221867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72247" y="3429000"/>
                <a:ext cx="1985553" cy="1371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514A9030-1B02-44BB-9CDC-C99162E94717}"/>
                      </a:ext>
                    </a:extLst>
                  </p:cNvPr>
                  <p:cNvSpPr txBox="1"/>
                  <p:nvPr/>
                </p:nvSpPr>
                <p:spPr>
                  <a:xfrm>
                    <a:off x="4794071" y="3196048"/>
                    <a:ext cx="672084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457200" lvl="1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fr-FR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  <a:p>
                    <a:pPr marL="457200" lvl="1" indent="0">
                      <a:buNone/>
                    </a:pPr>
                    <a:endParaRPr lang="fr-FR" sz="1800" u="sng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  <a:p>
                    <a:pPr marL="457200" lvl="1" indent="0">
                      <a:buNone/>
                    </a:pPr>
                    <a:r>
                      <a:rPr lang="fr-FR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</a:t>
                    </a:r>
                    <a:r>
                      <a:rPr lang="fr-FR" sz="18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orties t générées avec cette fonction + du « bruit »</a:t>
                    </a:r>
                    <a:endParaRPr lang="fr-FR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514A9030-1B02-44BB-9CDC-C99162E947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4071" y="3196048"/>
                    <a:ext cx="6720840" cy="92333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993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Connecteur droit avec flèche 38">
                <a:extLst>
                  <a:ext uri="{FF2B5EF4-FFF2-40B4-BE49-F238E27FC236}">
                    <a16:creationId xmlns:a16="http://schemas.microsoft.com/office/drawing/2014/main" id="{6AE5AD4B-BBCC-4059-ADA2-C0A75F414C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55406" y="3790620"/>
                <a:ext cx="1648114" cy="1412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7763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31073"/>
            <a:ext cx="10839994" cy="63345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Quel ordre M choisir pour notre polynôme ?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2DF1D10-3834-4CBE-B7B4-75556CB60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318" y="868615"/>
            <a:ext cx="5479783" cy="3781621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EF1555F-66E5-42AA-B29F-972D3DA7CADA}"/>
              </a:ext>
            </a:extLst>
          </p:cNvPr>
          <p:cNvSpPr txBox="1"/>
          <p:nvPr/>
        </p:nvSpPr>
        <p:spPr>
          <a:xfrm flipH="1">
            <a:off x="4210123" y="4696310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A79FCDC4-6157-4AEA-9AAA-178B048B6A88}"/>
              </a:ext>
            </a:extLst>
          </p:cNvPr>
          <p:cNvSpPr txBox="1">
            <a:spLocks/>
          </p:cNvSpPr>
          <p:nvPr/>
        </p:nvSpPr>
        <p:spPr>
          <a:xfrm>
            <a:off x="457015" y="5040022"/>
            <a:ext cx="10839994" cy="1510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Pour M trop petit : problème de sous-apprentissage (</a:t>
            </a:r>
            <a:r>
              <a:rPr lang="fr-FR" sz="2000" b="1" i="1" dirty="0" err="1">
                <a:solidFill>
                  <a:schemeClr val="bg2">
                    <a:lumMod val="50000"/>
                  </a:schemeClr>
                </a:solidFill>
              </a:rPr>
              <a:t>underfitting</a:t>
            </a: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).</a:t>
            </a:r>
          </a:p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Pour M trop grand : problème de sur-apprentissage (</a:t>
            </a:r>
            <a:r>
              <a:rPr lang="fr-FR" sz="2000" b="1" i="1" dirty="0" err="1">
                <a:solidFill>
                  <a:schemeClr val="bg2">
                    <a:lumMod val="50000"/>
                  </a:schemeClr>
                </a:solidFill>
              </a:rPr>
              <a:t>overfitting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).</a:t>
            </a:r>
          </a:p>
          <a:p>
            <a:pPr marL="914400" lvl="2" indent="0">
              <a:buNone/>
            </a:pPr>
            <a:r>
              <a:rPr lang="fr-FR" dirty="0"/>
              <a:t>Remarque (</a:t>
            </a:r>
            <a:r>
              <a:rPr lang="fr-FR" b="1" dirty="0"/>
              <a:t>polynômes de Lagrange</a:t>
            </a:r>
            <a:r>
              <a:rPr lang="fr-FR" dirty="0"/>
              <a:t>) : pour n données distinctes il existe un (unique) polynôme d’ordre n-1 qui passe exactement par chaque donnée.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2774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712956"/>
                <a:ext cx="10839994" cy="2119622"/>
              </a:xfrm>
            </p:spPr>
            <p:txBody>
              <a:bodyPr>
                <a:noAutofit/>
              </a:bodyPr>
              <a:lstStyle/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Séparation des données en, au moins, 2 ensembles :</a:t>
                </a:r>
              </a:p>
              <a:p>
                <a:pPr lvl="1"/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Données d’entraînement (</a:t>
                </a:r>
                <a:r>
                  <a:rPr lang="fr-FR" sz="2000" i="1" dirty="0">
                    <a:solidFill>
                      <a:schemeClr val="bg2">
                        <a:lumMod val="50000"/>
                      </a:schemeClr>
                    </a:solidFill>
                  </a:rPr>
                  <a:t>training set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).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   Pour l’apprentissage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, i.e. la résolution du problème d’optimisation.</a:t>
                </a:r>
              </a:p>
              <a:p>
                <a:pPr lvl="1"/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Données de validation (</a:t>
                </a:r>
                <a:r>
                  <a:rPr lang="fr-FR" sz="2000" i="1" dirty="0">
                    <a:solidFill>
                      <a:schemeClr val="bg2">
                        <a:lumMod val="50000"/>
                      </a:schemeClr>
                    </a:solidFill>
                  </a:rPr>
                  <a:t>validation set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).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   Permet de détecter le surapprentissage :</a:t>
                </a:r>
              </a:p>
              <a:p>
                <a:pPr marL="457200" lvl="1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712956"/>
                <a:ext cx="10839994" cy="2119622"/>
              </a:xfrm>
              <a:blipFill>
                <a:blip r:embed="rId2"/>
                <a:stretch>
                  <a:fillRect t="-31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>
            <a:extLst>
              <a:ext uri="{FF2B5EF4-FFF2-40B4-BE49-F238E27FC236}">
                <a16:creationId xmlns:a16="http://schemas.microsoft.com/office/drawing/2014/main" id="{B40A5CDC-6DA1-4F78-9CEA-C7CB264B9EDF}"/>
              </a:ext>
            </a:extLst>
          </p:cNvPr>
          <p:cNvGrpSpPr/>
          <p:nvPr/>
        </p:nvGrpSpPr>
        <p:grpSpPr>
          <a:xfrm>
            <a:off x="2718842" y="2831545"/>
            <a:ext cx="6477810" cy="3258604"/>
            <a:chOff x="5163273" y="1490884"/>
            <a:chExt cx="6477810" cy="325860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F1E863AA-68F3-43F6-87A3-BCE1580D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3273" y="1490884"/>
              <a:ext cx="4407554" cy="3258604"/>
            </a:xfrm>
            <a:prstGeom prst="rect">
              <a:avLst/>
            </a:prstGeom>
          </p:spPr>
        </p:pic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DB42B1F3-E2AA-4885-8AC7-84377F602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5249" y="2633260"/>
              <a:ext cx="612982" cy="192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2BB0B2E7-1F54-4D28-B204-181C2795132B}"/>
                </a:ext>
              </a:extLst>
            </p:cNvPr>
            <p:cNvSpPr txBox="1"/>
            <p:nvPr/>
          </p:nvSpPr>
          <p:spPr>
            <a:xfrm>
              <a:off x="9784485" y="2227561"/>
              <a:ext cx="18565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Coût calculé avec </a:t>
              </a:r>
            </a:p>
            <a:p>
              <a:r>
                <a:rPr lang="fr-FR" dirty="0"/>
                <a:t>les données </a:t>
              </a:r>
            </a:p>
            <a:p>
              <a:r>
                <a:rPr lang="fr-FR" dirty="0"/>
                <a:t>de validation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DF6DA438-18A3-4C0E-BBF1-9866CCD68487}"/>
                </a:ext>
              </a:extLst>
            </p:cNvPr>
            <p:cNvSpPr txBox="1"/>
            <p:nvPr/>
          </p:nvSpPr>
          <p:spPr>
            <a:xfrm>
              <a:off x="9735978" y="3633443"/>
              <a:ext cx="18646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Coût calculé avec </a:t>
              </a:r>
            </a:p>
            <a:p>
              <a:r>
                <a:rPr lang="fr-FR" dirty="0"/>
                <a:t>les données </a:t>
              </a:r>
            </a:p>
            <a:p>
              <a:r>
                <a:rPr lang="fr-FR" dirty="0"/>
                <a:t>d’entraînement</a:t>
              </a:r>
            </a:p>
          </p:txBody>
        </p: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179D3FEC-5E8F-421A-A159-6B948A8ACE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0110" y="3936031"/>
              <a:ext cx="612982" cy="192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3BD2A21C-D5B9-4427-8AA3-ADDB69596B6D}"/>
              </a:ext>
            </a:extLst>
          </p:cNvPr>
          <p:cNvSpPr txBox="1"/>
          <p:nvPr/>
        </p:nvSpPr>
        <p:spPr>
          <a:xfrm flipH="1">
            <a:off x="3658531" y="6090149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55519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712956"/>
            <a:ext cx="10839994" cy="211962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Big Data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 ?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Augmenter (fortement) le nombre de données d’apprentissage permet de réduire le surapprentissage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7D9B4A-A0B7-40C3-81DB-ED4D720E1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21" y="1904426"/>
            <a:ext cx="7829251" cy="337732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B33AC6C-7142-4825-94EF-820A5DD7A9A9}"/>
              </a:ext>
            </a:extLst>
          </p:cNvPr>
          <p:cNvSpPr txBox="1"/>
          <p:nvPr/>
        </p:nvSpPr>
        <p:spPr>
          <a:xfrm flipH="1">
            <a:off x="5117647" y="5035529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13576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dirty="0"/>
                  <a:t>Trois grandes difficultés des problèmes d’apprentissage 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Expressivité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Mon modèle, i.e. ma fonction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1800" dirty="0"/>
                  <a:t>, peut-elle apprendre des phénomènes complexes 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Difficulté à entraîner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Le problème d’optimisation, i.e. minimiser la différence entre prédictions et données, est-il difficile ?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e.g. si on résout par descente de gradient, la fonction coût est-elle dérivable ? lisse 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Généralisation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Comment mon modèle se comporte sur des données qui ne sont pas dans le </a:t>
                </a:r>
                <a:r>
                  <a:rPr lang="fr-FR" sz="1800" i="1" dirty="0"/>
                  <a:t>training set</a:t>
                </a:r>
                <a:r>
                  <a:rPr lang="fr-FR" sz="1800" dirty="0"/>
                  <a:t> ?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Capacité à interpoler / extrapoler ?</a:t>
                </a:r>
              </a:p>
              <a:p>
                <a:pPr marL="457200" lvl="1" indent="0">
                  <a:buNone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e.g. le surapprentissage implique une mauvaise généralisation.</a:t>
                </a:r>
                <a:endParaRPr lang="fr-FR" sz="18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993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Exercice 3.a</a:t>
                </a:r>
                <a:r>
                  <a:rPr lang="fr-FR" sz="2200" dirty="0"/>
                  <a:t> (Python, </a:t>
                </a:r>
                <a:r>
                  <a:rPr lang="fr-FR" sz="2200" dirty="0" err="1"/>
                  <a:t>NumPy</a:t>
                </a:r>
                <a:r>
                  <a:rPr lang="fr-FR" sz="2200" dirty="0"/>
                  <a:t>):</a:t>
                </a:r>
                <a:r>
                  <a:rPr lang="fr-FR" sz="1800" dirty="0"/>
                  <a:t>	</a:t>
                </a:r>
              </a:p>
              <a:p>
                <a:pPr marL="0" indent="0">
                  <a:buNone/>
                </a:pPr>
                <a:r>
                  <a:rPr lang="fr-FR" sz="2000" dirty="0"/>
                  <a:t>Générer et visualiser un jeu de données similaire à l’exemple ci-dessus.</a:t>
                </a:r>
              </a:p>
              <a:p>
                <a:pPr marL="342900" indent="-342900">
                  <a:buAutoNum type="arabicPeriod"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Importer les librairies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numpy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et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matplotlib</a:t>
                </a: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r>
                  <a:rPr lang="fr-FR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import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numpy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as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np</a:t>
                </a:r>
                <a:endParaRPr lang="fr-FR" sz="1400" dirty="0">
                  <a:solidFill>
                    <a:srgbClr val="000000"/>
                  </a:solidFill>
                  <a:highlight>
                    <a:srgbClr val="FFFFFF"/>
                  </a:highlight>
                </a:endParaRPr>
              </a:p>
              <a:p>
                <a:pPr marL="457200" lvl="1" indent="0">
                  <a:buNone/>
                </a:pP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from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matplotlib </a:t>
                </a: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import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pyplot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as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plt</a:t>
                </a:r>
                <a:endParaRPr lang="fr-FR" sz="14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Paramètres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 </a:t>
                </a:r>
                <a:r>
                  <a:rPr lang="fr-FR" sz="1400" b="1" dirty="0">
                    <a:solidFill>
                      <a:srgbClr val="000080"/>
                    </a:solidFill>
                    <a:highlight>
                      <a:srgbClr val="FFFFFF"/>
                    </a:highlight>
                  </a:rPr>
                  <a:t>=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dirty="0">
                    <a:solidFill>
                      <a:srgbClr val="FF0000"/>
                    </a:solidFill>
                    <a:highlight>
                      <a:srgbClr val="FFFFFF"/>
                    </a:highlight>
                  </a:rPr>
                  <a:t>3</a:t>
                </a:r>
                <a:r>
                  <a:rPr lang="fr-FR" sz="1400" b="0" dirty="0">
                    <a:solidFill>
                      <a:srgbClr val="FF0000"/>
                    </a:solidFill>
                    <a:highlight>
                      <a:srgbClr val="FFFFFF"/>
                    </a:highlight>
                  </a:rPr>
                  <a:t>0 </a:t>
                </a:r>
                <a:r>
                  <a:rPr lang="fr-FR" sz="1400" dirty="0">
                    <a:solidFill>
                      <a:srgbClr val="008000"/>
                    </a:solidFill>
                    <a:highlight>
                      <a:srgbClr val="FFFFFF"/>
                    </a:highlight>
                  </a:rPr>
                  <a:t># nombre de points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Générer (aléatoirement entre 0 et 1) les données d’entrées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 de taille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Utiliser la fonction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np.random.uniform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(…)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pour utiliser une distribution uniforme.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Générer les données de sorties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, telles que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8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Utiliser la fonction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np.random.normal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(…)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pour générer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à partir d’une distribution normale centrée d’écart type (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standard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deviation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) de 0.1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Visualiser le jeu de données </a:t>
                </a:r>
              </a:p>
              <a:p>
                <a:pPr marL="457200" lvl="1" indent="0">
                  <a:buNone/>
                </a:pP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Utiliser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plt.plot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plt.legend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plt.xlabel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etc.</a:t>
                </a:r>
              </a:p>
              <a:p>
                <a:pPr marL="457200" lvl="1" indent="0">
                  <a:buNone/>
                </a:pPr>
                <a:endParaRPr lang="fr-FR" sz="14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endParaRPr lang="fr-FR" sz="2200" dirty="0"/>
              </a:p>
              <a:p>
                <a:pPr marL="457200" indent="-457200">
                  <a:buAutoNum type="arabicPeriod"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A3509765-C7A6-4563-BD1D-DF9DE1E38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415" y="4271760"/>
            <a:ext cx="3006492" cy="234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43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3.2 Descente de gradient, dérivation automatique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Objectif</a:t>
                </a:r>
                <a:r>
                  <a:rPr lang="fr-FR" sz="2000" dirty="0"/>
                  <a:t> : minimiser la fonction coût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Idée</a:t>
                </a:r>
                <a:r>
                  <a:rPr lang="fr-FR" sz="2000" dirty="0"/>
                  <a:t> : mise à jour des paramètres, dans la direction qui fait diminuer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 le plus fortement.</a:t>
                </a:r>
              </a:p>
              <a:p>
                <a:pPr marL="0" indent="0">
                  <a:buNone/>
                </a:pPr>
                <a:r>
                  <a:rPr lang="fr-FR" sz="2000" b="0" u="sng" dirty="0"/>
                  <a:t>Mises à jour</a:t>
                </a:r>
                <a:r>
                  <a:rPr lang="fr-FR" sz="2000" b="0" dirty="0"/>
                  <a:t> :</a:t>
                </a: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Convergence</a:t>
                </a:r>
                <a:r>
                  <a:rPr lang="fr-FR" sz="2000" dirty="0"/>
                  <a:t> : garantie pour un problème convexe, et </a:t>
                </a:r>
              </a:p>
              <a:p>
                <a:pPr marL="0" indent="0">
                  <a:buNone/>
                </a:pPr>
                <a:r>
                  <a:rPr lang="fr-FR" sz="2000" b="0" dirty="0"/>
                  <a:t>pour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fr-FR" sz="2000" dirty="0"/>
                  <a:t> 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Illustration</a:t>
                </a:r>
                <a:r>
                  <a:rPr lang="fr-FR" sz="2000" dirty="0"/>
                  <a:t> (non convexe):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fr-FR" sz="2000" dirty="0"/>
                  <a:t> est un minimum local. 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e 7">
            <a:extLst>
              <a:ext uri="{FF2B5EF4-FFF2-40B4-BE49-F238E27FC236}">
                <a16:creationId xmlns:a16="http://schemas.microsoft.com/office/drawing/2014/main" id="{3FD39170-8A7C-4319-B068-253794F8930C}"/>
              </a:ext>
            </a:extLst>
          </p:cNvPr>
          <p:cNvGrpSpPr/>
          <p:nvPr/>
        </p:nvGrpSpPr>
        <p:grpSpPr>
          <a:xfrm>
            <a:off x="7750623" y="3290721"/>
            <a:ext cx="3529907" cy="3440969"/>
            <a:chOff x="4021202" y="1156995"/>
            <a:chExt cx="3529907" cy="3440969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E839BE67-BFFF-4D6C-B978-D2747C170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1202" y="1156995"/>
              <a:ext cx="3529907" cy="340937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28FB2AF9-852C-4719-AF95-FC3E87F08062}"/>
                    </a:ext>
                  </a:extLst>
                </p:cNvPr>
                <p:cNvSpPr txBox="1"/>
                <p:nvPr/>
              </p:nvSpPr>
              <p:spPr>
                <a:xfrm>
                  <a:off x="4603104" y="1175662"/>
                  <a:ext cx="3657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28FB2AF9-852C-4719-AF95-FC3E87F08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104" y="1175662"/>
                  <a:ext cx="36574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D7172D10-0D50-45ED-8A4B-651A6DF69064}"/>
                    </a:ext>
                  </a:extLst>
                </p:cNvPr>
                <p:cNvSpPr txBox="1"/>
                <p:nvPr/>
              </p:nvSpPr>
              <p:spPr>
                <a:xfrm>
                  <a:off x="6733594" y="4262208"/>
                  <a:ext cx="365741" cy="3357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D7172D10-0D50-45ED-8A4B-651A6DF690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594" y="4262208"/>
                  <a:ext cx="365741" cy="335756"/>
                </a:xfrm>
                <a:prstGeom prst="rect">
                  <a:avLst/>
                </a:prstGeom>
                <a:blipFill>
                  <a:blip r:embed="rId5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50A0599-BD1C-4124-A6AE-02D7653E9A43}"/>
              </a:ext>
            </a:extLst>
          </p:cNvPr>
          <p:cNvGrpSpPr/>
          <p:nvPr/>
        </p:nvGrpSpPr>
        <p:grpSpPr>
          <a:xfrm>
            <a:off x="1915883" y="1831396"/>
            <a:ext cx="6562525" cy="1284447"/>
            <a:chOff x="3048000" y="3243420"/>
            <a:chExt cx="6562525" cy="12844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AFA4E859-17C2-44D1-B7C1-7A87D1CB6962}"/>
                    </a:ext>
                  </a:extLst>
                </p:cNvPr>
                <p:cNvSpPr txBox="1"/>
                <p:nvPr/>
              </p:nvSpPr>
              <p:spPr>
                <a:xfrm>
                  <a:off x="3048000" y="3243420"/>
                  <a:ext cx="6096000" cy="4397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AFA4E859-17C2-44D1-B7C1-7A87D1CB6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3243420"/>
                  <a:ext cx="6096000" cy="439736"/>
                </a:xfrm>
                <a:prstGeom prst="rect">
                  <a:avLst/>
                </a:prstGeom>
                <a:blipFill>
                  <a:blip r:embed="rId6"/>
                  <a:stretch>
                    <a:fillRect b="-95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E0993E3E-1134-4CE5-99EC-10EAB1428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6563" y="3649045"/>
              <a:ext cx="422988" cy="232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D8C6B288-F6E2-4315-A676-3F24775C8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6947" y="3649045"/>
              <a:ext cx="0" cy="232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60234177-53F7-49B9-B999-EE7F7FD47C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94580" y="3649044"/>
              <a:ext cx="503853" cy="232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55B07CC-F92E-45BD-A76C-5FA0D950B874}"/>
                </a:ext>
              </a:extLst>
            </p:cNvPr>
            <p:cNvSpPr txBox="1"/>
            <p:nvPr/>
          </p:nvSpPr>
          <p:spPr>
            <a:xfrm>
              <a:off x="5461514" y="3881536"/>
              <a:ext cx="14306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Pas</a:t>
              </a:r>
              <a:r>
                <a:rPr lang="fr-FR" i="1" dirty="0"/>
                <a:t> (</a:t>
              </a:r>
              <a:r>
                <a:rPr lang="fr-FR" i="1" dirty="0" err="1"/>
                <a:t>learning</a:t>
              </a:r>
              <a:endParaRPr lang="fr-FR" i="1" dirty="0"/>
            </a:p>
            <a:p>
              <a:r>
                <a:rPr lang="fr-FR" i="1" dirty="0"/>
                <a:t>rate)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6AFB82AC-D276-416E-A622-24258514BEF0}"/>
                    </a:ext>
                  </a:extLst>
                </p:cNvPr>
                <p:cNvSpPr txBox="1"/>
                <p:nvPr/>
              </p:nvSpPr>
              <p:spPr>
                <a:xfrm>
                  <a:off x="3903310" y="3881536"/>
                  <a:ext cx="143069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Paramètre à l’itération </a:t>
                  </a:r>
                  <a14:m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6AFB82AC-D276-416E-A622-24258514BE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310" y="3881536"/>
                  <a:ext cx="1430694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3846" t="-4717" b="-141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81348A6-A5D6-4363-8981-6C05180F79F6}"/>
                    </a:ext>
                  </a:extLst>
                </p:cNvPr>
                <p:cNvSpPr txBox="1"/>
                <p:nvPr/>
              </p:nvSpPr>
              <p:spPr>
                <a:xfrm>
                  <a:off x="6885984" y="3825551"/>
                  <a:ext cx="2724541" cy="5130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Gradient (se note aussi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a14:m>
                  <a:r>
                    <a:rPr lang="fr-FR" dirty="0"/>
                    <a:t>)</a:t>
                  </a:r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81348A6-A5D6-4363-8981-6C05180F79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5984" y="3825551"/>
                  <a:ext cx="2724541" cy="513026"/>
                </a:xfrm>
                <a:prstGeom prst="rect">
                  <a:avLst/>
                </a:prstGeom>
                <a:blipFill>
                  <a:blip r:embed="rId8"/>
                  <a:stretch>
                    <a:fillRect l="-2013" b="-476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9623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28696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fr-FR" sz="2000" dirty="0"/>
                  <a:t>Calculer le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…</m:t>
                            </m:r>
                          </m:e>
                        </m:d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fr-FR" sz="2000" dirty="0"/>
                  <a:t>revient à calculer les dérivées partielles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dirty="0"/>
                  <a:t>Ce calcul est à faire à chaque itération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2000" dirty="0"/>
                  <a:t> (dépend de la valeur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000" dirty="0"/>
                  <a:t>)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calcul « à la main » prohibitif.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Calcul par différences finies</a:t>
                </a:r>
                <a:r>
                  <a:rPr lang="fr-FR" sz="2000" dirty="0"/>
                  <a:t> :</a:t>
                </a:r>
              </a:p>
              <a:p>
                <a:pPr marL="0" indent="0" algn="ctr">
                  <a:buNone/>
                </a:pP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r>
                  <a:rPr lang="fr-FR" sz="2000" dirty="0"/>
                  <a:t> , avec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fr-FR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petit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</a:t>
                </a:r>
                <a:r>
                  <a:rPr lang="fr-FR" sz="2000" b="1" dirty="0"/>
                  <a:t>approximatif</a:t>
                </a:r>
                <a:r>
                  <a:rPr lang="fr-FR" sz="2000" dirty="0"/>
                  <a:t> et </a:t>
                </a:r>
                <a:r>
                  <a:rPr lang="fr-FR" sz="2000" b="1" dirty="0"/>
                  <a:t>coûteux </a:t>
                </a:r>
                <a:r>
                  <a:rPr lang="fr-FR" sz="2000" dirty="0"/>
                  <a:t>(nombreuses évaluations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).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Calcul par dérivation automatique</a:t>
                </a:r>
                <a:r>
                  <a:rPr lang="fr-FR" sz="2000" dirty="0"/>
                  <a:t> :</a:t>
                </a:r>
              </a:p>
              <a:p>
                <a:pPr marL="0" indent="0" algn="ctr">
                  <a:buNone/>
                </a:pPr>
                <a:r>
                  <a:rPr lang="fr-FR" sz="2000" dirty="0"/>
                  <a:t>dérivation</a:t>
                </a:r>
                <a:r>
                  <a:rPr lang="fr-FR" sz="2000" b="1" dirty="0"/>
                  <a:t> exacte </a:t>
                </a:r>
                <a:r>
                  <a:rPr lang="fr-FR" sz="2000" dirty="0"/>
                  <a:t>(formelle) à l’aide d’un </a:t>
                </a:r>
                <a:r>
                  <a:rPr lang="fr-FR" sz="2000" b="1" dirty="0"/>
                  <a:t>logiciel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plus précis et plus rapide.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Exemple</a:t>
                </a:r>
                <a:r>
                  <a:rPr lang="fr-FR" sz="2000" dirty="0"/>
                  <a:t> (librairie </a:t>
                </a:r>
                <a:r>
                  <a:rPr lang="fr-FR" sz="2000" dirty="0" err="1"/>
                  <a:t>Pytorch</a:t>
                </a:r>
                <a:r>
                  <a:rPr lang="fr-FR" sz="2000" dirty="0"/>
                  <a:t>) :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import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3.1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],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requires_grad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True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initialise un scalaire (vecteur de taille 1)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 = x **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torch.autograd.grad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(y, x)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calcule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dy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/dx = 2x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6.2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3.1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2.0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],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requires_grad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True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b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5.5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7.7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 = b @ x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produit scalaire : y = b_1 * x_1 + b_2 * x_2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torch.autograd.grad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(y, x)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calcule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dy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/dx = [b_1, b_2]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[5.5, 7.7]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286968"/>
              </a:xfrm>
              <a:blipFill>
                <a:blip r:embed="rId2"/>
                <a:stretch>
                  <a:fillRect l="-506" t="-7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470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57B1E3F3-07A2-40F1-A5D1-5DE0511273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73763"/>
                <a:ext cx="10515600" cy="5057192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convertir données (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numpy</a:t>
                </a: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 -&gt;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pytorch</a:t>
                </a: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)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import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x, y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torch.tensor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(x),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torch.tensor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(y)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initialise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theta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M = 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3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theta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torch.zeros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(M + 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1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,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requires_grad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True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fonction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polynome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def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get_predict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x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, </a:t>
                </a:r>
                <a:r>
                  <a:rPr lang="fr-FR" sz="1300" dirty="0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coefs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torch.zeros_like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(x)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for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i </a:t>
                </a:r>
                <a:r>
                  <a:rPr lang="fr-FR" sz="130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in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range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len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theta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 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+ coefs[i] * x**i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fonction coût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def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get_loss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((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- y)**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).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mean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()</a:t>
                </a: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kumimoji="0" lang="fr-F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+mn-cs"/>
                  </a:rPr>
                  <a:t># descente de gradient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kumimoji="0" lang="fr-F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+mn-cs"/>
                  </a:rPr>
                  <a:t> . . .</a:t>
                </a: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Tester pour:</a:t>
                </a:r>
              </a:p>
              <a:p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8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18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 2, 3, 8.</m:t>
                    </m:r>
                  </m:oMath>
                </a14:m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Différents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learning</a:t>
                </a: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 rate 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(=0.01, 0.5, 2)</a:t>
                </a: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1800" u="sng" dirty="0">
                    <a:solidFill>
                      <a:schemeClr val="bg2">
                        <a:lumMod val="50000"/>
                      </a:schemeClr>
                    </a:solidFill>
                  </a:rPr>
                  <a:t>Pour aller plus loin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: générer un 2</a:t>
                </a:r>
                <a:r>
                  <a:rPr lang="fr-FR" sz="1800" baseline="30000" dirty="0">
                    <a:solidFill>
                      <a:schemeClr val="bg2">
                        <a:lumMod val="50000"/>
                      </a:schemeClr>
                    </a:solidFill>
                  </a:rPr>
                  <a:t>ème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ensemble de données (</a:t>
                </a: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test set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) et tracer le coût en fonction de M.</a:t>
                </a: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57B1E3F3-07A2-40F1-A5D1-5DE051127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73763"/>
                <a:ext cx="10515600" cy="5057192"/>
              </a:xfrm>
              <a:prstGeom prst="rect">
                <a:avLst/>
              </a:prstGeom>
              <a:blipFill>
                <a:blip r:embed="rId2"/>
                <a:stretch>
                  <a:fillRect l="-116" t="-10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1229776"/>
              </a:xfrm>
            </p:spPr>
            <p:txBody>
              <a:bodyPr numCol="1"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Exercice 3.a.suite</a:t>
                </a:r>
                <a:r>
                  <a:rPr lang="fr-FR" sz="2200" dirty="0"/>
                  <a:t> (</a:t>
                </a:r>
                <a:r>
                  <a:rPr lang="fr-FR" sz="2200" dirty="0" err="1"/>
                  <a:t>PyTorch</a:t>
                </a:r>
                <a:r>
                  <a:rPr lang="fr-FR" sz="2200" dirty="0"/>
                  <a:t>):</a:t>
                </a:r>
                <a:r>
                  <a:rPr lang="fr-FR" sz="1800" dirty="0"/>
                  <a:t>	</a:t>
                </a:r>
              </a:p>
              <a:p>
                <a:pPr marL="0" indent="0">
                  <a:buNone/>
                </a:pPr>
                <a:r>
                  <a:rPr lang="fr-FR" sz="2000" dirty="0"/>
                  <a:t>Par descente de gradient, chercher le polynôme d’ordre 9 qui minimise la fonction coût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 (moindres carrés). Compléter le programme:</a:t>
                </a:r>
              </a:p>
              <a:p>
                <a:pPr marL="0" indent="0">
                  <a:buNone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1229776"/>
              </a:xfrm>
              <a:blipFill>
                <a:blip r:embed="rId3"/>
                <a:stretch>
                  <a:fillRect l="-731" t="-6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7B5592C1-CF8B-4A1D-9731-C44CA3112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109" y="2869015"/>
            <a:ext cx="3437043" cy="267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70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3.3 Un réseau de neurones simple : le </a:t>
                </a:r>
                <a:r>
                  <a:rPr lang="fr-FR" sz="2400" b="1" dirty="0"/>
                  <a:t>MLP</a:t>
                </a:r>
                <a:r>
                  <a:rPr lang="fr-FR" sz="2400" dirty="0"/>
                  <a:t> (multi-</a:t>
                </a:r>
                <a:r>
                  <a:rPr lang="fr-FR" sz="2400" dirty="0" err="1"/>
                  <a:t>layers</a:t>
                </a:r>
                <a:r>
                  <a:rPr lang="fr-FR" sz="2400" dirty="0"/>
                  <a:t> perceptron)</a:t>
                </a:r>
                <a:endParaRPr lang="fr-FR" sz="24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u="sng" dirty="0"/>
                  <a:t>Principe du MLP</a:t>
                </a:r>
                <a:r>
                  <a:rPr lang="fr-FR" sz="2000" dirty="0"/>
                  <a:t> (réseau dense) :</a:t>
                </a:r>
              </a:p>
              <a:p>
                <a:r>
                  <a:rPr lang="fr-FR" sz="2000" dirty="0"/>
                  <a:t>Plusieurs couches (</a:t>
                </a:r>
                <a:r>
                  <a:rPr lang="fr-FR" sz="2000" i="1" dirty="0" err="1"/>
                  <a:t>layers</a:t>
                </a:r>
                <a:r>
                  <a:rPr lang="fr-FR" sz="2000" dirty="0"/>
                  <a:t>) </a:t>
                </a:r>
              </a:p>
              <a:p>
                <a:r>
                  <a:rPr lang="fr-FR" sz="2000" dirty="0"/>
                  <a:t>Une couche transforme un </a:t>
                </a:r>
              </a:p>
              <a:p>
                <a:pPr marL="0" indent="0">
                  <a:buNone/>
                </a:pPr>
                <a:r>
                  <a:rPr lang="fr-FR" sz="2000" dirty="0"/>
                  <a:t>    vecteur d’entrée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fr-FR" sz="2000" dirty="0"/>
                  <a:t> en vecteur de sortie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 est une combinaison linéaire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fr-FR" sz="2000" dirty="0"/>
                  <a:t>, suivie </a:t>
                </a:r>
              </a:p>
              <a:p>
                <a:pPr marL="0" indent="0">
                  <a:buNone/>
                </a:pPr>
                <a:r>
                  <a:rPr lang="fr-FR" sz="2000" dirty="0"/>
                  <a:t>    (pour les couche cachées) par une non-linéarité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2000" dirty="0"/>
                  <a:t>.</a:t>
                </a:r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>
                    <a:latin typeface="Cambria Math" panose="02040503050406030204" pitchFamily="18" charset="0"/>
                  </a:rPr>
                  <a:t> </a:t>
                </a:r>
                <a:r>
                  <a:rPr lang="fr-FR" sz="2000" u="sng" dirty="0"/>
                  <a:t>le MLP est une fonction</a:t>
                </a:r>
                <a:r>
                  <a:rPr lang="fr-FR" sz="2000" dirty="0"/>
                  <a:t> :</a:t>
                </a:r>
              </a:p>
              <a:p>
                <a:r>
                  <a:rPr lang="fr-FR" sz="2000" dirty="0"/>
                  <a:t>Sortie d’une couche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20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Sortie du réseau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fr-FR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endParaRPr lang="fr-FR" sz="2000" dirty="0"/>
              </a:p>
              <a:p>
                <a:r>
                  <a:rPr lang="fr-FR" sz="2000" dirty="0"/>
                  <a:t>Sortie d’un neurone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/>
                      <m:sup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Entraîner un MLP</a:t>
                </a:r>
                <a:r>
                  <a:rPr lang="fr-FR" sz="2000" dirty="0"/>
                  <a:t> = apprendre (identifier) ses paramètres, </a:t>
                </a:r>
              </a:p>
              <a:p>
                <a:pPr marL="0" indent="0">
                  <a:buNone/>
                </a:pPr>
                <a:r>
                  <a:rPr lang="fr-FR" sz="2000" dirty="0"/>
                  <a:t>		  i.e. les matrices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2000" dirty="0"/>
                  <a:t>(les poids) et les vecteurs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2000" dirty="0"/>
                  <a:t>(les biais).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731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A62D2F-60BB-4731-946D-649B867AA6D1}"/>
              </a:ext>
            </a:extLst>
          </p:cNvPr>
          <p:cNvGrpSpPr/>
          <p:nvPr/>
        </p:nvGrpSpPr>
        <p:grpSpPr>
          <a:xfrm>
            <a:off x="6718222" y="1256140"/>
            <a:ext cx="5250310" cy="3920072"/>
            <a:chOff x="2108911" y="1256140"/>
            <a:chExt cx="5250310" cy="3920072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8794D65E-4C37-451A-8493-41E745E2A012}"/>
                </a:ext>
              </a:extLst>
            </p:cNvPr>
            <p:cNvGrpSpPr/>
            <p:nvPr/>
          </p:nvGrpSpPr>
          <p:grpSpPr>
            <a:xfrm>
              <a:off x="2108911" y="1256140"/>
              <a:ext cx="5250310" cy="3920072"/>
              <a:chOff x="3427635" y="615440"/>
              <a:chExt cx="5250310" cy="3920072"/>
            </a:xfrm>
          </p:grpSpPr>
          <p:pic>
            <p:nvPicPr>
              <p:cNvPr id="25" name="Image 24">
                <a:extLst>
                  <a:ext uri="{FF2B5EF4-FFF2-40B4-BE49-F238E27FC236}">
                    <a16:creationId xmlns:a16="http://schemas.microsoft.com/office/drawing/2014/main" id="{BDCEEF9B-B4F5-4292-BFE5-B00A9A21DE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2078" y="895739"/>
                <a:ext cx="3394248" cy="3133152"/>
              </a:xfrm>
              <a:prstGeom prst="rect">
                <a:avLst/>
              </a:prstGeom>
            </p:spPr>
          </p:pic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1E0001DA-46F6-40C7-8486-06BEEE6629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7992" y="1053195"/>
                <a:ext cx="2740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D7BEB01C-3945-4774-8981-D9504C184550}"/>
                      </a:ext>
                    </a:extLst>
                  </p:cNvPr>
                  <p:cNvSpPr txBox="1"/>
                  <p:nvPr/>
                </p:nvSpPr>
                <p:spPr>
                  <a:xfrm>
                    <a:off x="4111879" y="615440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D7BEB01C-3945-4774-8981-D9504C1845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1879" y="615440"/>
                    <a:ext cx="36798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2A2E5463-4925-44D7-BBC2-6163E59270E3}"/>
                      </a:ext>
                    </a:extLst>
                  </p:cNvPr>
                  <p:cNvSpPr txBox="1"/>
                  <p:nvPr/>
                </p:nvSpPr>
                <p:spPr>
                  <a:xfrm>
                    <a:off x="7066218" y="1663573"/>
                    <a:ext cx="3713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2A2E5463-4925-44D7-BBC2-6163E59270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6218" y="1663573"/>
                    <a:ext cx="37138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F5406D64-AAA1-449B-B708-95A6592D98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8734" y="824992"/>
                    <a:ext cx="4607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F5406D64-AAA1-449B-B708-95A6592D98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8734" y="824992"/>
                    <a:ext cx="46076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Connecteur droit avec flèche 29">
                <a:extLst>
                  <a:ext uri="{FF2B5EF4-FFF2-40B4-BE49-F238E27FC236}">
                    <a16:creationId xmlns:a16="http://schemas.microsoft.com/office/drawing/2014/main" id="{8896BE72-11D8-436B-8178-74A60B2C4C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4880" y="1267795"/>
                <a:ext cx="2740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56C4ADF2-4396-4B01-9345-4B2A3331336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5622" y="1045812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56C4ADF2-4396-4B01-9345-4B2A33313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622" y="1045812"/>
                    <a:ext cx="46609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17157A8A-1F30-46F8-B6D4-94FAA8B220C1}"/>
                  </a:ext>
                </a:extLst>
              </p:cNvPr>
              <p:cNvSpPr txBox="1"/>
              <p:nvPr/>
            </p:nvSpPr>
            <p:spPr>
              <a:xfrm>
                <a:off x="3632908" y="1366170"/>
                <a:ext cx="2423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0" dirty="0"/>
                  <a:t>.</a:t>
                </a:r>
              </a:p>
              <a:p>
                <a:r>
                  <a:rPr lang="fr-FR" dirty="0"/>
                  <a:t>.</a:t>
                </a:r>
              </a:p>
              <a:p>
                <a:r>
                  <a:rPr lang="fr-FR" dirty="0"/>
                  <a:t>.</a:t>
                </a:r>
              </a:p>
            </p:txBody>
          </p: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B8774244-241D-4053-B7B6-439F97B45B1C}"/>
                  </a:ext>
                </a:extLst>
              </p:cNvPr>
              <p:cNvSpPr txBox="1"/>
              <p:nvPr/>
            </p:nvSpPr>
            <p:spPr>
              <a:xfrm>
                <a:off x="3427635" y="3950737"/>
                <a:ext cx="15247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couche d’entrée</a:t>
                </a:r>
              </a:p>
              <a:p>
                <a:r>
                  <a:rPr lang="fr-FR" sz="1600" dirty="0"/>
                  <a:t>(</a:t>
                </a:r>
                <a:r>
                  <a:rPr lang="fr-FR" sz="1600" i="1" dirty="0"/>
                  <a:t>input layer)</a:t>
                </a:r>
                <a:endParaRPr lang="fr-FR" sz="1600" dirty="0"/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2F27AD4A-8544-4273-AAA4-5D6755F19AD2}"/>
                  </a:ext>
                </a:extLst>
              </p:cNvPr>
              <p:cNvSpPr txBox="1"/>
              <p:nvPr/>
            </p:nvSpPr>
            <p:spPr>
              <a:xfrm>
                <a:off x="5433713" y="3950737"/>
                <a:ext cx="14107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couche cachée</a:t>
                </a:r>
              </a:p>
              <a:p>
                <a:r>
                  <a:rPr lang="fr-FR" sz="1600" dirty="0"/>
                  <a:t>(</a:t>
                </a:r>
                <a:r>
                  <a:rPr lang="fr-FR" sz="1600" i="1" dirty="0" err="1"/>
                  <a:t>hidden</a:t>
                </a:r>
                <a:r>
                  <a:rPr lang="fr-FR" sz="1600" i="1" dirty="0"/>
                  <a:t> layer)</a:t>
                </a:r>
                <a:endParaRPr lang="fr-FR" sz="1600" dirty="0"/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BED3E83D-BD26-44E9-8B1E-3D9A2A7DBF82}"/>
                  </a:ext>
                </a:extLst>
              </p:cNvPr>
              <p:cNvSpPr txBox="1"/>
              <p:nvPr/>
            </p:nvSpPr>
            <p:spPr>
              <a:xfrm>
                <a:off x="7113221" y="3950737"/>
                <a:ext cx="15647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couche de sortie</a:t>
                </a:r>
              </a:p>
              <a:p>
                <a:r>
                  <a:rPr lang="fr-FR" sz="1600" dirty="0"/>
                  <a:t>(</a:t>
                </a:r>
                <a:r>
                  <a:rPr lang="fr-FR" sz="1600" i="1" dirty="0"/>
                  <a:t>output layer)</a:t>
                </a:r>
                <a:endParaRPr lang="fr-FR" sz="1600" dirty="0"/>
              </a:p>
            </p:txBody>
          </p: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5BAA081E-B847-4A88-973F-6080BF4877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6001" y="1542139"/>
                <a:ext cx="43065" cy="2835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4A6B07DC-9D8A-4CB3-8674-C86954C0EA08}"/>
                  </a:ext>
                </a:extLst>
              </p:cNvPr>
              <p:cNvSpPr txBox="1"/>
              <p:nvPr/>
            </p:nvSpPr>
            <p:spPr>
              <a:xfrm>
                <a:off x="5754063" y="1186505"/>
                <a:ext cx="8898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neurone</a:t>
                </a:r>
              </a:p>
            </p:txBody>
          </p:sp>
        </p:grp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6859621E-69C9-42CC-9AEC-AD3873EAF5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1756" y="3927314"/>
              <a:ext cx="382741" cy="157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3FB2316-0A02-49A3-952F-2E218EF6D82C}"/>
                </a:ext>
              </a:extLst>
            </p:cNvPr>
            <p:cNvSpPr txBox="1"/>
            <p:nvPr/>
          </p:nvSpPr>
          <p:spPr>
            <a:xfrm>
              <a:off x="5816272" y="3810783"/>
              <a:ext cx="11349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Matrice de </a:t>
              </a:r>
            </a:p>
            <a:p>
              <a:r>
                <a:rPr lang="fr-FR" sz="1600" dirty="0"/>
                <a:t>la couche 2</a:t>
              </a:r>
            </a:p>
          </p:txBody>
        </p:sp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EF82C045-D83A-423F-BFEC-40D45A09B9D9}"/>
              </a:ext>
            </a:extLst>
          </p:cNvPr>
          <p:cNvSpPr txBox="1"/>
          <p:nvPr/>
        </p:nvSpPr>
        <p:spPr>
          <a:xfrm>
            <a:off x="6089009" y="6510403"/>
            <a:ext cx="60946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[illustration: https://chriswolfvision.github.io/www/teaching/</a:t>
            </a:r>
          </a:p>
        </p:txBody>
      </p:sp>
    </p:spTree>
    <p:extLst>
      <p:ext uri="{BB962C8B-B14F-4D97-AF65-F5344CB8AC3E}">
        <p14:creationId xmlns:p14="http://schemas.microsoft.com/office/powerpoint/2010/main" val="241211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6">
            <a:extLst>
              <a:ext uri="{FF2B5EF4-FFF2-40B4-BE49-F238E27FC236}">
                <a16:creationId xmlns:a16="http://schemas.microsoft.com/office/drawing/2014/main" id="{995BDD2F-5F20-424E-8F5E-1ADCB1790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1722"/>
            <a:ext cx="10515600" cy="5592147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000" dirty="0"/>
              <a:t>Définir l’Intelligence Artificielle (IA)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Prérequis –ressources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Introduction aux réseaux de neurones (</a:t>
            </a:r>
            <a:r>
              <a:rPr lang="fr-FR" sz="2000" dirty="0" err="1"/>
              <a:t>NNs</a:t>
            </a:r>
            <a:r>
              <a:rPr lang="fr-FR" sz="2000" dirty="0"/>
              <a:t>, </a:t>
            </a:r>
            <a:r>
              <a:rPr lang="fr-FR" sz="2000" i="1" dirty="0"/>
              <a:t>Neural Networks</a:t>
            </a:r>
            <a:r>
              <a:rPr lang="fr-FR" sz="2000" dirty="0"/>
              <a:t>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3.1. Problèmes de régression</a:t>
            </a:r>
          </a:p>
          <a:p>
            <a:pPr marL="457200" lvl="1" indent="0">
              <a:buNone/>
            </a:pPr>
            <a:r>
              <a:rPr lang="fr-FR" sz="1800" dirty="0"/>
              <a:t>	3.2. Descente de gradient, dérivation automatique</a:t>
            </a:r>
          </a:p>
          <a:p>
            <a:pPr marL="457200" lvl="1" indent="0">
              <a:buNone/>
            </a:pPr>
            <a:r>
              <a:rPr lang="fr-FR" sz="1800" dirty="0"/>
              <a:t>	3.3. Un NN simple (MLP)</a:t>
            </a:r>
          </a:p>
          <a:p>
            <a:pPr marL="457200" lvl="1" indent="0">
              <a:buNone/>
            </a:pPr>
            <a:r>
              <a:rPr lang="fr-FR" sz="1800" dirty="0"/>
              <a:t>	3.4. Problèmes de classification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Les réseaux de neurones récurrents (</a:t>
            </a:r>
            <a:r>
              <a:rPr lang="fr-FR" sz="2000" dirty="0" err="1"/>
              <a:t>RNNs</a:t>
            </a:r>
            <a:r>
              <a:rPr lang="fr-FR" sz="2000" dirty="0"/>
              <a:t>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4.1. Données séquentielles</a:t>
            </a:r>
          </a:p>
          <a:p>
            <a:pPr marL="457200" lvl="1" indent="0">
              <a:buNone/>
            </a:pPr>
            <a:r>
              <a:rPr lang="fr-FR" sz="1800" dirty="0"/>
              <a:t>	4.2. Principaux </a:t>
            </a:r>
            <a:r>
              <a:rPr lang="fr-FR" sz="1800" dirty="0" err="1"/>
              <a:t>RNNs</a:t>
            </a:r>
            <a:endParaRPr lang="fr-FR" sz="1800" dirty="0"/>
          </a:p>
          <a:p>
            <a:pPr marL="457200" lvl="1" indent="0">
              <a:buNone/>
            </a:pPr>
            <a:r>
              <a:rPr lang="fr-FR" sz="1800" dirty="0"/>
              <a:t>	4.3. Implémentation</a:t>
            </a:r>
            <a:endParaRPr lang="fr-FR" sz="2000" dirty="0"/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Apprentissage pas renforcement (RL)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5.1. Principe et définitions</a:t>
            </a:r>
          </a:p>
          <a:p>
            <a:pPr marL="457200" lvl="1" indent="0">
              <a:buNone/>
            </a:pPr>
            <a:r>
              <a:rPr lang="fr-FR" sz="1800" dirty="0"/>
              <a:t>	5.2. Equations de Bellman</a:t>
            </a:r>
          </a:p>
          <a:p>
            <a:pPr marL="457200" lvl="1" indent="0">
              <a:buNone/>
            </a:pPr>
            <a:r>
              <a:rPr lang="fr-FR" sz="1800" dirty="0"/>
              <a:t>	5.3. Algorithmes avec fonctions de valeurs tabulaires</a:t>
            </a:r>
          </a:p>
          <a:p>
            <a:pPr marL="457200" lvl="1" indent="0">
              <a:buNone/>
            </a:pPr>
            <a:r>
              <a:rPr lang="fr-FR" sz="1800" dirty="0"/>
              <a:t>	5.3. Algorithmes avec fonctions de valeurs approximées (</a:t>
            </a:r>
            <a:r>
              <a:rPr lang="fr-FR" sz="1800" dirty="0" err="1"/>
              <a:t>NNs</a:t>
            </a:r>
            <a:r>
              <a:rPr lang="fr-FR" sz="1800" dirty="0"/>
              <a:t>)</a:t>
            </a:r>
            <a:endParaRPr lang="fr-FR" sz="2000" dirty="0"/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Travaux Pratiques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6.1. Classification d’images : les réseaux de neurones convolutifs (</a:t>
            </a:r>
            <a:r>
              <a:rPr lang="fr-FR" sz="1800" dirty="0" err="1"/>
              <a:t>CNNs</a:t>
            </a:r>
            <a:r>
              <a:rPr lang="fr-FR" sz="1800" dirty="0"/>
              <a:t>)</a:t>
            </a:r>
          </a:p>
          <a:p>
            <a:pPr marL="457200" lvl="1" indent="0">
              <a:buNone/>
            </a:pPr>
            <a:r>
              <a:rPr lang="fr-FR" sz="1800" dirty="0"/>
              <a:t>	6.2. </a:t>
            </a:r>
            <a:r>
              <a:rPr lang="fr-FR" sz="1800" dirty="0" err="1"/>
              <a:t>RNNs</a:t>
            </a:r>
            <a:endParaRPr lang="fr-FR" sz="1800" dirty="0"/>
          </a:p>
          <a:p>
            <a:pPr marL="457200" lvl="1" indent="0">
              <a:buNone/>
            </a:pPr>
            <a:r>
              <a:rPr lang="fr-FR" sz="1800" dirty="0"/>
              <a:t>	6.3. RL</a:t>
            </a:r>
          </a:p>
          <a:p>
            <a:pPr marL="457200" lvl="1" indent="0">
              <a:buNone/>
            </a:pPr>
            <a:r>
              <a:rPr lang="fr-FR" sz="1800" dirty="0"/>
              <a:t>	6.4. RL</a:t>
            </a:r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172977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Non-linéarités </a:t>
                </a:r>
                <a14:m>
                  <m:oMath xmlns:m="http://schemas.openxmlformats.org/officeDocument/2006/math">
                    <m:r>
                      <a:rPr lang="fr-FR" sz="2000" b="0" i="1" u="sng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2000" dirty="0"/>
                  <a:t> (fonction d’activation):</a:t>
                </a:r>
              </a:p>
              <a:p>
                <a:r>
                  <a:rPr lang="fr-FR" sz="2000" dirty="0"/>
                  <a:t>Fonction scalaire, i.e.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Sur un vecteur, s’applique élément par élément, i.e.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, …</m:t>
                            </m:r>
                          </m:e>
                        </m:d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…]  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Les activations les + courantes :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Théorème d’approximation universelle</a:t>
                </a:r>
                <a:r>
                  <a:rPr lang="fr-FR" sz="2000" dirty="0"/>
                  <a:t> :</a:t>
                </a:r>
              </a:p>
              <a:p>
                <a:pPr marL="0" indent="0">
                  <a:buNone/>
                </a:pPr>
                <a:r>
                  <a:rPr lang="fr-FR" sz="2000" dirty="0"/>
                  <a:t>Un MLP peut approcher d’aussi près que l’on veut n’importe quelle fonction continue.</a:t>
                </a:r>
              </a:p>
              <a:p>
                <a:pPr marL="0" indent="0">
                  <a:buNone/>
                </a:pPr>
                <a:r>
                  <a:rPr lang="fr-FR" sz="2000" dirty="0"/>
                  <a:t>Pour cela une seule couche cachée suffit (à condition de prendre une taille suffisante, i.e. une matrice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fr-FR" sz="2000" dirty="0"/>
                  <a:t>suffisamment grande) et une fonction d’activation non polynomiale (les fonctions ci-dessus respectent cette condition). Et … il faut trouver les bons paramètres !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  <a:blipFill>
                <a:blip r:embed="rId2"/>
                <a:stretch>
                  <a:fillRect l="-562" t="-15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e 40">
            <a:extLst>
              <a:ext uri="{FF2B5EF4-FFF2-40B4-BE49-F238E27FC236}">
                <a16:creationId xmlns:a16="http://schemas.microsoft.com/office/drawing/2014/main" id="{8238073C-4072-4252-B0CA-FBF29450FCB0}"/>
              </a:ext>
            </a:extLst>
          </p:cNvPr>
          <p:cNvGrpSpPr/>
          <p:nvPr/>
        </p:nvGrpSpPr>
        <p:grpSpPr>
          <a:xfrm>
            <a:off x="1083906" y="2079962"/>
            <a:ext cx="9420808" cy="2072867"/>
            <a:chOff x="1083906" y="2695770"/>
            <a:chExt cx="9420808" cy="2072867"/>
          </a:xfrm>
        </p:grpSpPr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AF0E9383-721A-4ACB-B0E2-DACA4C0B7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906" y="2695770"/>
              <a:ext cx="2286000" cy="1143000"/>
            </a:xfrm>
            <a:prstGeom prst="rect">
              <a:avLst/>
            </a:prstGeom>
          </p:spPr>
        </p:pic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F6D03D64-2EDC-4156-AF7C-BD16C11E3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310" y="2695770"/>
              <a:ext cx="2286000" cy="1143000"/>
            </a:xfrm>
            <a:prstGeom prst="rect">
              <a:avLst/>
            </a:prstGeom>
          </p:spPr>
        </p:pic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16D3402A-CF14-4FF9-82B4-DBC2A11DF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8714" y="2695770"/>
              <a:ext cx="2286000" cy="1143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04771085-1227-427E-A02D-5F7F5C7DBB51}"/>
                    </a:ext>
                  </a:extLst>
                </p:cNvPr>
                <p:cNvSpPr txBox="1"/>
                <p:nvPr/>
              </p:nvSpPr>
              <p:spPr>
                <a:xfrm flipH="1">
                  <a:off x="1395548" y="3850437"/>
                  <a:ext cx="1714656" cy="91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Sigmoïde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04771085-1227-427E-A02D-5F7F5C7DB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395548" y="3850437"/>
                  <a:ext cx="1714656" cy="911211"/>
                </a:xfrm>
                <a:prstGeom prst="rect">
                  <a:avLst/>
                </a:prstGeom>
                <a:blipFill>
                  <a:blip r:embed="rId6"/>
                  <a:stretch>
                    <a:fillRect t="-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ADE203B-2485-443E-91EF-931353A4E5C6}"/>
                    </a:ext>
                  </a:extLst>
                </p:cNvPr>
                <p:cNvSpPr txBox="1"/>
                <p:nvPr/>
              </p:nvSpPr>
              <p:spPr>
                <a:xfrm flipH="1">
                  <a:off x="4509798" y="3850437"/>
                  <a:ext cx="2603236" cy="918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Tangente hyperbolique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ADE203B-2485-443E-91EF-931353A4E5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09798" y="3850437"/>
                  <a:ext cx="2603236" cy="918200"/>
                </a:xfrm>
                <a:prstGeom prst="rect">
                  <a:avLst/>
                </a:prstGeom>
                <a:blipFill>
                  <a:blip r:embed="rId7"/>
                  <a:stretch>
                    <a:fillRect t="-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44899A15-5775-4302-913E-21473EABBF4C}"/>
                    </a:ext>
                  </a:extLst>
                </p:cNvPr>
                <p:cNvSpPr txBox="1"/>
                <p:nvPr/>
              </p:nvSpPr>
              <p:spPr>
                <a:xfrm flipH="1">
                  <a:off x="8309524" y="3850437"/>
                  <a:ext cx="209099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ReLU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⁡(0,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44899A15-5775-4302-913E-21473EABBF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309524" y="3850437"/>
                  <a:ext cx="2090997" cy="646331"/>
                </a:xfrm>
                <a:prstGeom prst="rect">
                  <a:avLst/>
                </a:prstGeom>
                <a:blipFill>
                  <a:blip r:embed="rId8"/>
                  <a:stretch>
                    <a:fillRect t="-4717" b="-754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71760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2"/>
                <a:ext cx="10839994" cy="619988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Implémentation du MLP</a:t>
                </a:r>
                <a:r>
                  <a:rPr lang="fr-FR" sz="2200" dirty="0"/>
                  <a:t> (</a:t>
                </a:r>
                <a:r>
                  <a:rPr lang="fr-FR" sz="2200" dirty="0" err="1"/>
                  <a:t>PyTorch</a:t>
                </a:r>
                <a:r>
                  <a:rPr lang="fr-FR" sz="2200" dirty="0"/>
                  <a:t>):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r>
                  <a:rPr lang="fr-FR" sz="2200" dirty="0"/>
                  <a:t>Hérite de la classe </a:t>
                </a:r>
                <a:r>
                  <a:rPr lang="fr-FR" sz="2200" i="1" dirty="0" err="1"/>
                  <a:t>torch.nn.Module</a:t>
                </a:r>
                <a:r>
                  <a:rPr lang="fr-FR" sz="2200" i="1" dirty="0"/>
                  <a:t>. </a:t>
                </a:r>
              </a:p>
              <a:p>
                <a:pPr marL="0" indent="0">
                  <a:buNone/>
                </a:pPr>
                <a:r>
                  <a:rPr lang="fr-FR" sz="2200" dirty="0"/>
                  <a:t>Exemple pour une entrée de taille </a:t>
                </a:r>
                <a14:m>
                  <m:oMath xmlns:m="http://schemas.openxmlformats.org/officeDocument/2006/math"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fr-FR" sz="2200" dirty="0"/>
                  <a:t>, une matrice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fr-FR" sz="2200" dirty="0"/>
                  <a:t> (couche cachée) de taille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3×32</m:t>
                    </m:r>
                  </m:oMath>
                </a14:m>
                <a:r>
                  <a:rPr lang="fr-FR" sz="2200" dirty="0"/>
                  <a:t>, et une sortie de taille </a:t>
                </a:r>
                <a14:m>
                  <m:oMath xmlns:m="http://schemas.openxmlformats.org/officeDocument/2006/math"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sz="2200" dirty="0"/>
                  <a:t>.</a:t>
                </a:r>
              </a:p>
              <a:p>
                <a:pPr marL="0" indent="0">
                  <a:buNone/>
                </a:pPr>
                <a:endParaRPr lang="fr-FR" sz="1400" b="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class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MLP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torch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nn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Module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def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__init__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super().</a:t>
                </a:r>
                <a:r>
                  <a:rPr lang="fr-FR" sz="1400" b="0" dirty="0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__init__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.fc1=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torch.nn.Linear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3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32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5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W^1, b^1</a:t>
                </a:r>
                <a:endParaRPr lang="fr-FR" sz="15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.fc2=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torch.nn.Linear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32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W^2, b^2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b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def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forward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x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):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méthode appelée par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MLP.forward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(x) ou MLP(x) 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y =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.fc2(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torch.functional.F.relu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.fc1(x)))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</a:t>
                </a:r>
                <a:r>
                  <a:rPr lang="fr-FR" sz="14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return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y</a:t>
                </a:r>
              </a:p>
              <a:p>
                <a:pPr marL="0" indent="0">
                  <a:buNone/>
                </a:pPr>
                <a:b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 = MLP()</a:t>
                </a: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(model)</a:t>
                </a: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list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model.parameters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()))</a:t>
                </a:r>
              </a:p>
              <a:p>
                <a:pPr marL="0" indent="0">
                  <a:buNone/>
                </a:pP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2200" b="1" dirty="0"/>
                  <a:t>Question</a:t>
                </a:r>
                <a:r>
                  <a:rPr lang="fr-FR" sz="2200" dirty="0"/>
                  <a:t>: de quelle taille sont les vecteurs de biais ?</a:t>
                </a:r>
                <a:b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2"/>
                <a:ext cx="10839994" cy="6199881"/>
              </a:xfrm>
              <a:blipFill>
                <a:blip r:embed="rId2"/>
                <a:stretch>
                  <a:fillRect l="-562" t="-18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877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530" y="418632"/>
            <a:ext cx="10839994" cy="6199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u="sng" dirty="0"/>
              <a:t>Entraînement du MLP</a:t>
            </a:r>
            <a:r>
              <a:rPr lang="fr-FR" sz="2200" dirty="0"/>
              <a:t> :</a:t>
            </a:r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r>
              <a:rPr lang="fr-FR" sz="2000" dirty="0" err="1"/>
              <a:t>PyTorch</a:t>
            </a:r>
            <a:r>
              <a:rPr lang="fr-FR" sz="2000" dirty="0"/>
              <a:t> propose des outils pour faciliter la chaîne d’actions (</a:t>
            </a:r>
            <a:r>
              <a:rPr lang="fr-FR" sz="2000" i="1" dirty="0"/>
              <a:t>pipeline</a:t>
            </a:r>
            <a:r>
              <a:rPr lang="fr-FR" sz="2000" dirty="0"/>
              <a:t>) de l’entraînement :</a:t>
            </a:r>
          </a:p>
          <a:p>
            <a:r>
              <a:rPr lang="fr-FR" sz="2000" dirty="0"/>
              <a:t>Classe </a:t>
            </a:r>
            <a:r>
              <a:rPr lang="fr-FR" sz="2000" dirty="0" err="1"/>
              <a:t>DataSet</a:t>
            </a:r>
            <a:r>
              <a:rPr lang="fr-FR" sz="2000" dirty="0"/>
              <a:t> pour la génération des données (</a:t>
            </a:r>
            <a:r>
              <a:rPr lang="fr-FR" sz="2000" i="1" dirty="0"/>
              <a:t>train set, </a:t>
            </a:r>
            <a:r>
              <a:rPr lang="fr-FR" sz="2000" dirty="0"/>
              <a:t>et </a:t>
            </a:r>
            <a:r>
              <a:rPr lang="fr-FR" sz="2000" i="1" dirty="0" err="1"/>
              <a:t>valid</a:t>
            </a:r>
            <a:r>
              <a:rPr lang="fr-FR" sz="2000" i="1" dirty="0"/>
              <a:t> set</a:t>
            </a:r>
            <a:r>
              <a:rPr lang="fr-FR" sz="2000" dirty="0"/>
              <a:t>).</a:t>
            </a:r>
          </a:p>
          <a:p>
            <a:r>
              <a:rPr lang="fr-FR" sz="2000" dirty="0"/>
              <a:t>L’implémentation de </a:t>
            </a:r>
            <a:r>
              <a:rPr lang="fr-FR" sz="2000" dirty="0" err="1"/>
              <a:t>NNs</a:t>
            </a:r>
            <a:r>
              <a:rPr lang="fr-FR" sz="2000" dirty="0"/>
              <a:t>.</a:t>
            </a:r>
          </a:p>
          <a:p>
            <a:r>
              <a:rPr lang="fr-FR" sz="2000" dirty="0"/>
              <a:t>Des </a:t>
            </a:r>
            <a:r>
              <a:rPr lang="fr-FR" sz="2000" i="1" dirty="0" err="1"/>
              <a:t>optimizer</a:t>
            </a:r>
            <a:r>
              <a:rPr lang="fr-FR" sz="2000" dirty="0"/>
              <a:t> pour gérer la descente de gradient et la mise du </a:t>
            </a:r>
            <a:r>
              <a:rPr lang="fr-FR" sz="2000" i="1" dirty="0" err="1"/>
              <a:t>learning</a:t>
            </a:r>
            <a:r>
              <a:rPr lang="fr-FR" sz="2000" i="1" dirty="0"/>
              <a:t> rate</a:t>
            </a:r>
            <a:r>
              <a:rPr lang="fr-FR" sz="2000" dirty="0"/>
              <a:t>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Dans le code liés à ce cours, vous trouverez un exemple de pipeline. La descente de gradient utilisée est stochastique (</a:t>
            </a:r>
            <a:r>
              <a:rPr lang="fr-FR" sz="2000" i="1" dirty="0" err="1"/>
              <a:t>stochastic</a:t>
            </a:r>
            <a:r>
              <a:rPr lang="fr-FR" sz="2000" i="1" dirty="0"/>
              <a:t> gradient </a:t>
            </a:r>
            <a:r>
              <a:rPr lang="fr-FR" sz="2000" i="1" dirty="0" err="1"/>
              <a:t>descent</a:t>
            </a:r>
            <a:r>
              <a:rPr lang="fr-FR" sz="2000" i="1" dirty="0"/>
              <a:t>, </a:t>
            </a:r>
            <a:r>
              <a:rPr lang="fr-FR" sz="2000" b="1" dirty="0"/>
              <a:t>SGD</a:t>
            </a:r>
            <a:r>
              <a:rPr lang="fr-FR" sz="2000" dirty="0"/>
              <a:t>).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u="sng" dirty="0"/>
              <a:t>Avec SGD</a:t>
            </a:r>
            <a:r>
              <a:rPr lang="fr-FR" sz="2000" dirty="0"/>
              <a:t>, à chaque itération, les données </a:t>
            </a:r>
            <a:r>
              <a:rPr lang="fr-FR" sz="2000" i="1" dirty="0"/>
              <a:t>train</a:t>
            </a:r>
            <a:r>
              <a:rPr lang="fr-FR" sz="2000" dirty="0"/>
              <a:t> sont découpées en sous-ensemble (</a:t>
            </a:r>
            <a:r>
              <a:rPr lang="fr-FR" sz="2000" b="1" i="1" dirty="0"/>
              <a:t>mini-batch</a:t>
            </a:r>
            <a:r>
              <a:rPr lang="fr-FR" sz="2000" dirty="0"/>
              <a:t>) et un calcul de gradient et une mise à jour des paramètres sont faits sur chaque </a:t>
            </a:r>
            <a:r>
              <a:rPr lang="fr-FR" sz="2000" i="1" dirty="0"/>
              <a:t>mini-batch</a:t>
            </a:r>
            <a:r>
              <a:rPr lang="fr-FR" sz="2000" dirty="0"/>
              <a:t>. Le découpage est fait aléatoirement à chaque itération (i.e. stochastique). Les avantages sont:</a:t>
            </a:r>
          </a:p>
          <a:p>
            <a:r>
              <a:rPr lang="fr-FR" sz="2000" dirty="0"/>
              <a:t>Apprendre plus vite sur les grandes quantités de données (mises à jour plus fréquentes).</a:t>
            </a:r>
          </a:p>
          <a:p>
            <a:r>
              <a:rPr lang="fr-FR" sz="2000" dirty="0"/>
              <a:t>Moins de risque d’être bloqué dans un minimum local.</a:t>
            </a:r>
          </a:p>
        </p:txBody>
      </p:sp>
    </p:spTree>
    <p:extLst>
      <p:ext uri="{BB962C8B-B14F-4D97-AF65-F5344CB8AC3E}">
        <p14:creationId xmlns:p14="http://schemas.microsoft.com/office/powerpoint/2010/main" val="2825446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u="sng" dirty="0"/>
                  <a:t>Résultats</a:t>
                </a:r>
                <a:r>
                  <a:rPr lang="fr-FR" sz="2400" dirty="0"/>
                  <a:t> (problème de régression simple):</a:t>
                </a:r>
                <a:endParaRPr lang="fr-FR" sz="2000" dirty="0"/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le nombre de données d’entraînement. Nous fixerons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(ce sont des données du problème).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le nombre de colonnes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fr-FR" sz="20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epochs</a:t>
                </a:r>
                <a:r>
                  <a:rPr lang="fr-FR" sz="20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 nombre d’itérations,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𝐿𝑅</m:t>
                    </m:r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le </a:t>
                </a:r>
                <a:r>
                  <a:rPr lang="fr-FR" sz="20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learning</a:t>
                </a:r>
                <a:r>
                  <a:rPr lang="fr-FR" sz="20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rate</a:t>
                </a: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𝑒𝑝𝑜𝑐h𝑠</m:t>
                    </m:r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𝐿𝑅</m:t>
                    </m:r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sont des réglages (</a:t>
                </a:r>
                <a:r>
                  <a:rPr lang="fr-FR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hyperparamètres</a:t>
                </a: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 de l’entraînement.</a:t>
                </a:r>
                <a:endParaRPr lang="fr-FR" sz="2000" dirty="0"/>
              </a:p>
              <a:p>
                <a:pPr marL="0" indent="0">
                  <a:spcBef>
                    <a:spcPts val="500"/>
                  </a:spcBef>
                  <a:buNone/>
                </a:pPr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2990199D-F656-4C5B-82A7-601DD27C0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67" y="2545647"/>
            <a:ext cx="3153699" cy="215693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8211090-DAAC-4290-AEC9-19DE86F91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077" y="2545647"/>
            <a:ext cx="3104677" cy="215693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C2C3BC3-D72D-4365-97ED-911CACCB1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3932" y="2545647"/>
            <a:ext cx="3104678" cy="215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64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Exercice 3.b</a:t>
                </a:r>
                <a:r>
                  <a:rPr lang="fr-FR" sz="2000" dirty="0"/>
                  <a:t> : Résoudre le problème de régression avec les données (vectorielle) générées ainsi: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−1;1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∈[1;4</m:t>
                    </m:r>
                  </m:oMath>
                </a14:m>
                <a:r>
                  <a:rPr lang="fr-FR" sz="2000" b="0" dirty="0"/>
                  <a:t>] (aléatoire uniforme)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rad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0, .1</m:t>
                        </m:r>
                      </m:e>
                    </m:d>
                  </m:oMath>
                </a14:m>
                <a:r>
                  <a:rPr lang="fr-FR" sz="2000" dirty="0"/>
                  <a:t> (bruit gaussien)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:endParaRPr lang="fr-FR" sz="2000" dirty="0"/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Résultats pour </a:t>
                </a:r>
              </a:p>
              <a:p>
                <a:pPr lvl="1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Nombre de données : 2000 (entraînement) et 500 (validation)</a:t>
                </a:r>
              </a:p>
              <a:p>
                <a:pPr lvl="1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Nombre d’itérations (</a:t>
                </a:r>
                <a:r>
                  <a:rPr lang="fr-FR" sz="16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epochs</a:t>
                </a:r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): 500</a:t>
                </a:r>
              </a:p>
              <a:p>
                <a:pPr lvl="1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Learning rate :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puis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  <a:blipFill>
                <a:blip r:embed="rId2"/>
                <a:stretch>
                  <a:fillRect l="-562" t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 10">
            <a:extLst>
              <a:ext uri="{FF2B5EF4-FFF2-40B4-BE49-F238E27FC236}">
                <a16:creationId xmlns:a16="http://schemas.microsoft.com/office/drawing/2014/main" id="{3A741FBD-C7F2-468A-8485-85C10F071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648" y="3220821"/>
            <a:ext cx="3606864" cy="2520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CAECCA6-2BA0-447E-A03E-24C183E28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047" y="3220821"/>
            <a:ext cx="3654962" cy="2520000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3F0FE42-7484-43BA-A60D-D24804230DC2}"/>
              </a:ext>
            </a:extLst>
          </p:cNvPr>
          <p:cNvCxnSpPr/>
          <p:nvPr/>
        </p:nvCxnSpPr>
        <p:spPr>
          <a:xfrm flipV="1">
            <a:off x="6458755" y="5164428"/>
            <a:ext cx="238259" cy="57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EF4FFDA-BA95-4EAA-9276-8371729B7985}"/>
              </a:ext>
            </a:extLst>
          </p:cNvPr>
          <p:cNvCxnSpPr>
            <a:cxnSpLocks/>
          </p:cNvCxnSpPr>
          <p:nvPr/>
        </p:nvCxnSpPr>
        <p:spPr>
          <a:xfrm flipH="1" flipV="1">
            <a:off x="7873281" y="5164429"/>
            <a:ext cx="330220" cy="68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7F88FC04-EF48-4194-8F40-2643BA18C193}"/>
              </a:ext>
            </a:extLst>
          </p:cNvPr>
          <p:cNvSpPr txBox="1"/>
          <p:nvPr/>
        </p:nvSpPr>
        <p:spPr>
          <a:xfrm>
            <a:off x="5479085" y="5853448"/>
            <a:ext cx="162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Echelle </a:t>
            </a:r>
            <a:r>
              <a:rPr lang="en-US" dirty="0" err="1"/>
              <a:t>semilog</a:t>
            </a:r>
            <a:endParaRPr lang="en-US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ECFF708-B5FC-4DAC-90DD-CD324DB7A162}"/>
              </a:ext>
            </a:extLst>
          </p:cNvPr>
          <p:cNvSpPr txBox="1"/>
          <p:nvPr/>
        </p:nvSpPr>
        <p:spPr>
          <a:xfrm>
            <a:off x="7610786" y="5878215"/>
            <a:ext cx="269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Réduction</a:t>
            </a:r>
            <a:r>
              <a:rPr lang="en-US" dirty="0"/>
              <a:t> du </a:t>
            </a:r>
            <a:r>
              <a:rPr lang="en-US" i="1" dirty="0"/>
              <a:t>learning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43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8785" y="42485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3.4 Problèmes de classification</a:t>
                </a:r>
              </a:p>
              <a:p>
                <a:pPr marL="0" indent="0">
                  <a:buNone/>
                </a:pPr>
                <a:r>
                  <a:rPr lang="fr-FR" sz="2000" dirty="0"/>
                  <a:t>Les données de sortie (qu’on cherche à prédire) sont des valeurs discrètes,</a:t>
                </a:r>
              </a:p>
              <a:p>
                <a:pPr marL="0" indent="0">
                  <a:buNone/>
                </a:pPr>
                <a:r>
                  <a:rPr lang="fr-FR" sz="2000" dirty="0"/>
                  <a:t>i.e. un échantillon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sz="2000" dirty="0"/>
                  <a:t> appartient à un ensemble finis de classes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{1, …,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Ex: à partir d’une image d’un animal, prédire s’il s’agit d’un chat, d’un chien, etc.</a:t>
                </a:r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u="sng" dirty="0"/>
                  <a:t>Sorties du modèle</a:t>
                </a:r>
                <a:r>
                  <a:rPr lang="fr-FR" sz="2000" dirty="0"/>
                  <a:t> :</a:t>
                </a:r>
              </a:p>
              <a:p>
                <a:pPr marL="0" indent="0">
                  <a:buNone/>
                </a:pPr>
                <a:r>
                  <a:rPr lang="fr-FR" sz="2000" dirty="0"/>
                  <a:t>La sortie du modèle est un vecteur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dirty="0"/>
                  <a:t>A chaque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000" dirty="0"/>
                  <a:t> on associe la probabilité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2000" b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fr-FR" sz="200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fr-FR" sz="2000" b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La prédiction du modèle est la classe avec la plus grande probabilité.</a:t>
                </a:r>
              </a:p>
              <a:p>
                <a:pPr marL="0" indent="0">
                  <a:buNone/>
                </a:pPr>
                <a:r>
                  <a:rPr lang="fr-FR" sz="2000" b="1" dirty="0"/>
                  <a:t>Remarque</a:t>
                </a:r>
                <a:r>
                  <a:rPr lang="fr-FR" sz="2000" dirty="0"/>
                  <a:t> : on vérifie qu’il s’agit d’une loi de proba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)&gt;0</m:t>
                    </m:r>
                  </m:oMath>
                </a14:m>
                <a:r>
                  <a:rPr lang="fr-FR" sz="2000" b="1" dirty="0"/>
                  <a:t> </a:t>
                </a:r>
                <a:r>
                  <a:rPr lang="fr-FR" sz="2000" dirty="0"/>
                  <a:t>et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80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fr-FR" sz="20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i="1" dirty="0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Fonction coût (</a:t>
                </a:r>
                <a:r>
                  <a:rPr lang="fr-FR" sz="2000" b="1" i="1" u="sng" dirty="0"/>
                  <a:t>cross </a:t>
                </a:r>
                <a:r>
                  <a:rPr lang="fr-FR" sz="2000" b="1" i="1" u="sng" dirty="0" err="1"/>
                  <a:t>entropy</a:t>
                </a:r>
                <a:r>
                  <a:rPr lang="fr-FR" sz="2000" u="sng" dirty="0"/>
                  <a:t>)</a:t>
                </a:r>
                <a:r>
                  <a:rPr lang="fr-FR" sz="2000" dirty="0"/>
                  <a:t> : Soit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fr-FR" sz="2000" b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fr-FR" sz="2000" dirty="0"/>
                  <a:t> pour l’entrée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2000" dirty="0"/>
                  <a:t> (i.e. la </a:t>
                </a:r>
                <a:r>
                  <a:rPr lang="fr-FR" sz="2000" i="1" dirty="0"/>
                  <a:t>vraie</a:t>
                </a:r>
                <a:r>
                  <a:rPr lang="fr-FR" sz="2000" dirty="0"/>
                  <a:t> classe est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fr-FR" sz="2000" dirty="0"/>
                  <a:t>), alors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000" b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00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  <m:d>
                            <m:dPr>
                              <m:ctrlPr>
                                <a:rPr lang="fr-FR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fr-FR" sz="24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fr-FR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fr-FR" sz="2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fr-FR" sz="2000" u="sng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1600" dirty="0"/>
              </a:p>
              <a:p>
                <a:pPr marL="457200" lvl="1" indent="0">
                  <a:buNone/>
                </a:pPr>
                <a:endParaRPr lang="fr-FR" sz="16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785" y="424853"/>
                <a:ext cx="10839994" cy="6021978"/>
              </a:xfrm>
              <a:blipFill>
                <a:blip r:embed="rId2"/>
                <a:stretch>
                  <a:fillRect l="-900" t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e 12">
            <a:extLst>
              <a:ext uri="{FF2B5EF4-FFF2-40B4-BE49-F238E27FC236}">
                <a16:creationId xmlns:a16="http://schemas.microsoft.com/office/drawing/2014/main" id="{DF70D310-5731-4AAE-A26A-DBADB504DEEC}"/>
              </a:ext>
            </a:extLst>
          </p:cNvPr>
          <p:cNvGrpSpPr/>
          <p:nvPr/>
        </p:nvGrpSpPr>
        <p:grpSpPr>
          <a:xfrm>
            <a:off x="8059265" y="2356835"/>
            <a:ext cx="1873912" cy="1646886"/>
            <a:chOff x="3545222" y="2195849"/>
            <a:chExt cx="1873912" cy="1646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0ECEA6C9-3006-41D3-A811-6E4FB7D364CE}"/>
                    </a:ext>
                  </a:extLst>
                </p:cNvPr>
                <p:cNvSpPr txBox="1"/>
                <p:nvPr/>
              </p:nvSpPr>
              <p:spPr>
                <a:xfrm>
                  <a:off x="4893477" y="2289428"/>
                  <a:ext cx="44779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0ECEA6C9-3006-41D3-A811-6E4FB7D36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3477" y="2289428"/>
                  <a:ext cx="447792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6061" r="-10811"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rapèze 8">
              <a:extLst>
                <a:ext uri="{FF2B5EF4-FFF2-40B4-BE49-F238E27FC236}">
                  <a16:creationId xmlns:a16="http://schemas.microsoft.com/office/drawing/2014/main" id="{392D9F08-5F41-40E4-90BD-7D3142D14106}"/>
                </a:ext>
              </a:extLst>
            </p:cNvPr>
            <p:cNvSpPr/>
            <p:nvPr/>
          </p:nvSpPr>
          <p:spPr>
            <a:xfrm rot="5400000">
              <a:off x="3674503" y="2669953"/>
              <a:ext cx="1646886" cy="698678"/>
            </a:xfrm>
            <a:prstGeom prst="trapezoid">
              <a:avLst>
                <a:gd name="adj" fmla="val 4896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MLP</a:t>
              </a:r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949A382C-C79C-47A8-B649-274A47094C3E}"/>
                </a:ext>
              </a:extLst>
            </p:cNvPr>
            <p:cNvCxnSpPr/>
            <p:nvPr/>
          </p:nvCxnSpPr>
          <p:spPr>
            <a:xfrm>
              <a:off x="3561001" y="3013653"/>
              <a:ext cx="54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0BD4805A-A68C-479E-9F8D-F6C92646895C}"/>
                </a:ext>
              </a:extLst>
            </p:cNvPr>
            <p:cNvCxnSpPr/>
            <p:nvPr/>
          </p:nvCxnSpPr>
          <p:spPr>
            <a:xfrm>
              <a:off x="4847285" y="2689538"/>
              <a:ext cx="54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39C60361-643A-4A62-878C-B6F36112B0AE}"/>
                    </a:ext>
                  </a:extLst>
                </p:cNvPr>
                <p:cNvSpPr txBox="1"/>
                <p:nvPr/>
              </p:nvSpPr>
              <p:spPr>
                <a:xfrm>
                  <a:off x="3545222" y="2613543"/>
                  <a:ext cx="3863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39C60361-643A-4A62-878C-B6F36112B0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5222" y="2613543"/>
                  <a:ext cx="38638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9565642C-A1B4-4381-971E-650012207AEB}"/>
                    </a:ext>
                  </a:extLst>
                </p:cNvPr>
                <p:cNvSpPr txBox="1"/>
                <p:nvPr/>
              </p:nvSpPr>
              <p:spPr>
                <a:xfrm>
                  <a:off x="4907584" y="3021378"/>
                  <a:ext cx="5115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9565642C-A1B4-4381-971E-650012207A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7584" y="3021378"/>
                  <a:ext cx="511550" cy="400110"/>
                </a:xfrm>
                <a:prstGeom prst="rect">
                  <a:avLst/>
                </a:prstGeom>
                <a:blipFill>
                  <a:blip r:embed="rId5"/>
                  <a:stretch>
                    <a:fillRect t="-6061" r="-15663"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08DEC521-A746-47CD-A3AC-FFA2ABE56AC9}"/>
                </a:ext>
              </a:extLst>
            </p:cNvPr>
            <p:cNvCxnSpPr/>
            <p:nvPr/>
          </p:nvCxnSpPr>
          <p:spPr>
            <a:xfrm>
              <a:off x="4851580" y="3440804"/>
              <a:ext cx="54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63573E1D-05F2-41FC-B8B1-8FD89B3DAD8F}"/>
                    </a:ext>
                  </a:extLst>
                </p:cNvPr>
                <p:cNvSpPr txBox="1"/>
                <p:nvPr/>
              </p:nvSpPr>
              <p:spPr>
                <a:xfrm>
                  <a:off x="4892564" y="2697268"/>
                  <a:ext cx="43473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fr-FR" sz="2000" b="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63573E1D-05F2-41FC-B8B1-8FD89B3DAD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2564" y="2697268"/>
                  <a:ext cx="434734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70224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Analyse des données</a:t>
                </a:r>
                <a:r>
                  <a:rPr lang="fr-FR" sz="2000" dirty="0"/>
                  <a:t> :</a:t>
                </a:r>
              </a:p>
              <a:p>
                <a:r>
                  <a:rPr lang="fr-FR" sz="2000" dirty="0"/>
                  <a:t>Type d’entrées : numérique, catégorie (binaire, multiple).</a:t>
                </a:r>
              </a:p>
              <a:p>
                <a:r>
                  <a:rPr lang="fr-FR" sz="2000" dirty="0"/>
                  <a:t>Statistique simple : moyennes, écart-types, min, max.</a:t>
                </a:r>
                <a:endParaRPr lang="fr-FR" sz="1600" dirty="0"/>
              </a:p>
              <a:p>
                <a:r>
                  <a:rPr lang="fr-FR" sz="2000" dirty="0"/>
                  <a:t>Corrélations : </a:t>
                </a:r>
              </a:p>
              <a:p>
                <a:pPr marL="457200" lvl="1" indent="0">
                  <a:buNone/>
                </a:pPr>
                <a:r>
                  <a:rPr lang="fr-FR" sz="1800" b="1" dirty="0"/>
                  <a:t>Coefficient de Pearson</a:t>
                </a:r>
                <a:r>
                  <a:rPr lang="fr-FR" sz="1800" dirty="0"/>
                  <a:t> (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r-FR" sz="1800" dirty="0"/>
                  <a:t> ou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r-FR" sz="1800" dirty="0"/>
                  <a:t>) : mesure de la force et de la direction de la relation entre deux variables.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fr-FR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8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8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FR" sz="18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fr-FR" sz="1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1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nary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)² 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fr-FR" sz="18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nary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1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sz="1800" i="1" dirty="0">
                                  <a:latin typeface="Cambria Math" panose="02040503050406030204" pitchFamily="18" charset="0"/>
                                </a:rPr>
                                <m:t>)² 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fr-FR" sz="1800" dirty="0"/>
              </a:p>
              <a:p>
                <a:pPr marL="457200" lvl="1" indent="0">
                  <a:buNone/>
                </a:pPr>
                <a:r>
                  <a:rPr lang="fr-FR" sz="1800" b="0" dirty="0">
                    <a:latin typeface="Cambria Math" panose="02040503050406030204" pitchFamily="18" charset="0"/>
                  </a:rPr>
                  <a:t>Propriétés :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−1≤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fr-FR" sz="1800" dirty="0"/>
                  <a:t> (avec, e.g., </a:t>
                </a:r>
                <a:r>
                  <a:rPr lang="en-US" sz="1800" dirty="0"/>
                  <a:t>relation </a:t>
                </a:r>
                <a:r>
                  <a:rPr lang="en-US" sz="1800" dirty="0" err="1"/>
                  <a:t>linéaire</a:t>
                </a:r>
                <a:r>
                  <a:rPr lang="en-US" sz="1800" dirty="0"/>
                  <a:t> positive </a:t>
                </a:r>
                <a:r>
                  <a:rPr lang="en-US" sz="1800" dirty="0" err="1"/>
                  <a:t>parfaite</a:t>
                </a:r>
                <a:r>
                  <a:rPr lang="en-US" sz="1800" dirty="0"/>
                  <a:t> pour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1800" dirty="0"/>
                  <a:t>, aucune relation pour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1800" dirty="0"/>
                  <a:t>).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800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FR" sz="18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8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8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8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) = 1</m:t>
                    </m:r>
                  </m:oMath>
                </a14:m>
                <a:endParaRPr lang="fr-FR" sz="1800" dirty="0"/>
              </a:p>
              <a:p>
                <a:pPr marL="457200" lvl="1" indent="0">
                  <a:buNone/>
                </a:pPr>
                <a:endParaRPr lang="fr-FR" sz="1800" dirty="0"/>
              </a:p>
              <a:p>
                <a:pPr marL="457200" lvl="1" indent="0">
                  <a:buNone/>
                </a:pPr>
                <a:r>
                  <a:rPr lang="fr-FR" sz="1800" b="1" dirty="0"/>
                  <a:t>Matrice de corrélation</a:t>
                </a:r>
                <a:r>
                  <a:rPr lang="fr-FR" sz="1800" dirty="0"/>
                  <a:t> : pour des variables {x, y, z, …} 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matrice carrée représentant les </a:t>
                </a:r>
                <a:r>
                  <a:rPr lang="fr-FR" sz="1800" dirty="0" err="1"/>
                  <a:t>coeffs</a:t>
                </a:r>
                <a:r>
                  <a:rPr lang="fr-FR" sz="1800" dirty="0"/>
                  <a:t> de Pearson.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Remarques : 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	propriété 2 </a:t>
                </a:r>
                <a14:m>
                  <m:oMath xmlns:m="http://schemas.openxmlformats.org/officeDocument/2006/math">
                    <m:r>
                      <a:rPr lang="fr-FR" sz="1800" b="0" i="1" dirty="0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fr-FR" sz="1800" dirty="0"/>
                  <a:t>la matrice est symétrique.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	propriété 3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1800" dirty="0"/>
                  <a:t> diagonale remplies de 1.</a:t>
                </a:r>
              </a:p>
              <a:p>
                <a:pPr marL="0" indent="0">
                  <a:buNone/>
                </a:pPr>
                <a:endParaRPr lang="fr-FR" sz="1800" u="sng" dirty="0"/>
              </a:p>
              <a:p>
                <a:pPr marL="0" indent="0">
                  <a:buNone/>
                </a:pPr>
                <a:endParaRPr lang="fr-FR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1600" dirty="0"/>
              </a:p>
              <a:p>
                <a:pPr marL="457200" lvl="1" indent="0">
                  <a:buNone/>
                </a:pPr>
                <a:endParaRPr lang="fr-FR" sz="16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562" t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2FD3A5A9-CA29-4932-A53D-E3D6AEF4C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324495"/>
              </p:ext>
            </p:extLst>
          </p:nvPr>
        </p:nvGraphicFramePr>
        <p:xfrm>
          <a:off x="7960049" y="4601200"/>
          <a:ext cx="2950548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7637">
                  <a:extLst>
                    <a:ext uri="{9D8B030D-6E8A-4147-A177-3AD203B41FA5}">
                      <a16:colId xmlns:a16="http://schemas.microsoft.com/office/drawing/2014/main" val="3933453493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1158497706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1555147697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133547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46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</a:t>
                      </a:r>
                      <a:r>
                        <a:rPr lang="en-US" dirty="0" err="1"/>
                        <a:t>x,x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</a:t>
                      </a:r>
                      <a:r>
                        <a:rPr lang="en-US" dirty="0" err="1"/>
                        <a:t>x,y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</a:t>
                      </a:r>
                      <a:r>
                        <a:rPr lang="en-US" dirty="0" err="1"/>
                        <a:t>x,z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65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</a:t>
                      </a:r>
                      <a:r>
                        <a:rPr lang="en-US" dirty="0" err="1"/>
                        <a:t>y,x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30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10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380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Pré-traitement des données</a:t>
                </a:r>
                <a:r>
                  <a:rPr lang="fr-FR" sz="2000" dirty="0"/>
                  <a:t> :</a:t>
                </a:r>
              </a:p>
              <a:p>
                <a:pPr marL="0" indent="0">
                  <a:buNone/>
                </a:pPr>
                <a:r>
                  <a:rPr lang="fr-FR" sz="2000" dirty="0"/>
                  <a:t>Certaines données brutes sont mal adaptées aux NN. </a:t>
                </a:r>
              </a:p>
              <a:p>
                <a:pPr marL="0" indent="0">
                  <a:buNone/>
                </a:pPr>
                <a:r>
                  <a:rPr lang="fr-FR" sz="2000" dirty="0"/>
                  <a:t>Pour faciliter leur entrainement, i.e. rendre la descente de gradient plus simple, il faut :</a:t>
                </a:r>
              </a:p>
              <a:p>
                <a:r>
                  <a:rPr lang="fr-FR" sz="2000" dirty="0"/>
                  <a:t> Eviter des valeurs numériques extrêmes (problèmes de conditionnement, explosion ou </a:t>
                </a:r>
                <a:r>
                  <a:rPr lang="fr-FR" sz="2000" dirty="0" err="1"/>
                  <a:t>anulation</a:t>
                </a:r>
                <a:r>
                  <a:rPr lang="fr-FR" sz="2000" dirty="0"/>
                  <a:t> du gradient). </a:t>
                </a:r>
              </a:p>
              <a:p>
                <a:pPr marL="0" indent="0">
                  <a:buNone/>
                </a:pP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   Ex : représentation d’une pression en </a:t>
                </a:r>
                <a:r>
                  <a:rPr lang="fr-FR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hPa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plutôt qu’en Pascal (pression atmosphérique &gt;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fr-FR" sz="1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fr-FR" sz="1800" dirty="0"/>
                  <a:t> 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Pa)</a:t>
                </a:r>
              </a:p>
              <a:p>
                <a:r>
                  <a:rPr lang="fr-FR" sz="2000" dirty="0"/>
                  <a:t>Favoriser une représentation informative des entrées.</a:t>
                </a:r>
              </a:p>
              <a:p>
                <a:pPr marL="0" indent="0">
                  <a:buNone/>
                </a:pPr>
                <a:r>
                  <a:rPr lang="fr-FR" sz="1800" dirty="0"/>
                  <a:t>     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Ex : la représentation d’une image sous forme de 3 matrices RGB (</a:t>
                </a:r>
                <a:r>
                  <a:rPr lang="fr-FR" sz="1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red</a:t>
                </a:r>
                <a:r>
                  <a:rPr lang="fr-FR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green, </a:t>
                </a:r>
                <a:r>
                  <a:rPr lang="fr-FR" sz="1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blue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 est plus informative que sous la forme d’un vecteur (notions de voisinage spatial, couleur).</a:t>
                </a:r>
              </a:p>
              <a:p>
                <a:endParaRPr lang="fr-FR" sz="1800" dirty="0"/>
              </a:p>
              <a:p>
                <a:pPr marL="0" indent="0">
                  <a:buNone/>
                </a:pPr>
                <a:r>
                  <a:rPr lang="fr-FR" sz="2000" b="1" dirty="0"/>
                  <a:t>Normalisation</a:t>
                </a:r>
                <a:r>
                  <a:rPr lang="fr-FR" sz="2000" dirty="0"/>
                  <a:t> (valeurs numériques) : Afin de s’assurer que les données respectent des valeurs centrées autour de zéro, et un écart-type de 1,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on peut normaliser les données ainsi:</a:t>
                </a:r>
              </a:p>
              <a:p>
                <a:pPr marL="0" indent="0" algn="ctr">
                  <a:buNone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fr-FR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fr-FR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fr-FR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𝑛𝑜𝑟𝑚</m:t>
                        </m:r>
                      </m:sup>
                    </m:sSup>
                    <m:r>
                      <a:rPr kumimoji="0" lang="fr-FR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≔</m:t>
                    </m:r>
                    <m:f>
                      <m:fPr>
                        <m:ctrlPr>
                          <a:rPr kumimoji="0" lang="fr-FR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fr-FR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fr-FR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−</m:t>
                        </m:r>
                        <m:acc>
                          <m:accPr>
                            <m:chr m:val="̅"/>
                            <m:ctrlPr>
                              <a:rPr kumimoji="0" lang="fr-FR" sz="20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fr-FR" sz="20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kumimoji="0" lang="fr-FR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𝜎</m:t>
                            </m:r>
                          </m:e>
                          <m:sub>
                            <m:r>
                              <a:rPr kumimoji="0" lang="fr-FR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où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fr-FR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fr-FR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acc>
                    <m:r>
                      <a:rPr kumimoji="0" lang="fr-FR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représente la moyenne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l’écart-type.</a:t>
                </a:r>
                <a:endParaRPr lang="fr-FR" sz="2000" dirty="0"/>
              </a:p>
              <a:p>
                <a:pPr marL="0" indent="0">
                  <a:buNone/>
                </a:pPr>
                <a:r>
                  <a:rPr lang="fr-FR" sz="2000" b="1" dirty="0" err="1"/>
                  <a:t>One-hot</a:t>
                </a:r>
                <a:r>
                  <a:rPr lang="fr-FR" sz="2000" b="1" dirty="0"/>
                  <a:t> </a:t>
                </a:r>
                <a:r>
                  <a:rPr lang="fr-FR" sz="2000" b="1" dirty="0" err="1"/>
                  <a:t>encoding</a:t>
                </a:r>
                <a:r>
                  <a:rPr lang="fr-FR" sz="2000" dirty="0"/>
                  <a:t> (classes) : plutôt que de représenter la classe par un seul nombre entier, on représente par un vecteur de longueur le nombre de classe; le vecteur est alors formés de zéros et d’un seul 1.</a:t>
                </a:r>
              </a:p>
              <a:p>
                <a:pPr marL="0" indent="0">
                  <a:buNone/>
                </a:pP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Ex: soit une donnée appartenant à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{1,2,3,4,5}</m:t>
                    </m:r>
                  </m:oMath>
                </a14:m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L’appartenance à la classe 1 est codée [1,0,0,0,0], à la 3 [0,0,1,0,0].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562" t="-1518" r="-1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982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Interprétation des résultats / utilisation du modèle</a:t>
                </a:r>
                <a:r>
                  <a:rPr lang="fr-FR" sz="2000" dirty="0"/>
                  <a:t>: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Une fois entraîné, le modèle nous intéresse pour :</a:t>
                </a:r>
              </a:p>
              <a:p>
                <a:pPr lvl="1"/>
                <a:r>
                  <a:rPr lang="fr-FR" sz="2000" dirty="0"/>
                  <a:t>La </a:t>
                </a:r>
                <a:r>
                  <a:rPr lang="fr-FR" sz="2000" b="1" dirty="0"/>
                  <a:t>prédiction d’une classe</a:t>
                </a:r>
                <a:r>
                  <a:rPr lang="fr-FR" sz="2000" dirty="0"/>
                  <a:t> = index de la sortie avec la plus grande valeur, i.e.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𝑐𝑙𝑎𝑠𝑠𝑒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𝑝𝑟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𝑑𝑖𝑡𝑒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𝑎𝑟𝑔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∈{1, …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fr-FR" sz="2000" dirty="0"/>
              </a:p>
              <a:p>
                <a:pPr lvl="1"/>
                <a:r>
                  <a:rPr lang="fr-FR" sz="2000" dirty="0"/>
                  <a:t>La </a:t>
                </a:r>
                <a:r>
                  <a:rPr lang="fr-FR" sz="2000" b="1" dirty="0"/>
                  <a:t>confiance</a:t>
                </a:r>
                <a:r>
                  <a:rPr lang="fr-FR" sz="2000" dirty="0"/>
                  <a:t> du modèle en sa prédiction =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Les fonctions de coût utilisé en classification (e.g. </a:t>
                </a:r>
                <a:r>
                  <a:rPr lang="fr-FR" sz="2000" i="1" dirty="0"/>
                  <a:t>cross </a:t>
                </a:r>
                <a:r>
                  <a:rPr lang="fr-FR" sz="2000" i="1" dirty="0" err="1"/>
                  <a:t>entropy</a:t>
                </a:r>
                <a:r>
                  <a:rPr lang="fr-FR" sz="2000" dirty="0"/>
                  <a:t>) sont des </a:t>
                </a:r>
                <a:r>
                  <a:rPr lang="fr-FR" sz="2000" b="1" dirty="0"/>
                  <a:t>métriques indirectes</a:t>
                </a:r>
                <a:r>
                  <a:rPr lang="fr-FR" sz="2000" dirty="0"/>
                  <a:t> de la qualité du modèle.</a:t>
                </a:r>
              </a:p>
              <a:p>
                <a:pPr marL="0" indent="0">
                  <a:buNone/>
                </a:pPr>
                <a:r>
                  <a:rPr lang="fr-FR" sz="2000" dirty="0"/>
                  <a:t>La métrique (quantité qui évalue notre modèle) qui nous intéresse vraiment est le </a:t>
                </a:r>
                <a:r>
                  <a:rPr lang="fr-FR" sz="2000" b="1" dirty="0"/>
                  <a:t>pourcentage d’erreur dans la prédiction des classes</a:t>
                </a:r>
                <a:r>
                  <a:rPr lang="fr-FR" sz="2000" dirty="0"/>
                  <a:t>. C’est une métrique dont l’évolution est à regarder pendant l’entraînement et pour interpréter la qualité du modèle. Mais cette métrique ne peut pas être utilisé pour l’entrainement par descente de gradient car pas dérivable.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562" t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542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4853"/>
            <a:ext cx="10839994" cy="60219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u="sng" dirty="0"/>
              <a:t>Exemple: Titanic</a:t>
            </a:r>
          </a:p>
          <a:p>
            <a:pPr marL="0" indent="0">
              <a:buNone/>
            </a:pPr>
            <a:r>
              <a:rPr lang="fr-FR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Données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pour 891 passagers, prix de leur billet, genre (H/F), 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tarif de leur billet, classe de leur cabine, un identifiant et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 ils ont survécu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fr-FR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Problème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entraîner un modèle qui prédise si un passager 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survécu.</a:t>
            </a:r>
            <a:endParaRPr lang="fr-FR" sz="20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de données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Affichons les premières lignes du fichier de données  (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titanic.csv).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Chaque ligne correspond à un passager.</a:t>
            </a:r>
          </a:p>
          <a:p>
            <a:pPr lvl="1"/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Sortie : </a:t>
            </a:r>
          </a:p>
          <a:p>
            <a:pPr marL="914400" lvl="2" indent="0">
              <a:buNone/>
            </a:pP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« </a:t>
            </a:r>
            <a:r>
              <a:rPr lang="fr-F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Survived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(survécu vs pas survécu) = classe binaire</a:t>
            </a:r>
          </a:p>
          <a:p>
            <a:pPr lvl="1"/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Entrées :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914400" lvl="2" indent="0">
              <a:buNone/>
            </a:pP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« </a:t>
            </a:r>
            <a:r>
              <a:rPr lang="fr-F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 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(identifiant) = classe multiples, </a:t>
            </a:r>
            <a:endParaRPr lang="fr-FR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14400" lvl="2" indent="0">
              <a:buNone/>
            </a:pP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« </a:t>
            </a:r>
            <a:r>
              <a:rPr lang="fr-F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cabin_class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classe multiples, </a:t>
            </a:r>
          </a:p>
          <a:p>
            <a:pPr marL="914400" lvl="2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female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(femme vs homme) = classe binaire,</a:t>
            </a:r>
          </a:p>
          <a:p>
            <a:pPr marL="914400" lvl="2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fare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(tarif du billet) = numérique.</a:t>
            </a:r>
            <a:endParaRPr lang="fr-FR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>
              <a:buNone/>
            </a:pPr>
            <a:endParaRPr lang="fr-FR" sz="16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669EE31-9E46-4CC4-9EAF-95714FEE2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092" y="424853"/>
            <a:ext cx="4701510" cy="240717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95021BC-AB38-4D65-AB02-65B4E2AA6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061" y="3310812"/>
            <a:ext cx="4995541" cy="210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Définir l’Intelligence Artificielle (IA)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09046FD-F459-41A7-8E9B-CD4E924CD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092" y="201168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35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4853"/>
            <a:ext cx="10839994" cy="6021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Traçons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les valeurs des champs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et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cabin_class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».</a:t>
            </a:r>
          </a:p>
          <a:p>
            <a:pPr marL="0" indent="0">
              <a:buNone/>
            </a:pPr>
            <a:r>
              <a:rPr lang="fr-F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attribue une valeur unique à chaque passager.</a:t>
            </a:r>
          </a:p>
          <a:p>
            <a:pPr marL="0" indent="0">
              <a:buNone/>
            </a:pPr>
            <a:r>
              <a:rPr lang="fr-F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Cabin_class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est une classe multiple; ses éléments sont {1,2,3}:</a:t>
            </a:r>
            <a:endParaRPr lang="fr-FR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i="0" dirty="0" err="1">
                <a:solidFill>
                  <a:srgbClr val="FF8000"/>
                </a:solidFill>
                <a:highlight>
                  <a:srgbClr val="FFFFFF"/>
                </a:highlight>
              </a:rPr>
              <a:t>unique</a:t>
            </a:r>
            <a:r>
              <a:rPr lang="en-US" sz="1800" b="1" i="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cabin_class</a:t>
            </a:r>
            <a:r>
              <a:rPr lang="en-US" sz="1800" b="1" i="0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</a:p>
          <a:p>
            <a:pPr marL="0" indent="0">
              <a:buNone/>
            </a:pPr>
            <a:r>
              <a:rPr lang="fr-FR" sz="18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Combien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passagers ont survécu ? </a:t>
            </a:r>
            <a:r>
              <a:rPr lang="en-US" sz="1800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1" dirty="0">
                <a:solidFill>
                  <a:srgbClr val="880088"/>
                </a:solidFill>
                <a:highlight>
                  <a:srgbClr val="FFFFFF"/>
                </a:highlight>
              </a:rPr>
              <a:t>sum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survived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fr-FR" sz="18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fr-FR" sz="20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fr-FR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Statistiques simples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"fare: min %.3f  max % .3f </a:t>
            </a:r>
            <a:r>
              <a:rPr lang="en-US" sz="18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écart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-type  %.3f"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%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fare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min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fare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max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fare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i="0" dirty="0" err="1">
                <a:solidFill>
                  <a:srgbClr val="FF8000"/>
                </a:solidFill>
                <a:highlight>
                  <a:srgbClr val="FFFFFF"/>
                </a:highlight>
              </a:rPr>
              <a:t>std</a:t>
            </a:r>
            <a:r>
              <a:rPr lang="en-US" sz="1800" b="1" i="0" dirty="0">
                <a:solidFill>
                  <a:srgbClr val="000080"/>
                </a:solidFill>
                <a:highlight>
                  <a:srgbClr val="FFFFFF"/>
                </a:highlight>
              </a:rPr>
              <a:t>()))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</a:rPr>
              <a:t>&gt;&gt; fare: min 0.000  max  512.329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</a:rPr>
              <a:t>écart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</a:rPr>
              <a:t>-type  49.666</a:t>
            </a:r>
            <a:endParaRPr lang="fr-F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fr-FR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fr-FR" sz="18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Corrélation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Forte corrélation négative entre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cabin_class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et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survived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»,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i.e. les passagers de 1</a:t>
            </a:r>
            <a:r>
              <a:rPr lang="fr-FR" sz="18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ère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classe ont plus de chance de survie que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ceux en 3</a:t>
            </a:r>
            <a:r>
              <a:rPr lang="fr-FR" sz="18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ème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classe.</a:t>
            </a:r>
          </a:p>
          <a:p>
            <a:pPr marL="457200" lvl="1" indent="0">
              <a:buNone/>
            </a:pPr>
            <a:endParaRPr lang="fr-FR" sz="1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F036493-50F8-4E9C-A172-9AAC990D5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987" y="364227"/>
            <a:ext cx="4369924" cy="306477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C1EEA9A-474B-4D55-91E1-A7B976AD5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997" y="3794448"/>
            <a:ext cx="3937914" cy="290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40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4853"/>
            <a:ext cx="10839994" cy="6021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Pré-traitement des données:</a:t>
            </a:r>
          </a:p>
          <a:p>
            <a:pPr marL="0" indent="0">
              <a:buNone/>
            </a:pPr>
            <a:endParaRPr lang="fr-FR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fr-F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Normalisation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fare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(valeur numérique). </a:t>
            </a:r>
          </a:p>
          <a:p>
            <a:pPr marL="0" indent="0">
              <a:buNone/>
            </a:pPr>
            <a:endParaRPr lang="fr-FR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fr-F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Encodage </a:t>
            </a:r>
            <a:r>
              <a:rPr lang="fr-FR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one-hot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»,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cabin_class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et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female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(classes).</a:t>
            </a:r>
          </a:p>
          <a:p>
            <a:pPr marL="0" indent="0">
              <a:buNone/>
            </a:pPr>
            <a:endParaRPr lang="fr-F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Il est préférable d’</a:t>
            </a:r>
            <a:r>
              <a:rPr lang="fr-F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éliminer l’entrée non pertinente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: n’a pas de lien avec ce qu’on cherche à prédire (ce que confirme l’analyse de corrélation). Au contraire cette entrée peut : </a:t>
            </a:r>
          </a:p>
          <a:p>
            <a:pPr lvl="1"/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Complexifier le modèle (plus d’entrées impliquent plus de paramètres).</a:t>
            </a:r>
          </a:p>
          <a:p>
            <a:pPr lvl="1"/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Favoriser le sur-apprentissage (en apprenant une relation causale qui n’existe pas).</a:t>
            </a:r>
          </a:p>
          <a:p>
            <a:pPr marL="0" indent="0">
              <a:buNone/>
            </a:pPr>
            <a:r>
              <a:rPr lang="fr-F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Remarque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puisque les passagers sont identifiés par un nombre unique,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il est possible d’apprendre à prédire de façon parfaite, sur les données d’entraînement, si un passager à survécu seulement avec cette entrée. Mais sur de nouvelles données, la prédiction sera totalement aléatoire (cas extrême de surapprentissage).</a:t>
            </a:r>
          </a:p>
          <a:p>
            <a:pPr marL="0" indent="0">
              <a:buNone/>
            </a:pPr>
            <a:endParaRPr lang="fr-FR" sz="18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037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Résultats</a:t>
                </a: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</a:p>
              <a:p>
                <a:pPr marL="0" indent="0">
                  <a:buNone/>
                </a:pP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Pour un NN avec 1 couche caché de taille 32, </a:t>
                </a:r>
                <a:r>
                  <a:rPr lang="fr-FR" sz="1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learning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rate à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fr-FR" sz="1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des mini-batch de taille 32 :</a:t>
                </a: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La courbe de droite correspond au % de réussite dans la prédiction de la classe de sortie.</a:t>
                </a:r>
              </a:p>
              <a:p>
                <a:pPr marL="0" indent="0">
                  <a:buNone/>
                </a:pPr>
                <a:r>
                  <a:rPr lang="fr-FR" sz="1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Remarque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 dans cette exemple (Titanic) le nombre de classe en sortie est de 2 (survécu / pas survécu). Il est donc logique qu’un modèle non entraîné ait un score proche de 50% (réponse « au hasard » en début d’entrainement).</a:t>
                </a: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562" t="-1113" r="-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0522407F-470C-427F-9CCB-37CB13CB5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353" y="1409398"/>
            <a:ext cx="4045191" cy="2880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3F7C61C-9EEB-437B-8F66-7D57A0DF0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253" y="1440500"/>
            <a:ext cx="431456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95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39332"/>
          </a:xfrm>
        </p:spPr>
        <p:txBody>
          <a:bodyPr/>
          <a:lstStyle/>
          <a:p>
            <a:r>
              <a:rPr lang="fr-FR" dirty="0"/>
              <a:t>4. Les réseaux de neurones récurrents (</a:t>
            </a:r>
            <a:r>
              <a:rPr lang="fr-FR" dirty="0" err="1"/>
              <a:t>RNNs</a:t>
            </a:r>
            <a:r>
              <a:rPr lang="fr-FR" dirty="0"/>
              <a:t>)</a:t>
            </a:r>
            <a:br>
              <a:rPr lang="fr-FR" dirty="0"/>
            </a:br>
            <a:r>
              <a:rPr lang="fr-FR" sz="3200" dirty="0"/>
              <a:t>	4.1. Données séquentielles</a:t>
            </a:r>
            <a:br>
              <a:rPr lang="fr-FR" sz="3200" dirty="0"/>
            </a:br>
            <a:r>
              <a:rPr lang="fr-FR" sz="3200" dirty="0"/>
              <a:t>	4.2. Principaux </a:t>
            </a:r>
            <a:r>
              <a:rPr lang="fr-FR" sz="3200" dirty="0" err="1"/>
              <a:t>RNNs</a:t>
            </a:r>
            <a:br>
              <a:rPr lang="fr-FR" sz="3200" dirty="0"/>
            </a:br>
            <a:r>
              <a:rPr lang="fr-FR" sz="3200" dirty="0"/>
              <a:t>	4.3. Implémentation</a:t>
            </a:r>
            <a:endParaRPr lang="fr-FR" dirty="0"/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6FA68394-515F-48D9-951E-E1BDBD759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266" y="3063396"/>
            <a:ext cx="3172268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60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9086"/>
            <a:ext cx="10839994" cy="6021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4.1 Données séquentielles</a:t>
            </a:r>
            <a:endParaRPr lang="fr-FR" sz="24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ADB5EDD-9168-46C4-84EE-7E8BAAB2A259}"/>
                  </a:ext>
                </a:extLst>
              </p:cNvPr>
              <p:cNvSpPr txBox="1"/>
              <p:nvPr/>
            </p:nvSpPr>
            <p:spPr>
              <a:xfrm flipH="1">
                <a:off x="1343360" y="3792073"/>
                <a:ext cx="350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ADB5EDD-9168-46C4-84EE-7E8BAAB2A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43360" y="3792073"/>
                <a:ext cx="35096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21644DBF-B60E-4089-ABEF-2B7FB6947D6C}"/>
              </a:ext>
            </a:extLst>
          </p:cNvPr>
          <p:cNvSpPr/>
          <p:nvPr/>
        </p:nvSpPr>
        <p:spPr>
          <a:xfrm>
            <a:off x="1390424" y="2736479"/>
            <a:ext cx="263561" cy="759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B13D626D-B7FC-4716-A6F3-DCBD0A5F969A}"/>
                  </a:ext>
                </a:extLst>
              </p:cNvPr>
              <p:cNvSpPr txBox="1"/>
              <p:nvPr/>
            </p:nvSpPr>
            <p:spPr>
              <a:xfrm flipH="1">
                <a:off x="1354577" y="2055184"/>
                <a:ext cx="350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B13D626D-B7FC-4716-A6F3-DCBD0A5F9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54577" y="2055184"/>
                <a:ext cx="350969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57373374-AF5A-4A21-B973-2B7ED68BA0B2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1522205" y="3496238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79DFF37-E7A1-4BA3-BC43-CA65D8887CB2}"/>
              </a:ext>
            </a:extLst>
          </p:cNvPr>
          <p:cNvCxnSpPr>
            <a:cxnSpLocks/>
          </p:cNvCxnSpPr>
          <p:nvPr/>
        </p:nvCxnSpPr>
        <p:spPr>
          <a:xfrm flipH="1" flipV="1">
            <a:off x="1517495" y="2376479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3883737-09ED-4E9A-898F-2F7AFEAFC851}"/>
              </a:ext>
            </a:extLst>
          </p:cNvPr>
          <p:cNvGrpSpPr/>
          <p:nvPr/>
        </p:nvGrpSpPr>
        <p:grpSpPr>
          <a:xfrm>
            <a:off x="3835562" y="882915"/>
            <a:ext cx="1804371" cy="3269516"/>
            <a:chOff x="3533002" y="1575436"/>
            <a:chExt cx="1804371" cy="32695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D85E53F0-5C07-44B4-98C1-F914871BD5E1}"/>
                    </a:ext>
                  </a:extLst>
                </p:cNvPr>
                <p:cNvSpPr txBox="1"/>
                <p:nvPr/>
              </p:nvSpPr>
              <p:spPr>
                <a:xfrm flipH="1">
                  <a:off x="4510163" y="3435696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D85E53F0-5C07-44B4-98C1-F914871BD5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10163" y="3435696"/>
                  <a:ext cx="35096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6379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9B270ECE-FD5D-4730-9249-7038BB3DAA09}"/>
                    </a:ext>
                  </a:extLst>
                </p:cNvPr>
                <p:cNvSpPr txBox="1"/>
                <p:nvPr/>
              </p:nvSpPr>
              <p:spPr>
                <a:xfrm flipH="1">
                  <a:off x="3533002" y="446442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9B270ECE-FD5D-4730-9249-7038BB3DAA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33002" y="4464420"/>
                  <a:ext cx="3509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603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70B9006-55D5-4B56-9A15-0A5653FFC48A}"/>
                </a:ext>
              </a:extLst>
            </p:cNvPr>
            <p:cNvSpPr/>
            <p:nvPr/>
          </p:nvSpPr>
          <p:spPr>
            <a:xfrm>
              <a:off x="3559895" y="3440203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CAE72BEC-B2E9-4F3C-AA51-1B8FA494CD45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H="1" flipV="1">
              <a:off x="3691676" y="4199962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>
              <a:extLst>
                <a:ext uri="{FF2B5EF4-FFF2-40B4-BE49-F238E27FC236}">
                  <a16:creationId xmlns:a16="http://schemas.microsoft.com/office/drawing/2014/main" id="{0C1A1F81-3093-4DF3-867F-C2A62D352A0D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V="1">
              <a:off x="3823456" y="3817839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91294CC6-5DD6-415B-B84E-61BFC7997417}"/>
                    </a:ext>
                  </a:extLst>
                </p:cNvPr>
                <p:cNvSpPr txBox="1"/>
                <p:nvPr/>
              </p:nvSpPr>
              <p:spPr>
                <a:xfrm flipH="1">
                  <a:off x="3786254" y="3424498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91294CC6-5DD6-415B-B84E-61BFC7997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86254" y="3424498"/>
                  <a:ext cx="35096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7B9EF017-14BD-444F-B8F6-BECA079C96A5}"/>
                    </a:ext>
                  </a:extLst>
                </p:cNvPr>
                <p:cNvSpPr txBox="1"/>
                <p:nvPr/>
              </p:nvSpPr>
              <p:spPr>
                <a:xfrm flipH="1">
                  <a:off x="4256911" y="4475618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7B9EF017-14BD-444F-B8F6-BECA079C96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56911" y="4475618"/>
                  <a:ext cx="35096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3EA36B5-B57C-41DA-A8E6-754AD08B1F04}"/>
                </a:ext>
              </a:extLst>
            </p:cNvPr>
            <p:cNvSpPr/>
            <p:nvPr/>
          </p:nvSpPr>
          <p:spPr>
            <a:xfrm>
              <a:off x="4283804" y="3451401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EB825CC8-9CC0-4F62-A5B3-262AAFBF92A9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H="1" flipV="1">
              <a:off x="4415585" y="4211160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>
              <a:extLst>
                <a:ext uri="{FF2B5EF4-FFF2-40B4-BE49-F238E27FC236}">
                  <a16:creationId xmlns:a16="http://schemas.microsoft.com/office/drawing/2014/main" id="{3FE49FFC-E598-41A2-9AE0-711F375A5701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 flipV="1">
              <a:off x="4547365" y="3829037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697F8342-BBA3-4621-8BE5-FBF933521F93}"/>
                    </a:ext>
                  </a:extLst>
                </p:cNvPr>
                <p:cNvSpPr txBox="1"/>
                <p:nvPr/>
              </p:nvSpPr>
              <p:spPr>
                <a:xfrm flipH="1">
                  <a:off x="4976319" y="447562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697F8342-BBA3-4621-8BE5-FBF933521F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76319" y="4475620"/>
                  <a:ext cx="3509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862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73FC7F-7A2E-41E9-9CFB-052EB04B76B9}"/>
                </a:ext>
              </a:extLst>
            </p:cNvPr>
            <p:cNvSpPr/>
            <p:nvPr/>
          </p:nvSpPr>
          <p:spPr>
            <a:xfrm>
              <a:off x="5030108" y="3451403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76557A10-3086-4D44-A4C3-5E951763EC34}"/>
                </a:ext>
              </a:extLst>
            </p:cNvPr>
            <p:cNvCxnSpPr>
              <a:cxnSpLocks/>
              <a:endCxn id="55" idx="2"/>
            </p:cNvCxnSpPr>
            <p:nvPr/>
          </p:nvCxnSpPr>
          <p:spPr>
            <a:xfrm flipH="1" flipV="1">
              <a:off x="5161889" y="4211162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13E0B4D-F7D3-47B6-970E-15B64D015998}"/>
                    </a:ext>
                  </a:extLst>
                </p:cNvPr>
                <p:cNvSpPr txBox="1"/>
                <p:nvPr/>
              </p:nvSpPr>
              <p:spPr>
                <a:xfrm flipH="1">
                  <a:off x="4986404" y="1575436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13E0B4D-F7D3-47B6-970E-15B64D0159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86404" y="1575436"/>
                  <a:ext cx="350969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66A3B5A5-F357-4069-8724-6A9479AF1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49322" y="3080075"/>
              <a:ext cx="0" cy="3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389A307-42BB-4AB2-A3DC-44D455293FED}"/>
                </a:ext>
              </a:extLst>
            </p:cNvPr>
            <p:cNvSpPr/>
            <p:nvPr/>
          </p:nvSpPr>
          <p:spPr>
            <a:xfrm>
              <a:off x="5048033" y="2299436"/>
              <a:ext cx="263561" cy="7597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0" name="Connecteur droit avec flèche 59">
              <a:extLst>
                <a:ext uri="{FF2B5EF4-FFF2-40B4-BE49-F238E27FC236}">
                  <a16:creationId xmlns:a16="http://schemas.microsoft.com/office/drawing/2014/main" id="{F37F03DC-898C-41EE-BB21-32DE3A3727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3800" y="1928108"/>
              <a:ext cx="0" cy="36000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748DCF6B-8B58-454D-AA70-CDDB88923B6D}"/>
                  </a:ext>
                </a:extLst>
              </p:cNvPr>
              <p:cNvSpPr txBox="1"/>
              <p:nvPr/>
            </p:nvSpPr>
            <p:spPr>
              <a:xfrm>
                <a:off x="7565128" y="4445360"/>
                <a:ext cx="348835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/>
                  <a:t>Entrées et sorties séquentielles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748DCF6B-8B58-454D-AA70-CDDB88923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128" y="4445360"/>
                <a:ext cx="3488356" cy="1015663"/>
              </a:xfrm>
              <a:prstGeom prst="rect">
                <a:avLst/>
              </a:prstGeom>
              <a:blipFill>
                <a:blip r:embed="rId10"/>
                <a:stretch>
                  <a:fillRect l="-1923" t="-2994" b="-53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91DE4AC6-885E-4E5F-9D7C-BEF27FFDFBE3}"/>
                  </a:ext>
                </a:extLst>
              </p:cNvPr>
              <p:cNvSpPr txBox="1"/>
              <p:nvPr/>
            </p:nvSpPr>
            <p:spPr>
              <a:xfrm>
                <a:off x="3935033" y="4430798"/>
                <a:ext cx="256658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/>
                  <a:t>Entrées séquentielles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91DE4AC6-885E-4E5F-9D7C-BEF27FFDF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033" y="4430798"/>
                <a:ext cx="2566584" cy="1015663"/>
              </a:xfrm>
              <a:prstGeom prst="rect">
                <a:avLst/>
              </a:prstGeom>
              <a:blipFill>
                <a:blip r:embed="rId11"/>
                <a:stretch>
                  <a:fillRect l="-2613" t="-3614" b="-54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7058812B-9CDB-4764-BAFA-89309E462929}"/>
                  </a:ext>
                </a:extLst>
              </p:cNvPr>
              <p:cNvSpPr txBox="1"/>
              <p:nvPr/>
            </p:nvSpPr>
            <p:spPr>
              <a:xfrm>
                <a:off x="685334" y="4442000"/>
                <a:ext cx="25665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dirty="0"/>
                  <a:t>Données simples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7058812B-9CDB-4764-BAFA-89309E462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34" y="4442000"/>
                <a:ext cx="2566584" cy="707886"/>
              </a:xfrm>
              <a:prstGeom prst="rect">
                <a:avLst/>
              </a:prstGeom>
              <a:blipFill>
                <a:blip r:embed="rId12"/>
                <a:stretch>
                  <a:fillRect t="-5172" b="-77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5D173932-A41F-479E-85F1-D58E7B663636}"/>
                  </a:ext>
                </a:extLst>
              </p:cNvPr>
              <p:cNvSpPr txBox="1"/>
              <p:nvPr/>
            </p:nvSpPr>
            <p:spPr>
              <a:xfrm flipH="1">
                <a:off x="3340262" y="2729733"/>
                <a:ext cx="350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5D173932-A41F-479E-85F1-D58E7B663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40262" y="2729733"/>
                <a:ext cx="350969" cy="369332"/>
              </a:xfrm>
              <a:prstGeom prst="rect">
                <a:avLst/>
              </a:prstGeom>
              <a:blipFill>
                <a:blip r:embed="rId13"/>
                <a:stretch>
                  <a:fillRect r="-620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AC6E3210-2325-41EE-BCE5-982BD867C551}"/>
              </a:ext>
            </a:extLst>
          </p:cNvPr>
          <p:cNvCxnSpPr>
            <a:cxnSpLocks/>
          </p:cNvCxnSpPr>
          <p:nvPr/>
        </p:nvCxnSpPr>
        <p:spPr>
          <a:xfrm flipV="1">
            <a:off x="3388682" y="3134267"/>
            <a:ext cx="432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CC4E007C-EABE-47B5-89AF-C1937BE605C3}"/>
              </a:ext>
            </a:extLst>
          </p:cNvPr>
          <p:cNvGrpSpPr/>
          <p:nvPr/>
        </p:nvGrpSpPr>
        <p:grpSpPr>
          <a:xfrm>
            <a:off x="7694867" y="873945"/>
            <a:ext cx="3023575" cy="3294165"/>
            <a:chOff x="7392307" y="1566466"/>
            <a:chExt cx="3023575" cy="32941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A252E8B0-9A94-4423-B77D-DA9516AE9270}"/>
                    </a:ext>
                  </a:extLst>
                </p:cNvPr>
                <p:cNvSpPr txBox="1"/>
                <p:nvPr/>
              </p:nvSpPr>
              <p:spPr>
                <a:xfrm flipH="1">
                  <a:off x="7880889" y="445545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A252E8B0-9A94-4423-B77D-DA9516AE92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880889" y="4455450"/>
                  <a:ext cx="350969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603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97A050-C1CC-4773-9895-ED6DBB8965E9}"/>
                </a:ext>
              </a:extLst>
            </p:cNvPr>
            <p:cNvSpPr/>
            <p:nvPr/>
          </p:nvSpPr>
          <p:spPr>
            <a:xfrm>
              <a:off x="7907782" y="3431233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4" name="Connecteur droit avec flèche 63">
              <a:extLst>
                <a:ext uri="{FF2B5EF4-FFF2-40B4-BE49-F238E27FC236}">
                  <a16:creationId xmlns:a16="http://schemas.microsoft.com/office/drawing/2014/main" id="{EBBEFF6D-DE2D-4440-9E6C-4ECFD34E9785}"/>
                </a:ext>
              </a:extLst>
            </p:cNvPr>
            <p:cNvCxnSpPr>
              <a:cxnSpLocks/>
              <a:endCxn id="63" idx="2"/>
            </p:cNvCxnSpPr>
            <p:nvPr/>
          </p:nvCxnSpPr>
          <p:spPr>
            <a:xfrm flipH="1" flipV="1">
              <a:off x="8039563" y="4190992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avec flèche 64">
              <a:extLst>
                <a:ext uri="{FF2B5EF4-FFF2-40B4-BE49-F238E27FC236}">
                  <a16:creationId xmlns:a16="http://schemas.microsoft.com/office/drawing/2014/main" id="{5ED3F126-A39F-472E-B8FE-5EDDF0FBC01F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 flipV="1">
              <a:off x="8171343" y="3808869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A8FD9A92-D01C-459E-AF35-3938CB78284C}"/>
                    </a:ext>
                  </a:extLst>
                </p:cNvPr>
                <p:cNvSpPr txBox="1"/>
                <p:nvPr/>
              </p:nvSpPr>
              <p:spPr>
                <a:xfrm flipH="1">
                  <a:off x="8134141" y="3415528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A8FD9A92-D01C-459E-AF35-3938CB7828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134141" y="3415528"/>
                  <a:ext cx="35096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50E8F06C-3A33-47AB-87F0-E9C211189541}"/>
                    </a:ext>
                  </a:extLst>
                </p:cNvPr>
                <p:cNvSpPr txBox="1"/>
                <p:nvPr/>
              </p:nvSpPr>
              <p:spPr>
                <a:xfrm flipH="1">
                  <a:off x="8604798" y="4466648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50E8F06C-3A33-47AB-87F0-E9C2111895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604798" y="4466648"/>
                  <a:ext cx="35096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5FD36CC-5681-4DC0-B49A-10223CB97C11}"/>
                </a:ext>
              </a:extLst>
            </p:cNvPr>
            <p:cNvSpPr/>
            <p:nvPr/>
          </p:nvSpPr>
          <p:spPr>
            <a:xfrm>
              <a:off x="8631691" y="3442431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9" name="Connecteur droit avec flèche 68">
              <a:extLst>
                <a:ext uri="{FF2B5EF4-FFF2-40B4-BE49-F238E27FC236}">
                  <a16:creationId xmlns:a16="http://schemas.microsoft.com/office/drawing/2014/main" id="{31CFFEDA-5B5F-42E8-9802-A49905E55C72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 flipH="1" flipV="1">
              <a:off x="8763472" y="4202190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9112F68D-AFA1-4EC4-AA02-8C24CE5620B7}"/>
                </a:ext>
              </a:extLst>
            </p:cNvPr>
            <p:cNvCxnSpPr>
              <a:cxnSpLocks/>
              <a:stCxn id="68" idx="3"/>
            </p:cNvCxnSpPr>
            <p:nvPr/>
          </p:nvCxnSpPr>
          <p:spPr>
            <a:xfrm flipV="1">
              <a:off x="8895252" y="3820067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2B7DBE26-D08D-4C27-AB79-9B5541321B79}"/>
                    </a:ext>
                  </a:extLst>
                </p:cNvPr>
                <p:cNvSpPr txBox="1"/>
                <p:nvPr/>
              </p:nvSpPr>
              <p:spPr>
                <a:xfrm flipH="1">
                  <a:off x="8858050" y="3426726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2B7DBE26-D08D-4C27-AB79-9B5541321B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858050" y="3426726"/>
                  <a:ext cx="350969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6491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019C9B6E-D377-40DD-AE39-C9CA1C7683B2}"/>
                    </a:ext>
                  </a:extLst>
                </p:cNvPr>
                <p:cNvSpPr txBox="1"/>
                <p:nvPr/>
              </p:nvSpPr>
              <p:spPr>
                <a:xfrm flipH="1">
                  <a:off x="9324206" y="446665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019C9B6E-D377-40DD-AE39-C9CA1C768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324206" y="4466650"/>
                  <a:ext cx="350969" cy="369332"/>
                </a:xfrm>
                <a:prstGeom prst="rect">
                  <a:avLst/>
                </a:prstGeom>
                <a:blipFill>
                  <a:blip r:embed="rId18"/>
                  <a:stretch>
                    <a:fillRect r="-603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9EDF75E-6295-44BF-B06E-F83E2C09AAE6}"/>
                </a:ext>
              </a:extLst>
            </p:cNvPr>
            <p:cNvSpPr/>
            <p:nvPr/>
          </p:nvSpPr>
          <p:spPr>
            <a:xfrm>
              <a:off x="9377995" y="3442433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D523AC20-E4CC-49B9-93CC-2EBA09614E3E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H="1" flipV="1">
              <a:off x="9509776" y="4202192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>
                  <a:extLst>
                    <a:ext uri="{FF2B5EF4-FFF2-40B4-BE49-F238E27FC236}">
                      <a16:creationId xmlns:a16="http://schemas.microsoft.com/office/drawing/2014/main" id="{67C941FC-82DA-4D96-9E14-5022B928AB03}"/>
                    </a:ext>
                  </a:extLst>
                </p:cNvPr>
                <p:cNvSpPr txBox="1"/>
                <p:nvPr/>
              </p:nvSpPr>
              <p:spPr>
                <a:xfrm flipH="1">
                  <a:off x="9334291" y="1566466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5" name="ZoneTexte 74">
                  <a:extLst>
                    <a:ext uri="{FF2B5EF4-FFF2-40B4-BE49-F238E27FC236}">
                      <a16:creationId xmlns:a16="http://schemas.microsoft.com/office/drawing/2014/main" id="{67C941FC-82DA-4D96-9E14-5022B928AB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334291" y="1566466"/>
                  <a:ext cx="350969" cy="369332"/>
                </a:xfrm>
                <a:prstGeom prst="rect">
                  <a:avLst/>
                </a:prstGeom>
                <a:blipFill>
                  <a:blip r:embed="rId19"/>
                  <a:stretch>
                    <a:fillRect r="-63158"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FEDD15AF-9C77-408E-8DBE-0CF11E8CC3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97209" y="3071105"/>
              <a:ext cx="0" cy="3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E60D184-0717-4C03-9A10-230F706CE2C3}"/>
                </a:ext>
              </a:extLst>
            </p:cNvPr>
            <p:cNvSpPr/>
            <p:nvPr/>
          </p:nvSpPr>
          <p:spPr>
            <a:xfrm>
              <a:off x="9395920" y="2290466"/>
              <a:ext cx="263561" cy="7597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8" name="Connecteur droit avec flèche 77">
              <a:extLst>
                <a:ext uri="{FF2B5EF4-FFF2-40B4-BE49-F238E27FC236}">
                  <a16:creationId xmlns:a16="http://schemas.microsoft.com/office/drawing/2014/main" id="{C15FE9ED-C036-4BC6-B487-914659AFC9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01687" y="1919138"/>
              <a:ext cx="0" cy="36000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avec flèche 78">
              <a:extLst>
                <a:ext uri="{FF2B5EF4-FFF2-40B4-BE49-F238E27FC236}">
                  <a16:creationId xmlns:a16="http://schemas.microsoft.com/office/drawing/2014/main" id="{5279E5F3-9760-40BD-ACD8-BF65C8D330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5874" y="3844716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28067CAF-36CA-474D-A981-58892068A97C}"/>
                    </a:ext>
                  </a:extLst>
                </p:cNvPr>
                <p:cNvSpPr txBox="1"/>
                <p:nvPr/>
              </p:nvSpPr>
              <p:spPr>
                <a:xfrm flipH="1">
                  <a:off x="9588672" y="3451375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28067CAF-36CA-474D-A981-58892068A9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588672" y="3451375"/>
                  <a:ext cx="350969" cy="369332"/>
                </a:xfrm>
                <a:prstGeom prst="rect">
                  <a:avLst/>
                </a:prstGeom>
                <a:blipFill>
                  <a:blip r:embed="rId20"/>
                  <a:stretch>
                    <a:fillRect r="-6491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888338EE-2E6D-441C-B3EC-5EAD18DBC9DF}"/>
                    </a:ext>
                  </a:extLst>
                </p:cNvPr>
                <p:cNvSpPr txBox="1"/>
                <p:nvPr/>
              </p:nvSpPr>
              <p:spPr>
                <a:xfrm flipH="1">
                  <a:off x="10054828" y="4491299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888338EE-2E6D-441C-B3EC-5EAD18DBC9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0054828" y="4491299"/>
                  <a:ext cx="350969" cy="369332"/>
                </a:xfrm>
                <a:prstGeom prst="rect">
                  <a:avLst/>
                </a:prstGeom>
                <a:blipFill>
                  <a:blip r:embed="rId21"/>
                  <a:stretch>
                    <a:fillRect r="-603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544E119-F973-4F77-88DC-DEAC83C087F1}"/>
                </a:ext>
              </a:extLst>
            </p:cNvPr>
            <p:cNvSpPr/>
            <p:nvPr/>
          </p:nvSpPr>
          <p:spPr>
            <a:xfrm>
              <a:off x="10108617" y="3467082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83" name="Connecteur droit avec flèche 82">
              <a:extLst>
                <a:ext uri="{FF2B5EF4-FFF2-40B4-BE49-F238E27FC236}">
                  <a16:creationId xmlns:a16="http://schemas.microsoft.com/office/drawing/2014/main" id="{37DAE548-5E49-40F5-B450-5E6315470423}"/>
                </a:ext>
              </a:extLst>
            </p:cNvPr>
            <p:cNvCxnSpPr>
              <a:cxnSpLocks/>
              <a:endCxn id="82" idx="2"/>
            </p:cNvCxnSpPr>
            <p:nvPr/>
          </p:nvCxnSpPr>
          <p:spPr>
            <a:xfrm flipH="1" flipV="1">
              <a:off x="10240398" y="4226841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81BB8565-1172-4AE9-A645-11279AD8744F}"/>
                    </a:ext>
                  </a:extLst>
                </p:cNvPr>
                <p:cNvSpPr txBox="1"/>
                <p:nvPr/>
              </p:nvSpPr>
              <p:spPr>
                <a:xfrm flipH="1">
                  <a:off x="10064913" y="1591115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81BB8565-1172-4AE9-A645-11279AD874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0064913" y="1591115"/>
                  <a:ext cx="350969" cy="369332"/>
                </a:xfrm>
                <a:prstGeom prst="rect">
                  <a:avLst/>
                </a:prstGeom>
                <a:blipFill>
                  <a:blip r:embed="rId22"/>
                  <a:stretch>
                    <a:fillRect r="-63158"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Connecteur droit avec flèche 84">
              <a:extLst>
                <a:ext uri="{FF2B5EF4-FFF2-40B4-BE49-F238E27FC236}">
                  <a16:creationId xmlns:a16="http://schemas.microsoft.com/office/drawing/2014/main" id="{BFB5FACC-447C-4A11-AB95-82B984CF88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27831" y="3095754"/>
              <a:ext cx="0" cy="3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10FB372-B3C6-4894-A6E8-94006D5230BB}"/>
                </a:ext>
              </a:extLst>
            </p:cNvPr>
            <p:cNvSpPr/>
            <p:nvPr/>
          </p:nvSpPr>
          <p:spPr>
            <a:xfrm>
              <a:off x="10126542" y="2315115"/>
              <a:ext cx="263561" cy="7597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87" name="Connecteur droit avec flèche 86">
              <a:extLst>
                <a:ext uri="{FF2B5EF4-FFF2-40B4-BE49-F238E27FC236}">
                  <a16:creationId xmlns:a16="http://schemas.microsoft.com/office/drawing/2014/main" id="{88EF5811-E07B-4DA7-BB3D-20EFCD6789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32309" y="1943787"/>
              <a:ext cx="0" cy="36000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ZoneTexte 101">
                  <a:extLst>
                    <a:ext uri="{FF2B5EF4-FFF2-40B4-BE49-F238E27FC236}">
                      <a16:creationId xmlns:a16="http://schemas.microsoft.com/office/drawing/2014/main" id="{F3748BD6-CFF8-4DAF-9C4E-74A03CB30A16}"/>
                    </a:ext>
                  </a:extLst>
                </p:cNvPr>
                <p:cNvSpPr txBox="1"/>
                <p:nvPr/>
              </p:nvSpPr>
              <p:spPr>
                <a:xfrm flipH="1">
                  <a:off x="7392307" y="3413282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2" name="ZoneTexte 101">
                  <a:extLst>
                    <a:ext uri="{FF2B5EF4-FFF2-40B4-BE49-F238E27FC236}">
                      <a16:creationId xmlns:a16="http://schemas.microsoft.com/office/drawing/2014/main" id="{F3748BD6-CFF8-4DAF-9C4E-74A03CB30A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92307" y="3413282"/>
                  <a:ext cx="350969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6379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Connecteur droit avec flèche 102">
              <a:extLst>
                <a:ext uri="{FF2B5EF4-FFF2-40B4-BE49-F238E27FC236}">
                  <a16:creationId xmlns:a16="http://schemas.microsoft.com/office/drawing/2014/main" id="{E9CE0BC0-1D0B-45FE-9071-F629E02445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0727" y="3817816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16D1A4CC-1A82-40BE-9912-B14AA2E9DE0C}"/>
                    </a:ext>
                  </a:extLst>
                </p:cNvPr>
                <p:cNvSpPr txBox="1"/>
                <p:nvPr/>
              </p:nvSpPr>
              <p:spPr>
                <a:xfrm flipH="1">
                  <a:off x="8599182" y="157095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16D1A4CC-1A82-40BE-9912-B14AA2E9DE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599182" y="1570950"/>
                  <a:ext cx="350969" cy="369332"/>
                </a:xfrm>
                <a:prstGeom prst="rect">
                  <a:avLst/>
                </a:prstGeom>
                <a:blipFill>
                  <a:blip r:embed="rId24"/>
                  <a:stretch>
                    <a:fillRect r="-62069"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EE2402AF-387E-4302-BC30-9683E8A01C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62100" y="3075589"/>
              <a:ext cx="0" cy="3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E741A4-077F-4262-80E3-58F7D781E618}"/>
                </a:ext>
              </a:extLst>
            </p:cNvPr>
            <p:cNvSpPr/>
            <p:nvPr/>
          </p:nvSpPr>
          <p:spPr>
            <a:xfrm>
              <a:off x="8660811" y="2294950"/>
              <a:ext cx="263561" cy="7597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07" name="Connecteur droit avec flèche 106">
              <a:extLst>
                <a:ext uri="{FF2B5EF4-FFF2-40B4-BE49-F238E27FC236}">
                  <a16:creationId xmlns:a16="http://schemas.microsoft.com/office/drawing/2014/main" id="{AB726D71-0664-4112-BF6A-5BC376D68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66578" y="1923622"/>
              <a:ext cx="0" cy="36000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Accolade fermante 107">
            <a:extLst>
              <a:ext uri="{FF2B5EF4-FFF2-40B4-BE49-F238E27FC236}">
                <a16:creationId xmlns:a16="http://schemas.microsoft.com/office/drawing/2014/main" id="{8704BD44-AA19-4412-8F4E-49922773452D}"/>
              </a:ext>
            </a:extLst>
          </p:cNvPr>
          <p:cNvSpPr/>
          <p:nvPr/>
        </p:nvSpPr>
        <p:spPr>
          <a:xfrm rot="5400000">
            <a:off x="7012292" y="1702581"/>
            <a:ext cx="773206" cy="7957697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B7AB1F-ADAB-44AF-BAB3-08443EC74E1F}"/>
              </a:ext>
            </a:extLst>
          </p:cNvPr>
          <p:cNvSpPr txBox="1"/>
          <p:nvPr/>
        </p:nvSpPr>
        <p:spPr>
          <a:xfrm>
            <a:off x="6864719" y="6131841"/>
            <a:ext cx="1385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Récurrence</a:t>
            </a:r>
          </a:p>
        </p:txBody>
      </p:sp>
    </p:spTree>
    <p:extLst>
      <p:ext uri="{BB962C8B-B14F-4D97-AF65-F5344CB8AC3E}">
        <p14:creationId xmlns:p14="http://schemas.microsoft.com/office/powerpoint/2010/main" val="2539916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42534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Exemple</a:t>
                </a:r>
                <a:r>
                  <a:rPr lang="fr-FR" sz="2200" dirty="0"/>
                  <a:t> (pendule) :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r>
                  <a:rPr lang="fr-FR" sz="2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Problème 1 </a:t>
                </a:r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On enregistre la position angulaire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au cours du temps (données d’entrées) pour différentes longueurs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et masse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du pendule (données de sortie)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apprendre un modèle pour estimer les valeurs de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fr-FR" sz="2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Problème 2</a:t>
                </a:r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</a:p>
              <a:p>
                <a:pPr marL="0" indent="0">
                  <a:buNone/>
                </a:pPr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On enregistre la position angulaire </a:t>
                </a:r>
                <a14:m>
                  <m:oMath xmlns:m="http://schemas.openxmlformats.org/officeDocument/2006/math">
                    <m:r>
                      <a:rPr lang="fr-FR" sz="22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au cours du temps (données d’entrées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 et on cherche à prédire les futures valeurs de </a:t>
                </a:r>
                <a14:m>
                  <m:oMath xmlns:m="http://schemas.openxmlformats.org/officeDocument/2006/math">
                    <m:r>
                      <a:rPr lang="fr-FR" sz="22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</a:t>
                </a:r>
                <a:endParaRPr lang="fr-FR" sz="2200" dirty="0"/>
              </a:p>
              <a:p>
                <a:pPr marL="0" indent="0">
                  <a:buNone/>
                </a:pPr>
                <a:endParaRPr lang="fr-FR" sz="22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42534"/>
                <a:ext cx="10839994" cy="6021978"/>
              </a:xfrm>
              <a:blipFill>
                <a:blip r:embed="rId2"/>
                <a:stretch>
                  <a:fillRect l="-731" t="-1317" r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508DAB66-FCBD-4D27-8685-25665105E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136" y="406936"/>
            <a:ext cx="2719221" cy="26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797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42534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Approche simple</a:t>
                </a:r>
                <a:r>
                  <a:rPr lang="fr-FR" sz="2200" dirty="0"/>
                  <a:t> :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r>
                  <a:rPr lang="fr-FR" sz="2000" dirty="0"/>
                  <a:t>Représentation de la </a:t>
                </a:r>
                <a:r>
                  <a:rPr lang="fr-FR" sz="2000" b="1" dirty="0"/>
                  <a:t>séquence en simple vecteur</a:t>
                </a:r>
                <a:r>
                  <a:rPr lang="fr-FR" sz="2000" dirty="0"/>
                  <a:t> (</a:t>
                </a:r>
                <a:r>
                  <a:rPr lang="fr-FR" sz="2000" i="1" dirty="0"/>
                  <a:t>flat</a:t>
                </a:r>
                <a:r>
                  <a:rPr lang="fr-FR" sz="2000" dirty="0"/>
                  <a:t>).</a:t>
                </a:r>
              </a:p>
              <a:p>
                <a:r>
                  <a:rPr lang="fr-FR" sz="2000" dirty="0"/>
                  <a:t>Utilisation d’un </a:t>
                </a:r>
                <a:r>
                  <a:rPr lang="fr-FR" sz="2000" b="1" dirty="0"/>
                  <a:t>MLP</a:t>
                </a:r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r>
                  <a:rPr lang="fr-FR" sz="2000" b="1" dirty="0"/>
                  <a:t>Mal adapté</a:t>
                </a:r>
                <a:r>
                  <a:rPr lang="fr-FR" sz="2000" dirty="0"/>
                  <a:t> :</a:t>
                </a:r>
              </a:p>
              <a:p>
                <a:r>
                  <a:rPr lang="fr-FR" sz="2000" dirty="0"/>
                  <a:t>La structure du MLP est mal adaptée à la </a:t>
                </a:r>
                <a:r>
                  <a:rPr lang="fr-FR" sz="2000" b="1" dirty="0"/>
                  <a:t>structure des données</a:t>
                </a:r>
              </a:p>
              <a:p>
                <a:pPr marL="0" indent="0">
                  <a:buNone/>
                </a:pPr>
                <a:r>
                  <a:rPr lang="fr-FR" sz="2000" dirty="0"/>
                  <a:t>    (e.g. la similitude entre un vecteur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sz="2000" dirty="0"/>
                  <a:t>n’est pas exploitée).</a:t>
                </a:r>
              </a:p>
              <a:p>
                <a:r>
                  <a:rPr lang="fr-FR" sz="2000" dirty="0"/>
                  <a:t>Mal adapté à des séquences de longueurs variables.</a:t>
                </a:r>
              </a:p>
              <a:p>
                <a:pPr marL="0" indent="0">
                  <a:buNone/>
                </a:pPr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1800" dirty="0"/>
                  <a:t> expressivité limitée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1800" dirty="0"/>
                  <a:t> prédictions peu précises et/ou nécessite de nombreux paramètres (beaucoup de neurones)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1800" dirty="0"/>
                  <a:t> risque de surapprentissage.</a:t>
                </a:r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42534"/>
                <a:ext cx="10839994" cy="6021978"/>
              </a:xfrm>
              <a:blipFill>
                <a:blip r:embed="rId2"/>
                <a:stretch>
                  <a:fillRect l="-731" t="-1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e 21">
            <a:extLst>
              <a:ext uri="{FF2B5EF4-FFF2-40B4-BE49-F238E27FC236}">
                <a16:creationId xmlns:a16="http://schemas.microsoft.com/office/drawing/2014/main" id="{6BB0E4DA-9783-49DB-824B-47D226DAB75D}"/>
              </a:ext>
            </a:extLst>
          </p:cNvPr>
          <p:cNvGrpSpPr/>
          <p:nvPr/>
        </p:nvGrpSpPr>
        <p:grpSpPr>
          <a:xfrm>
            <a:off x="8517587" y="692526"/>
            <a:ext cx="2117269" cy="4155138"/>
            <a:chOff x="1309964" y="1472456"/>
            <a:chExt cx="2117269" cy="4155138"/>
          </a:xfrm>
        </p:grpSpPr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42807F9F-124F-431C-B68A-890C50147817}"/>
                </a:ext>
              </a:extLst>
            </p:cNvPr>
            <p:cNvCxnSpPr>
              <a:cxnSpLocks/>
            </p:cNvCxnSpPr>
            <p:nvPr/>
          </p:nvCxnSpPr>
          <p:spPr>
            <a:xfrm>
              <a:off x="1614475" y="2023782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rapèze 23">
              <a:extLst>
                <a:ext uri="{FF2B5EF4-FFF2-40B4-BE49-F238E27FC236}">
                  <a16:creationId xmlns:a16="http://schemas.microsoft.com/office/drawing/2014/main" id="{4FC99D35-5B71-457F-A3C8-B493B7E8354F}"/>
                </a:ext>
              </a:extLst>
            </p:cNvPr>
            <p:cNvSpPr/>
            <p:nvPr/>
          </p:nvSpPr>
          <p:spPr>
            <a:xfrm rot="5400000">
              <a:off x="443754" y="3008783"/>
              <a:ext cx="4155138" cy="1082484"/>
            </a:xfrm>
            <a:prstGeom prst="trapezoid">
              <a:avLst>
                <a:gd name="adj" fmla="val 840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MLP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1C1D9EEF-3769-4882-B30B-E5ACC034E724}"/>
                    </a:ext>
                  </a:extLst>
                </p:cNvPr>
                <p:cNvSpPr txBox="1"/>
                <p:nvPr/>
              </p:nvSpPr>
              <p:spPr>
                <a:xfrm>
                  <a:off x="1309964" y="1653987"/>
                  <a:ext cx="579582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1C1D9EEF-3769-4882-B30B-E5ACC034E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9964" y="1653987"/>
                  <a:ext cx="579582" cy="3815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C7629BC9-289C-4FDF-84F1-F1D3DE4DE7D5}"/>
                </a:ext>
              </a:extLst>
            </p:cNvPr>
            <p:cNvCxnSpPr>
              <a:cxnSpLocks/>
            </p:cNvCxnSpPr>
            <p:nvPr/>
          </p:nvCxnSpPr>
          <p:spPr>
            <a:xfrm>
              <a:off x="1614475" y="2321859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71D5DEEE-76B8-4B50-B76C-4AFABC8C522E}"/>
                    </a:ext>
                  </a:extLst>
                </p:cNvPr>
                <p:cNvSpPr txBox="1"/>
                <p:nvPr/>
              </p:nvSpPr>
              <p:spPr>
                <a:xfrm>
                  <a:off x="1309964" y="1952064"/>
                  <a:ext cx="579582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71D5DEEE-76B8-4B50-B76C-4AFABC8C52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9964" y="1952064"/>
                  <a:ext cx="579582" cy="3815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54989025-D58D-4CA6-8366-A4BE39763EA7}"/>
                </a:ext>
              </a:extLst>
            </p:cNvPr>
            <p:cNvCxnSpPr>
              <a:cxnSpLocks/>
            </p:cNvCxnSpPr>
            <p:nvPr/>
          </p:nvCxnSpPr>
          <p:spPr>
            <a:xfrm>
              <a:off x="1614475" y="2619936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30AA84E5-2554-46F2-9111-1CC2336890F6}"/>
                    </a:ext>
                  </a:extLst>
                </p:cNvPr>
                <p:cNvSpPr txBox="1"/>
                <p:nvPr/>
              </p:nvSpPr>
              <p:spPr>
                <a:xfrm>
                  <a:off x="1394411" y="2250141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30AA84E5-2554-46F2-9111-1CC2336890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4411" y="2250141"/>
                  <a:ext cx="41068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2CD9D635-2E91-4802-B896-27285853C5AB}"/>
                </a:ext>
              </a:extLst>
            </p:cNvPr>
            <p:cNvCxnSpPr>
              <a:cxnSpLocks/>
            </p:cNvCxnSpPr>
            <p:nvPr/>
          </p:nvCxnSpPr>
          <p:spPr>
            <a:xfrm>
              <a:off x="1612231" y="3164546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0B93BEE7-7786-48E7-9CBC-C28F164F91A6}"/>
                    </a:ext>
                  </a:extLst>
                </p:cNvPr>
                <p:cNvSpPr txBox="1"/>
                <p:nvPr/>
              </p:nvSpPr>
              <p:spPr>
                <a:xfrm>
                  <a:off x="1314444" y="2794751"/>
                  <a:ext cx="799193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+1,1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0B93BEE7-7786-48E7-9CBC-C28F164F9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4444" y="2794751"/>
                  <a:ext cx="799193" cy="3815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12D3175C-F0F2-4D60-A591-0A0FAA5DC077}"/>
                </a:ext>
              </a:extLst>
            </p:cNvPr>
            <p:cNvCxnSpPr>
              <a:cxnSpLocks/>
            </p:cNvCxnSpPr>
            <p:nvPr/>
          </p:nvCxnSpPr>
          <p:spPr>
            <a:xfrm>
              <a:off x="1612231" y="3462623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39B11E0E-967A-44B0-BED2-976D2994CC23}"/>
                    </a:ext>
                  </a:extLst>
                </p:cNvPr>
                <p:cNvSpPr txBox="1"/>
                <p:nvPr/>
              </p:nvSpPr>
              <p:spPr>
                <a:xfrm>
                  <a:off x="1314444" y="3092828"/>
                  <a:ext cx="799193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+1,2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39B11E0E-967A-44B0-BED2-976D2994C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4444" y="3092828"/>
                  <a:ext cx="799193" cy="38151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EA60D7C2-A4EF-4FA5-BEFF-A9D59977B59B}"/>
                </a:ext>
              </a:extLst>
            </p:cNvPr>
            <p:cNvCxnSpPr>
              <a:cxnSpLocks/>
            </p:cNvCxnSpPr>
            <p:nvPr/>
          </p:nvCxnSpPr>
          <p:spPr>
            <a:xfrm>
              <a:off x="1612231" y="3760700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B28A12BC-305B-49D1-BDC1-4B9504ED7CE2}"/>
                    </a:ext>
                  </a:extLst>
                </p:cNvPr>
                <p:cNvSpPr txBox="1"/>
                <p:nvPr/>
              </p:nvSpPr>
              <p:spPr>
                <a:xfrm>
                  <a:off x="1392167" y="3390905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B28A12BC-305B-49D1-BDC1-4B9504ED7C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2167" y="3390905"/>
                  <a:ext cx="41068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C8A96374-89FA-4988-B23B-92B223450F40}"/>
                </a:ext>
              </a:extLst>
            </p:cNvPr>
            <p:cNvSpPr txBox="1"/>
            <p:nvPr/>
          </p:nvSpPr>
          <p:spPr>
            <a:xfrm>
              <a:off x="1591632" y="3973620"/>
              <a:ext cx="242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.</a:t>
              </a:r>
            </a:p>
            <a:p>
              <a:r>
                <a:rPr lang="fr-FR" dirty="0"/>
                <a:t>.</a:t>
              </a:r>
            </a:p>
            <a:p>
              <a:r>
                <a:rPr lang="fr-FR" dirty="0"/>
                <a:t>.</a:t>
              </a:r>
            </a:p>
          </p:txBody>
        </p: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631B52E3-F33D-4EDF-93AD-8BAE4A6469C3}"/>
                </a:ext>
              </a:extLst>
            </p:cNvPr>
            <p:cNvCxnSpPr>
              <a:cxnSpLocks/>
            </p:cNvCxnSpPr>
            <p:nvPr/>
          </p:nvCxnSpPr>
          <p:spPr>
            <a:xfrm>
              <a:off x="3057798" y="3364003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9AF0A716-EC05-4F90-9829-B969FAF85933}"/>
                    </a:ext>
                  </a:extLst>
                </p:cNvPr>
                <p:cNvSpPr txBox="1"/>
                <p:nvPr/>
              </p:nvSpPr>
              <p:spPr>
                <a:xfrm>
                  <a:off x="3055849" y="2942676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9AF0A716-EC05-4F90-9829-B969FAF859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849" y="2942676"/>
                  <a:ext cx="37138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28782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4.2 Principaux </a:t>
                </a:r>
                <a:r>
                  <a:rPr lang="fr-FR" sz="2400" dirty="0" err="1"/>
                  <a:t>RNNs</a:t>
                </a:r>
                <a:endParaRPr lang="fr-FR" sz="2400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u="sng" dirty="0"/>
                  <a:t>Réseau </a:t>
                </a:r>
                <a:r>
                  <a:rPr lang="fr-FR" sz="2000" u="sng" dirty="0" err="1"/>
                  <a:t>Elman</a:t>
                </a:r>
                <a:r>
                  <a:rPr lang="fr-FR" sz="2000" u="sng" dirty="0"/>
                  <a:t> (= </a:t>
                </a:r>
                <a:r>
                  <a:rPr lang="fr-FR" sz="2000" i="1" u="sng" dirty="0" err="1"/>
                  <a:t>vanilla</a:t>
                </a:r>
                <a:r>
                  <a:rPr lang="fr-FR" sz="2000" u="sng" dirty="0"/>
                  <a:t>):</a:t>
                </a:r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𝑡𝑎𝑛h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 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2000" dirty="0"/>
                  <a:t> est une fonction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2000" dirty="0"/>
                  <a:t>, par exemple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fr-FR" sz="2000" dirty="0"/>
                  <a:t> (relation linéaire).</a:t>
                </a:r>
              </a:p>
              <a:p>
                <a:pPr marL="0" indent="0">
                  <a:buNone/>
                </a:pPr>
                <a:r>
                  <a:rPr lang="fr-FR" sz="2000" b="1" dirty="0"/>
                  <a:t>Amélioration</a:t>
                </a:r>
                <a:r>
                  <a:rPr lang="fr-FR" sz="2000" dirty="0"/>
                  <a:t> par rapport au MLP : ajout d’une mémoire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partage des paramètres entre les pas de temps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plus facile à entraîner (nécessite moins de paramètres).</a:t>
                </a:r>
              </a:p>
              <a:p>
                <a:pPr marL="0" indent="0">
                  <a:buNone/>
                </a:pPr>
                <a:r>
                  <a:rPr lang="fr-FR" sz="2000" b="1" dirty="0"/>
                  <a:t>Limitations</a:t>
                </a:r>
                <a:r>
                  <a:rPr lang="fr-FR" sz="2000" dirty="0"/>
                  <a:t> : temps-invariant, difficile à entrainer sur de longues séquences (perte de sensibilité = </a:t>
                </a:r>
                <a:r>
                  <a:rPr lang="fr-FR" sz="2000" i="1" dirty="0" err="1"/>
                  <a:t>vanishing</a:t>
                </a:r>
                <a:r>
                  <a:rPr lang="fr-FR" sz="2000" i="1" dirty="0"/>
                  <a:t> gradient</a:t>
                </a:r>
                <a:r>
                  <a:rPr lang="fr-FR" sz="2000" dirty="0"/>
                  <a:t>) 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844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 7">
            <a:extLst>
              <a:ext uri="{FF2B5EF4-FFF2-40B4-BE49-F238E27FC236}">
                <a16:creationId xmlns:a16="http://schemas.microsoft.com/office/drawing/2014/main" id="{E3B5A421-142D-4693-9A84-74E8DB4AE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115" y="813378"/>
            <a:ext cx="7226866" cy="27000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5D99982-E0B7-453D-AC6D-BBD470BF33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424" y="3669719"/>
            <a:ext cx="4524375" cy="84296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50BF36-C279-43C7-9EE1-92AA93FC1BC8}"/>
              </a:ext>
            </a:extLst>
          </p:cNvPr>
          <p:cNvSpPr txBox="1"/>
          <p:nvPr/>
        </p:nvSpPr>
        <p:spPr>
          <a:xfrm>
            <a:off x="5375943" y="6518792"/>
            <a:ext cx="6633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[illustration: https://colah.github.io/posts/2015-08-Understanding-LSTMs/</a:t>
            </a:r>
          </a:p>
          <a:p>
            <a:pPr marL="0" indent="0" algn="r">
              <a:buNone/>
            </a:pPr>
            <a:endParaRPr lang="fr-FR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0936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fr-FR" sz="2400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u="sng" dirty="0"/>
                  <a:t>LSTM :</a:t>
                </a:r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1800" u="sng" dirty="0"/>
              </a:p>
              <a:p>
                <a:pPr marL="0" indent="0">
                  <a:buNone/>
                </a:pPr>
                <a:endParaRPr lang="fr-FR" sz="1800" dirty="0"/>
              </a:p>
              <a:p>
                <a:pPr marL="0" indent="0">
                  <a:buNone/>
                </a:pPr>
                <a:endParaRPr lang="fr-FR" sz="1800" dirty="0"/>
              </a:p>
              <a:p>
                <a:pPr marL="0" indent="0">
                  <a:buNone/>
                </a:pPr>
                <a:endParaRPr lang="fr-FR" sz="1800" dirty="0"/>
              </a:p>
              <a:p>
                <a:pPr marL="0" indent="0">
                  <a:buNone/>
                </a:pPr>
                <a:endParaRPr lang="fr-FR" sz="1800" dirty="0"/>
              </a:p>
              <a:p>
                <a:pPr marL="0" indent="0">
                  <a:buNone/>
                </a:pPr>
                <a:r>
                  <a:rPr lang="fr-FR" sz="1800" dirty="0"/>
                  <a:t>Mécanisme de porte (</a:t>
                </a:r>
                <a:r>
                  <a:rPr lang="fr-FR" sz="1800" b="1" i="1" dirty="0" err="1"/>
                  <a:t>gate</a:t>
                </a:r>
                <a:r>
                  <a:rPr lang="fr-FR" sz="1800" dirty="0"/>
                  <a:t>) pour décider si</a:t>
                </a:r>
              </a:p>
              <a:p>
                <a:pPr marL="0" indent="0">
                  <a:buNone/>
                </a:pPr>
                <a:r>
                  <a:rPr lang="fr-FR" sz="1800" dirty="0"/>
                  <a:t>on laisse passer une information 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1800" dirty="0"/>
                  <a:t> représente la fonction </a:t>
                </a:r>
                <a:r>
                  <a:rPr lang="fr-FR" sz="1800" dirty="0" err="1"/>
                  <a:t>sigmoide</a:t>
                </a:r>
                <a:r>
                  <a:rPr lang="fr-FR" sz="1800" dirty="0"/>
                  <a:t>, avec</a:t>
                </a:r>
              </a:p>
              <a:p>
                <a:pPr marL="0" indent="0">
                  <a:buNone/>
                </a:pPr>
                <a:r>
                  <a:rPr lang="fr-FR" sz="1800" dirty="0"/>
                  <a:t>en sortie un signal entre 0 (ne laisse rien passer)</a:t>
                </a:r>
              </a:p>
              <a:p>
                <a:pPr marL="0" indent="0">
                  <a:buNone/>
                </a:pPr>
                <a:r>
                  <a:rPr lang="fr-FR" sz="1800" dirty="0"/>
                  <a:t>et 1 (laisse tout passer).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 11">
            <a:extLst>
              <a:ext uri="{FF2B5EF4-FFF2-40B4-BE49-F238E27FC236}">
                <a16:creationId xmlns:a16="http://schemas.microsoft.com/office/drawing/2014/main" id="{95D99982-E0B7-453D-AC6D-BBD470BF3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424" y="3676976"/>
            <a:ext cx="4524375" cy="84296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89E3A92-4771-45B0-81CE-63C20D8AD2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22" y="740075"/>
            <a:ext cx="7193284" cy="2700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422DF00-E49F-4430-9996-837AFD0D5F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248" y="4789238"/>
            <a:ext cx="1138238" cy="139252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6BD219A-5252-40F6-8A4F-842FE9C74449}"/>
              </a:ext>
            </a:extLst>
          </p:cNvPr>
          <p:cNvSpPr txBox="1"/>
          <p:nvPr/>
        </p:nvSpPr>
        <p:spPr>
          <a:xfrm>
            <a:off x="5375943" y="6518792"/>
            <a:ext cx="6633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[illustration: https://colah.github.io/posts/2015-08-Understanding-LSTMs/</a:t>
            </a:r>
          </a:p>
          <a:p>
            <a:pPr marL="0" indent="0" algn="r">
              <a:buNone/>
            </a:pPr>
            <a:endParaRPr lang="fr-FR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11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fr-FR" sz="2400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u="sng" dirty="0"/>
                  <a:t>LSTM :</a:t>
                </a:r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b="1" dirty="0"/>
                  <a:t>Expérimentalement</a:t>
                </a:r>
                <a:r>
                  <a:rPr lang="fr-FR" sz="2000" dirty="0"/>
                  <a:t>, les LSTM ont montré leur efficacité pour modéliser des systèmes complexes.</a:t>
                </a:r>
              </a:p>
              <a:p>
                <a:pPr marL="0" indent="0">
                  <a:buNone/>
                </a:pPr>
                <a:r>
                  <a:rPr lang="fr-FR" sz="2000" dirty="0"/>
                  <a:t>Système d’équations difficiles à analyser </a:t>
                </a:r>
                <a14:m>
                  <m:oMath xmlns:m="http://schemas.openxmlformats.org/officeDocument/2006/math"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restent encore mal compris.</a:t>
                </a:r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1800" u="sng" dirty="0"/>
              </a:p>
              <a:p>
                <a:pPr marL="0" indent="0">
                  <a:buNone/>
                </a:pPr>
                <a:endParaRPr lang="fr-FR" sz="1800" dirty="0"/>
              </a:p>
              <a:p>
                <a:pPr marL="0" indent="0">
                  <a:buNone/>
                </a:pPr>
                <a:endParaRPr lang="fr-FR" sz="1800" dirty="0"/>
              </a:p>
              <a:p>
                <a:pPr marL="0" indent="0">
                  <a:buNone/>
                </a:pPr>
                <a:endParaRPr lang="fr-FR" sz="1800" dirty="0"/>
              </a:p>
              <a:p>
                <a:pPr marL="0" indent="0">
                  <a:buNone/>
                </a:pPr>
                <a:endParaRPr lang="fr-FR" sz="18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 19">
            <a:extLst>
              <a:ext uri="{FF2B5EF4-FFF2-40B4-BE49-F238E27FC236}">
                <a16:creationId xmlns:a16="http://schemas.microsoft.com/office/drawing/2014/main" id="{7CF5247B-E80C-4EC0-9B26-7829AB674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56" y="1647373"/>
            <a:ext cx="9891273" cy="3048680"/>
          </a:xfrm>
          <a:prstGeom prst="rect">
            <a:avLst/>
          </a:prstGeom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57836A6-6F88-497C-8909-A131BD310C79}"/>
              </a:ext>
            </a:extLst>
          </p:cNvPr>
          <p:cNvCxnSpPr>
            <a:cxnSpLocks/>
          </p:cNvCxnSpPr>
          <p:nvPr/>
        </p:nvCxnSpPr>
        <p:spPr>
          <a:xfrm>
            <a:off x="4492171" y="1762878"/>
            <a:ext cx="297543" cy="7620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FEFD9C1-E0B3-4BA6-90D6-DEE7884AF016}"/>
                  </a:ext>
                </a:extLst>
              </p:cNvPr>
              <p:cNvSpPr txBox="1"/>
              <p:nvPr/>
            </p:nvSpPr>
            <p:spPr>
              <a:xfrm>
                <a:off x="2997200" y="1001042"/>
                <a:ext cx="30710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Oublier (</a:t>
                </a:r>
                <a:r>
                  <a:rPr lang="en-US" dirty="0" err="1">
                    <a:solidFill>
                      <a:srgbClr val="FF0000"/>
                    </a:solidFill>
                  </a:rPr>
                  <a:t>ou</a:t>
                </a:r>
                <a:r>
                  <a:rPr lang="en-US" dirty="0">
                    <a:solidFill>
                      <a:srgbClr val="FF0000"/>
                    </a:solidFill>
                  </a:rPr>
                  <a:t> pas)  </a:t>
                </a:r>
                <a:r>
                  <a:rPr lang="en-US" dirty="0" err="1">
                    <a:solidFill>
                      <a:srgbClr val="FF0000"/>
                    </a:solidFill>
                  </a:rPr>
                  <a:t>une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partie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de </a:t>
                </a:r>
                <a:r>
                  <a:rPr lang="en-US" dirty="0" err="1">
                    <a:solidFill>
                      <a:srgbClr val="FF0000"/>
                    </a:solidFill>
                  </a:rPr>
                  <a:t>l’ancienne</a:t>
                </a:r>
                <a:r>
                  <a:rPr lang="en-US" dirty="0">
                    <a:solidFill>
                      <a:srgbClr val="FF0000"/>
                    </a:solidFill>
                  </a:rPr>
                  <a:t> information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FEFD9C1-E0B3-4BA6-90D6-DEE7884AF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200" y="1001042"/>
                <a:ext cx="3071097" cy="646331"/>
              </a:xfrm>
              <a:prstGeom prst="rect">
                <a:avLst/>
              </a:prstGeom>
              <a:blipFill>
                <a:blip r:embed="rId4"/>
                <a:stretch>
                  <a:fillRect l="-1789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B7AF75D-734F-4CC4-926D-AEE6C238C054}"/>
              </a:ext>
            </a:extLst>
          </p:cNvPr>
          <p:cNvCxnSpPr>
            <a:cxnSpLocks/>
          </p:cNvCxnSpPr>
          <p:nvPr/>
        </p:nvCxnSpPr>
        <p:spPr>
          <a:xfrm flipH="1">
            <a:off x="6157181" y="1509486"/>
            <a:ext cx="504876" cy="89988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F6983466-9B1E-4635-96D8-F5DC4A44E35B}"/>
                  </a:ext>
                </a:extLst>
              </p:cNvPr>
              <p:cNvSpPr txBox="1"/>
              <p:nvPr/>
            </p:nvSpPr>
            <p:spPr>
              <a:xfrm>
                <a:off x="6720099" y="1001045"/>
                <a:ext cx="33727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00B050"/>
                    </a:solidFill>
                  </a:rPr>
                  <a:t>Ajouter de nouvelles informations</a:t>
                </a:r>
              </a:p>
              <a:p>
                <a:r>
                  <a:rPr lang="fr-FR" dirty="0">
                    <a:solidFill>
                      <a:srgbClr val="00B050"/>
                    </a:solidFill>
                  </a:rPr>
                  <a:t>à</a:t>
                </a:r>
                <a14:m>
                  <m:oMath xmlns:m="http://schemas.openxmlformats.org/officeDocument/2006/math">
                    <m:r>
                      <a:rPr lang="fr-FR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F6983466-9B1E-4635-96D8-F5DC4A44E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099" y="1001045"/>
                <a:ext cx="3372783" cy="646331"/>
              </a:xfrm>
              <a:prstGeom prst="rect">
                <a:avLst/>
              </a:prstGeom>
              <a:blipFill>
                <a:blip r:embed="rId5"/>
                <a:stretch>
                  <a:fillRect l="-1444" t="-4717" r="-108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45688D81-48A0-4BEE-AF01-1445FFC20B3C}"/>
              </a:ext>
            </a:extLst>
          </p:cNvPr>
          <p:cNvSpPr txBox="1"/>
          <p:nvPr/>
        </p:nvSpPr>
        <p:spPr>
          <a:xfrm>
            <a:off x="5375943" y="6518792"/>
            <a:ext cx="6633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[illustration: https://colah.github.io/posts/2015-08-Understanding-LSTMs/</a:t>
            </a:r>
          </a:p>
          <a:p>
            <a:pPr marL="0" indent="0" algn="r">
              <a:buNone/>
            </a:pPr>
            <a:endParaRPr lang="fr-FR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48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31072"/>
            <a:ext cx="10839994" cy="5785077"/>
          </a:xfrm>
        </p:spPr>
        <p:txBody>
          <a:bodyPr>
            <a:normAutofit/>
          </a:bodyPr>
          <a:lstStyle/>
          <a:p>
            <a:r>
              <a:rPr lang="fr-FR" sz="2200" dirty="0"/>
              <a:t>L’IA est une notion floue et qui évolue rapidement ⇒ sa définition dépend:</a:t>
            </a:r>
          </a:p>
          <a:p>
            <a:pPr lvl="1"/>
            <a:r>
              <a:rPr lang="fr-FR" sz="2000" dirty="0"/>
              <a:t>du domaine (traitement d’image, contrôle, etc.)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e.g. distinguer des visages vs faire marcher un robot</a:t>
            </a:r>
          </a:p>
          <a:p>
            <a:pPr lvl="1"/>
            <a:r>
              <a:rPr lang="fr-FR" sz="2000" dirty="0"/>
              <a:t>de l’époque (depuis le milieu du XXe siècle)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e.g.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</a:rPr>
              <a:t>Deep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Blue vs Alpha Go</a:t>
            </a:r>
          </a:p>
          <a:p>
            <a:pPr marL="457200" lvl="1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  <a:p>
            <a:r>
              <a:rPr lang="fr-FR" sz="2200" dirty="0"/>
              <a:t>Exemples:</a:t>
            </a:r>
          </a:p>
          <a:p>
            <a:pPr lvl="1"/>
            <a:r>
              <a:rPr lang="fr-FR" sz="2000" dirty="0"/>
              <a:t>« L'</a:t>
            </a:r>
            <a:r>
              <a:rPr lang="fr-FR" sz="2000" b="1" dirty="0"/>
              <a:t>automatisation</a:t>
            </a:r>
            <a:r>
              <a:rPr lang="fr-FR" sz="2000" dirty="0"/>
              <a:t> d'activités que nous </a:t>
            </a:r>
            <a:r>
              <a:rPr lang="fr-FR" sz="2000" b="1" dirty="0"/>
              <a:t>associons à la pensée humaine</a:t>
            </a:r>
            <a:r>
              <a:rPr lang="fr-FR" sz="2000" dirty="0"/>
              <a:t>, comme la prise de décision, la résolution de problème ou l'apprentissage. » (BELLMAN 1978) 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subjectif (nous ?)</a:t>
            </a:r>
          </a:p>
          <a:p>
            <a:pPr lvl="1"/>
            <a:r>
              <a:rPr lang="fr-FR" sz="2000" dirty="0"/>
              <a:t>« L'étude de comment </a:t>
            </a:r>
            <a:r>
              <a:rPr lang="fr-FR" sz="2000" b="1" dirty="0"/>
              <a:t>programmer les ordinateurs</a:t>
            </a:r>
            <a:r>
              <a:rPr lang="fr-FR" sz="2000" dirty="0"/>
              <a:t> pour qu'ils réalisent des tâches pour lesquelles les êtres humains sont </a:t>
            </a:r>
            <a:r>
              <a:rPr lang="fr-FR" sz="2000" b="1" dirty="0"/>
              <a:t>actuellement meilleurs</a:t>
            </a:r>
            <a:r>
              <a:rPr lang="fr-FR" sz="2000" dirty="0"/>
              <a:t>. » (RICH &amp; KNIGHT 1991)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paradoxal (jeu d’échec vs football ?) </a:t>
            </a:r>
          </a:p>
          <a:p>
            <a:pPr lvl="1"/>
            <a:r>
              <a:rPr lang="fr-FR" sz="2000" dirty="0"/>
              <a:t>« Ensemble de </a:t>
            </a:r>
            <a:r>
              <a:rPr lang="fr-FR" sz="2000" b="1" dirty="0"/>
              <a:t>théories et de techniques</a:t>
            </a:r>
            <a:r>
              <a:rPr lang="fr-FR" sz="2000" dirty="0"/>
              <a:t> mises en œuvre en vue de réaliser des machines capables de </a:t>
            </a:r>
            <a:r>
              <a:rPr lang="fr-FR" sz="2000" b="1" dirty="0"/>
              <a:t>simuler l'intelligence humaine</a:t>
            </a:r>
            <a:r>
              <a:rPr lang="fr-FR" sz="2000" dirty="0"/>
              <a:t>. » (Larousse 2024)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vague (définir intelligence ?)</a:t>
            </a:r>
          </a:p>
          <a:p>
            <a:pPr marL="457200" lvl="1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589684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39332"/>
          </a:xfrm>
        </p:spPr>
        <p:txBody>
          <a:bodyPr/>
          <a:lstStyle/>
          <a:p>
            <a:r>
              <a:rPr lang="fr-FR" dirty="0"/>
              <a:t>5. Apprentissage par renforcement (RL)</a:t>
            </a:r>
            <a:br>
              <a:rPr lang="fr-FR" dirty="0"/>
            </a:br>
            <a:r>
              <a:rPr lang="fr-FR" sz="3200" dirty="0"/>
              <a:t>	5.1. Principe et définitions	</a:t>
            </a:r>
            <a:br>
              <a:rPr lang="fr-FR" sz="3200" dirty="0"/>
            </a:br>
            <a:r>
              <a:rPr lang="fr-FR" sz="3200" dirty="0"/>
              <a:t>	5.2. Equations de Bellman</a:t>
            </a:r>
            <a:br>
              <a:rPr lang="fr-FR" sz="3200" dirty="0"/>
            </a:br>
            <a:r>
              <a:rPr lang="fr-FR" sz="3200" dirty="0"/>
              <a:t>	5.3. Algorithmes tabulaires</a:t>
            </a:r>
            <a:br>
              <a:rPr lang="fr-FR" sz="3200" dirty="0"/>
            </a:br>
            <a:r>
              <a:rPr lang="fr-FR" sz="3200" dirty="0"/>
              <a:t>	5.4. Réseau de neurones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D111F30-6F1A-447F-8E3A-AFB8C6C01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093" y="3713265"/>
            <a:ext cx="4977237" cy="25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137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5.1 Principe et Définitions</a:t>
                </a:r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i="1" dirty="0" err="1"/>
                  <a:t>Reinforcement</a:t>
                </a:r>
                <a:r>
                  <a:rPr lang="fr-FR" sz="2000" i="1" dirty="0"/>
                  <a:t> </a:t>
                </a:r>
                <a:r>
                  <a:rPr lang="fr-FR" sz="2000" i="1" dirty="0" err="1"/>
                  <a:t>learning</a:t>
                </a:r>
                <a:r>
                  <a:rPr lang="fr-FR" sz="2000" i="1" dirty="0"/>
                  <a:t> (RL)</a:t>
                </a:r>
                <a:r>
                  <a:rPr lang="fr-FR" sz="2000" dirty="0"/>
                  <a:t> :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Un agent autonome</a:t>
                </a:r>
                <a:r>
                  <a:rPr lang="fr-FR" sz="2000" b="1" dirty="0"/>
                  <a:t> :</a:t>
                </a:r>
                <a:r>
                  <a:rPr lang="fr-FR" sz="2000" dirty="0"/>
                  <a:t> apprend à se comporter à partir d’expériences (</a:t>
                </a:r>
                <a:r>
                  <a:rPr lang="fr-FR" sz="2000" b="1" dirty="0"/>
                  <a:t>sans modèle</a:t>
                </a:r>
                <a:r>
                  <a:rPr lang="fr-FR" sz="2000" dirty="0"/>
                  <a:t> de l’environnement).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Interactions</a:t>
                </a:r>
                <a:r>
                  <a:rPr lang="fr-FR" sz="2000" dirty="0"/>
                  <a:t> agent-environnement:</a:t>
                </a:r>
              </a:p>
              <a:p>
                <a:r>
                  <a:rPr lang="fr-FR" sz="2000" b="1" dirty="0"/>
                  <a:t>Etat</a:t>
                </a:r>
                <a:r>
                  <a:rPr lang="fr-FR" sz="2000" dirty="0"/>
                  <a:t> (</a:t>
                </a:r>
                <a:r>
                  <a:rPr lang="fr-FR" sz="2000" i="1" dirty="0"/>
                  <a:t>state</a:t>
                </a:r>
                <a:r>
                  <a:rPr lang="fr-FR" sz="2000" dirty="0"/>
                  <a:t>)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fr-FR" sz="2000" dirty="0"/>
              </a:p>
              <a:p>
                <a:r>
                  <a:rPr lang="fr-FR" sz="2000" b="1" dirty="0"/>
                  <a:t>Action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 </a:t>
                </a:r>
              </a:p>
              <a:p>
                <a:r>
                  <a:rPr lang="fr-FR" sz="2000" b="1" dirty="0"/>
                  <a:t>Récompense</a:t>
                </a:r>
                <a:r>
                  <a:rPr lang="fr-FR" sz="2000" dirty="0"/>
                  <a:t> (</a:t>
                </a:r>
                <a:r>
                  <a:rPr lang="fr-FR" sz="2000" i="1" dirty="0" err="1"/>
                  <a:t>reward</a:t>
                </a:r>
                <a:r>
                  <a:rPr lang="fr-FR" sz="2000" dirty="0"/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sz="2000" dirty="0"/>
                  <a:t>, fonction de l’état et de l’action.</a:t>
                </a:r>
              </a:p>
              <a:p>
                <a:pPr marL="0" indent="0">
                  <a:buNone/>
                </a:pPr>
                <a:r>
                  <a:rPr lang="fr-FR" sz="1800" dirty="0"/>
                  <a:t>Remarque : on supposera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1800" dirty="0"/>
                  <a:t> mesuré (en RL on parle d’</a:t>
                </a:r>
                <a:r>
                  <a:rPr lang="fr-FR" sz="1800" i="1" dirty="0"/>
                  <a:t>observations complètes</a:t>
                </a:r>
                <a:r>
                  <a:rPr lang="fr-FR" sz="1800" dirty="0"/>
                  <a:t>).</a:t>
                </a:r>
              </a:p>
              <a:p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0E9FF85A-F7F5-43A3-AC5C-7B27017B3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763" y="463791"/>
            <a:ext cx="5885934" cy="297628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397B9E3-B7DB-4837-8406-B4EFBC5BD27D}"/>
              </a:ext>
            </a:extLst>
          </p:cNvPr>
          <p:cNvSpPr txBox="1"/>
          <p:nvPr/>
        </p:nvSpPr>
        <p:spPr>
          <a:xfrm>
            <a:off x="5375943" y="6518792"/>
            <a:ext cx="66330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[illustration: https://www.geeksforgeeks.org/what-is-reinforcement-learning/</a:t>
            </a:r>
          </a:p>
        </p:txBody>
      </p:sp>
    </p:spTree>
    <p:extLst>
      <p:ext uri="{BB962C8B-B14F-4D97-AF65-F5344CB8AC3E}">
        <p14:creationId xmlns:p14="http://schemas.microsoft.com/office/powerpoint/2010/main" val="29112045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Politique</a:t>
                </a:r>
                <a:r>
                  <a:rPr lang="fr-FR" sz="2000" dirty="0"/>
                  <a:t> (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fr-FR" sz="2000" dirty="0"/>
                  <a:t>) : règle de décision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. 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Objectif</a:t>
                </a:r>
                <a:r>
                  <a:rPr lang="fr-FR" sz="2000" dirty="0"/>
                  <a:t> : apprendre une politique optimale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000" dirty="0"/>
                  <a:t> (maximiser les récompenses).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Environnement déterministe</a:t>
                </a:r>
                <a:r>
                  <a:rPr lang="fr-FR" sz="2000" dirty="0"/>
                  <a:t>: </a:t>
                </a:r>
              </a:p>
              <a:p>
                <a:r>
                  <a:rPr lang="fr-FR" sz="2000" dirty="0"/>
                  <a:t>la transition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sz="2000" dirty="0"/>
                  <a:t>en fonction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est déterministe.</a:t>
                </a:r>
              </a:p>
              <a:p>
                <a:r>
                  <a:rPr lang="fr-FR" sz="2000" dirty="0"/>
                  <a:t>Objectif : optimiser la somme pondérée des récompenses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fr-FR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 …=</m:t>
                      </m:r>
                      <m:nary>
                        <m:naryPr>
                          <m:chr m:val="∑"/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sz="2000" dirty="0"/>
              </a:p>
              <a:p>
                <a:pPr marL="0" indent="0" algn="ctr">
                  <a:buNone/>
                </a:pPr>
                <a:r>
                  <a:rPr lang="fr-FR" sz="2000" dirty="0"/>
                  <a:t>avec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∈[0;1[</m:t>
                    </m:r>
                  </m:oMath>
                </a14:m>
                <a:r>
                  <a:rPr lang="fr-FR" sz="2000" dirty="0"/>
                  <a:t> qui favorise les récompenses rapides (</a:t>
                </a:r>
                <a:r>
                  <a:rPr lang="fr-FR" sz="2000" i="1" dirty="0"/>
                  <a:t>discount</a:t>
                </a:r>
                <a:r>
                  <a:rPr lang="fr-FR" sz="2000" dirty="0"/>
                  <a:t> </a:t>
                </a:r>
                <a:r>
                  <a:rPr lang="fr-FR" sz="2000" i="1" dirty="0"/>
                  <a:t>factor</a:t>
                </a:r>
                <a:r>
                  <a:rPr lang="fr-FR" sz="2000" dirty="0"/>
                  <a:t>).</a:t>
                </a:r>
              </a:p>
              <a:p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Environnement stochastique</a:t>
                </a:r>
                <a:r>
                  <a:rPr lang="fr-FR" sz="2000" dirty="0"/>
                  <a:t>: </a:t>
                </a:r>
              </a:p>
              <a:p>
                <a:r>
                  <a:rPr lang="fr-FR" sz="2000" dirty="0"/>
                  <a:t>la transition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sz="2000" dirty="0"/>
                  <a:t>en fonction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est une densité de probabilité.</a:t>
                </a:r>
              </a:p>
              <a:p>
                <a:r>
                  <a:rPr lang="fr-FR" sz="2000" dirty="0"/>
                  <a:t>Objectif : optimiser l’espérance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Remarque : Dans la suite de ce cours, nous supposons que l’environnement est déterministe.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62" t="-1012" b="-1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2843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Fonction de valeur des états, </a:t>
                </a:r>
                <a14:m>
                  <m:oMath xmlns:m="http://schemas.openxmlformats.org/officeDocument/2006/math">
                    <m:r>
                      <a:rPr lang="fr-FR" sz="2000" b="0" i="1" u="sng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fr-FR" sz="2000" u="sng" dirty="0"/>
                  <a:t> : </a:t>
                </a:r>
              </a:p>
              <a:p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fr-FR" sz="2000" dirty="0"/>
                  <a:t> est la valeur de la somme (pondérée) des futures récompenses.</a:t>
                </a:r>
              </a:p>
              <a:p>
                <a:r>
                  <a:rPr lang="fr-FR" sz="2000" dirty="0"/>
                  <a:t>Utilisée pour évaluer la valeur d’un état.</a:t>
                </a:r>
              </a:p>
              <a:p>
                <a:r>
                  <a:rPr lang="fr-FR" sz="2000" dirty="0"/>
                  <a:t>Dépend de la politique utilisée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 … </m:t>
                      </m:r>
                    </m:oMath>
                  </m:oMathPara>
                </a14:m>
                <a:endParaRPr lang="fr-FR" sz="2000" dirty="0"/>
              </a:p>
              <a:p>
                <a:r>
                  <a:rPr lang="fr-FR" sz="2000" b="1" dirty="0"/>
                  <a:t>Si on connaît la fonction optimale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sSup>
                          <m:sSupPr>
                            <m:ctrlP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p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fr-FR" sz="2000" b="1" dirty="0"/>
                  <a:t> et le modèle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</a:t>
                </a:r>
                <a:r>
                  <a:rPr lang="fr-FR" sz="2000" b="1" dirty="0"/>
                  <a:t>l’action optimale est connue</a:t>
                </a:r>
                <a:r>
                  <a:rPr lang="fr-FR" sz="2000" dirty="0"/>
                  <a:t> 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func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e>
                      </m:func>
                    </m:oMath>
                  </m:oMathPara>
                </a14:m>
                <a:endParaRPr lang="fr-FR" sz="2000" dirty="0"/>
              </a:p>
              <a:p>
                <a:pPr marL="0" indent="0" algn="ctr">
                  <a:buNone/>
                </a:pPr>
                <a:r>
                  <a:rPr lang="fr-FR" sz="2000" dirty="0"/>
                  <a:t>avec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fr-FR" sz="2000" dirty="0"/>
                  <a:t> l’état qui succède à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 quand l’action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fr-FR" sz="2000" dirty="0"/>
                  <a:t> est prise.</a:t>
                </a:r>
              </a:p>
              <a:p>
                <a:pPr marL="0" indent="0" algn="ctr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Fonction de valeur des couple (états-actions), </a:t>
                </a:r>
                <a14:m>
                  <m:oMath xmlns:m="http://schemas.openxmlformats.org/officeDocument/2006/math">
                    <m:r>
                      <a:rPr lang="fr-FR" sz="2000" b="0" i="1" u="sng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fr-FR" sz="2000" u="sng" dirty="0"/>
                  <a:t> 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 est la valeur des futures récompenses, sachant qu’on choisit l’action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fr-FR" sz="2000" dirty="0"/>
                  <a:t>, puis qu’on utilise la politique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r>
                  <a:rPr lang="fr-FR" sz="2000" b="1" dirty="0"/>
                  <a:t>Si on connaît la fonction optimale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sSup>
                          <m:sSupPr>
                            <m:ctrlP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p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</a:t>
                </a:r>
                <a:r>
                  <a:rPr lang="fr-FR" sz="2000" b="1" dirty="0"/>
                  <a:t>l’action optimale est connue</a:t>
                </a:r>
                <a:r>
                  <a:rPr lang="fr-FR" sz="2000" dirty="0"/>
                  <a:t> 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func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r-FR" sz="2000" dirty="0"/>
              </a:p>
              <a:p>
                <a:pPr marL="0" indent="0">
                  <a:buNone/>
                </a:pPr>
                <a:endParaRPr lang="fr-FR" sz="16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62" t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234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1. Apprendre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fr-F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FR" sz="2000" dirty="0"/>
                  <a:t>nécessite modèle pour prise de décision (</a:t>
                </a:r>
                <a:r>
                  <a:rPr lang="fr-FR" sz="2000" b="1" i="1" dirty="0"/>
                  <a:t>model-</a:t>
                </a:r>
                <a:r>
                  <a:rPr lang="fr-FR" sz="2000" b="1" i="1" dirty="0" err="1"/>
                  <a:t>based</a:t>
                </a:r>
                <a:r>
                  <a:rPr lang="fr-FR" sz="2000" dirty="0"/>
                  <a:t>).</a:t>
                </a:r>
              </a:p>
              <a:p>
                <a:pPr marL="0" indent="0">
                  <a:buNone/>
                </a:pPr>
                <a:r>
                  <a:rPr lang="fr-FR" sz="1800" dirty="0"/>
                  <a:t>          Remarque : le modèle peut-être appris à partir d’expériences.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2. Apprendre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fr-FR" sz="2000" dirty="0"/>
                  <a:t>(</a:t>
                </a:r>
                <a:r>
                  <a:rPr lang="fr-FR" sz="2000" dirty="0" err="1"/>
                  <a:t>s,a</a:t>
                </a:r>
                <a:r>
                  <a:rPr lang="fr-FR" sz="2000" dirty="0"/>
                  <a:t>) = Q-</a:t>
                </a:r>
                <a:r>
                  <a:rPr lang="fr-FR" sz="2000" dirty="0" err="1"/>
                  <a:t>learning</a:t>
                </a:r>
                <a:r>
                  <a:rPr lang="fr-FR" sz="2000" dirty="0"/>
                  <a:t> (</a:t>
                </a:r>
                <a:r>
                  <a:rPr lang="fr-FR" sz="2000" b="1" i="1" dirty="0"/>
                  <a:t>model-free</a:t>
                </a:r>
                <a:r>
                  <a:rPr lang="fr-FR" sz="2000" dirty="0"/>
                  <a:t>).</a:t>
                </a:r>
              </a:p>
              <a:p>
                <a:endParaRPr lang="fr-FR" sz="2000" u="sng" dirty="0"/>
              </a:p>
              <a:p>
                <a:r>
                  <a:rPr lang="fr-FR" sz="2000" u="sng" dirty="0"/>
                  <a:t>Relations entre </a:t>
                </a:r>
                <a14:m>
                  <m:oMath xmlns:m="http://schemas.openxmlformats.org/officeDocument/2006/math">
                    <m:r>
                      <a:rPr lang="fr-FR" sz="2000" i="1" u="sng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fr-FR" sz="2000" u="sng" dirty="0"/>
                  <a:t> et </a:t>
                </a:r>
                <a14:m>
                  <m:oMath xmlns:m="http://schemas.openxmlformats.org/officeDocument/2006/math">
                    <m:r>
                      <a:rPr lang="fr-FR" sz="2000" i="1" u="sng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fr-FR" sz="20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  <m:sub/>
                      </m:sSub>
                      <m:r>
                        <a:rPr lang="fr-FR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000" i="1" dirty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fr-FR" sz="2000" i="1" dirty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fr-FR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fr-FR" sz="2000" i="1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fr-FR" sz="2000" i="1" dirty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fr-FR" sz="2000" i="1" dirty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fr-FR" sz="2000" dirty="0"/>
              </a:p>
              <a:p>
                <a:endParaRPr lang="fr-FR" sz="2000" u="sng" dirty="0"/>
              </a:p>
              <a:p>
                <a:r>
                  <a:rPr lang="fr-FR" sz="2000" u="sng" dirty="0"/>
                  <a:t>Relation entre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 u="sng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 u="sng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fr-FR" sz="2000" i="1" u="sng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000" u="sng" dirty="0"/>
                  <a:t> 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 u="sng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 u="sng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fr-FR" sz="2000" i="1" u="sng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000" dirty="0"/>
                  <a:t> 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p>
                            <m:sSup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func>
                    </m:oMath>
                  </m:oMathPara>
                </a14:m>
                <a:endParaRPr lang="fr-FR" sz="2000" dirty="0"/>
              </a:p>
              <a:p>
                <a:pPr marL="0" indent="0">
                  <a:buNone/>
                </a:pPr>
                <a:endParaRPr lang="fr-FR" sz="16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06" t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433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9086"/>
            <a:ext cx="10839994" cy="59212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000" b="1" dirty="0"/>
              <a:t>Exemple (labyrinthe) :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>
                <a:solidFill>
                  <a:schemeClr val="accent3">
                    <a:lumMod val="75000"/>
                  </a:schemeClr>
                </a:solidFill>
              </a:rPr>
              <a:t>Récompenses : -1 à chaque pas de temps</a:t>
            </a:r>
          </a:p>
          <a:p>
            <a:r>
              <a:rPr lang="fr-FR" sz="2000" dirty="0">
                <a:solidFill>
                  <a:schemeClr val="accent3">
                    <a:lumMod val="75000"/>
                  </a:schemeClr>
                </a:solidFill>
              </a:rPr>
              <a:t>Actions : Gauche, Droite, Bas, Haut</a:t>
            </a:r>
          </a:p>
          <a:p>
            <a:r>
              <a:rPr lang="fr-FR" sz="2000" dirty="0">
                <a:solidFill>
                  <a:schemeClr val="accent3">
                    <a:lumMod val="75000"/>
                  </a:schemeClr>
                </a:solidFill>
              </a:rPr>
              <a:t>Etats : position de l’agent</a:t>
            </a:r>
          </a:p>
          <a:p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800" u="sng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800" u="sng" dirty="0">
                <a:solidFill>
                  <a:schemeClr val="accent3">
                    <a:lumMod val="75000"/>
                  </a:schemeClr>
                </a:solidFill>
              </a:rPr>
              <a:t>Remarque</a:t>
            </a:r>
            <a:r>
              <a:rPr lang="fr-FR" sz="1800" dirty="0">
                <a:solidFill>
                  <a:schemeClr val="accent3">
                    <a:lumMod val="75000"/>
                  </a:schemeClr>
                </a:solidFill>
              </a:rPr>
              <a:t> : ici (</a:t>
            </a:r>
            <a:r>
              <a:rPr lang="fr-FR" sz="1800" b="1" dirty="0">
                <a:solidFill>
                  <a:schemeClr val="accent3">
                    <a:lumMod val="75000"/>
                  </a:schemeClr>
                </a:solidFill>
              </a:rPr>
              <a:t>environnement déterministe</a:t>
            </a:r>
            <a:r>
              <a:rPr lang="fr-FR" sz="1800" dirty="0">
                <a:solidFill>
                  <a:schemeClr val="accent3">
                    <a:lumMod val="75000"/>
                  </a:schemeClr>
                </a:solidFill>
              </a:rPr>
              <a:t>) l’agent est sûr de se déplacer dans la direction qui correspond à sa demande. En stochastique, par exemple, on considère une probabilité de « glisser » dans une mauvaise direction.</a:t>
            </a:r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41EC99F-723D-438D-B6D3-28469B502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619" y="1532929"/>
            <a:ext cx="4515345" cy="3600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594FB4A-1116-4347-943C-913AA97830F6}"/>
              </a:ext>
            </a:extLst>
          </p:cNvPr>
          <p:cNvSpPr txBox="1"/>
          <p:nvPr/>
        </p:nvSpPr>
        <p:spPr>
          <a:xfrm>
            <a:off x="5375943" y="6518792"/>
            <a:ext cx="66330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[illustration: https://www.davidsilver.uk/teaching/]</a:t>
            </a:r>
          </a:p>
        </p:txBody>
      </p:sp>
    </p:spTree>
    <p:extLst>
      <p:ext uri="{BB962C8B-B14F-4D97-AF65-F5344CB8AC3E}">
        <p14:creationId xmlns:p14="http://schemas.microsoft.com/office/powerpoint/2010/main" val="38805163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b="1" dirty="0"/>
                  <a:t>Exemple (labyrinthe) :</a:t>
                </a: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Politique optimale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fr-FR" sz="2000" b="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fr-FR" sz="2000" b="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sz="2000" b="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):</a:t>
                </a:r>
              </a:p>
              <a:p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sortir du labyrinthe le plus vite possible</a:t>
                </a:r>
              </a:p>
              <a:p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𝑆𝑡𝑎𝑟𝑡</m:t>
                        </m:r>
                      </m:e>
                    </m:d>
                    <m:r>
                      <a:rPr lang="fr-FR" sz="20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𝐷𝑟𝑜𝑖𝑡𝑒</m:t>
                    </m:r>
                  </m:oMath>
                </a14:m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1800" u="sng" dirty="0">
                    <a:solidFill>
                      <a:schemeClr val="accent3">
                        <a:lumMod val="75000"/>
                      </a:schemeClr>
                    </a:solidFill>
                  </a:rPr>
                  <a:t>Remarque</a:t>
                </a:r>
                <a:r>
                  <a:rPr lang="fr-FR" sz="1800" dirty="0">
                    <a:solidFill>
                      <a:schemeClr val="accent3">
                        <a:lumMod val="75000"/>
                      </a:schemeClr>
                    </a:solidFill>
                  </a:rPr>
                  <a:t> : pour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sz="18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1800" dirty="0">
                    <a:solidFill>
                      <a:schemeClr val="accent3">
                        <a:lumMod val="75000"/>
                      </a:schemeClr>
                    </a:solidFill>
                  </a:rPr>
                  <a:t> n’importe quelle politique est optimale, car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80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1800" b="0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800" b="0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fr-FR" sz="1800" b="0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+0× </m:t>
                      </m:r>
                      <m:r>
                        <a:rPr lang="fr-FR" sz="1800" b="0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1800" b="0" i="1" dirty="0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800" b="0" i="1" dirty="0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FR" sz="1800" b="0" i="1" dirty="0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fr-FR" sz="1800" b="0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800" b="0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fr-FR" sz="1800" b="0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=−1, ∀</m:t>
                      </m:r>
                      <m:r>
                        <a:rPr lang="fr-FR" sz="1800" b="0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8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62" t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00CBA631-12A5-4783-B854-8FCA75BE8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373" y="1541929"/>
            <a:ext cx="4633113" cy="3600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F0609D7-2A26-4250-A3A2-7C0C03244B7A}"/>
              </a:ext>
            </a:extLst>
          </p:cNvPr>
          <p:cNvSpPr txBox="1"/>
          <p:nvPr/>
        </p:nvSpPr>
        <p:spPr>
          <a:xfrm>
            <a:off x="5375943" y="6518792"/>
            <a:ext cx="66330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[illustration: https://www.davidsilver.uk/teaching/]</a:t>
            </a:r>
          </a:p>
        </p:txBody>
      </p:sp>
    </p:spTree>
    <p:extLst>
      <p:ext uri="{BB962C8B-B14F-4D97-AF65-F5344CB8AC3E}">
        <p14:creationId xmlns:p14="http://schemas.microsoft.com/office/powerpoint/2010/main" val="34895808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12308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b="1" dirty="0"/>
                  <a:t>Exemple (labyrinthe) :</a:t>
                </a: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Valeur des états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p>
                          <m:sSupPr>
                            <m:ctrlPr>
                              <a:rPr lang="fr-FR" sz="20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fr-FR" sz="20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 :</a:t>
                </a:r>
              </a:p>
              <a:p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u="sng" dirty="0">
                    <a:solidFill>
                      <a:schemeClr val="accent3">
                        <a:lumMod val="75000"/>
                      </a:schemeClr>
                    </a:solidFill>
                  </a:rPr>
                  <a:t>Questions</a:t>
                </a:r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 : On représente les lignes par des lettres et les colonnes par des chiffres, e.g.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fr-FR" sz="20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fr-FR" sz="20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fr-FR" sz="20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=−16</m:t>
                    </m:r>
                  </m:oMath>
                </a14:m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fr-FR" sz="20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fr-FR" sz="20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fr-FR" sz="20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=−15</m:t>
                    </m:r>
                  </m:oMath>
                </a14:m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. </a:t>
                </a:r>
                <a:r>
                  <a:rPr lang="fr-FR" sz="2000" b="1" dirty="0">
                    <a:solidFill>
                      <a:schemeClr val="accent3">
                        <a:lumMod val="75000"/>
                      </a:schemeClr>
                    </a:solidFill>
                  </a:rPr>
                  <a:t>Que vaut </a:t>
                </a:r>
                <a14:m>
                  <m:oMath xmlns:m="http://schemas.openxmlformats.org/officeDocument/2006/math"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𝑫𝒓𝒐𝒊𝒕𝒆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b="1" dirty="0">
                    <a:solidFill>
                      <a:schemeClr val="accent3">
                        <a:lumMod val="75000"/>
                      </a:schemeClr>
                    </a:solidFill>
                  </a:rPr>
                  <a:t> ? </a:t>
                </a:r>
                <a14:m>
                  <m:oMath xmlns:m="http://schemas.openxmlformats.org/officeDocument/2006/math"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𝑩𝒂𝒔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b="1" dirty="0">
                    <a:solidFill>
                      <a:schemeClr val="accent3">
                        <a:lumMod val="75000"/>
                      </a:schemeClr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12308"/>
                <a:ext cx="10839994" cy="6021978"/>
              </a:xfrm>
              <a:blipFill>
                <a:blip r:embed="rId2"/>
                <a:stretch>
                  <a:fillRect l="-562" t="-1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663F2AF0-1E7A-4B57-B884-B7B17844C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28" y="1452283"/>
            <a:ext cx="4417467" cy="3600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19ED4E4-3287-4BED-98E2-908FAE4BC2A4}"/>
              </a:ext>
            </a:extLst>
          </p:cNvPr>
          <p:cNvSpPr txBox="1"/>
          <p:nvPr/>
        </p:nvSpPr>
        <p:spPr>
          <a:xfrm>
            <a:off x="5375943" y="6518792"/>
            <a:ext cx="66330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[illustration: https://www.davidsilver.uk/teaching/]</a:t>
            </a:r>
          </a:p>
        </p:txBody>
      </p:sp>
    </p:spTree>
    <p:extLst>
      <p:ext uri="{BB962C8B-B14F-4D97-AF65-F5344CB8AC3E}">
        <p14:creationId xmlns:p14="http://schemas.microsoft.com/office/powerpoint/2010/main" val="13636970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5.2 Equations de Bellman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La fonction de valeur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fr-FR" sz="2000" dirty="0"/>
                  <a:t> peut être </a:t>
                </a:r>
                <a:r>
                  <a:rPr lang="fr-FR" sz="2000" u="sng" dirty="0"/>
                  <a:t>décomposée en 2 termes</a:t>
                </a:r>
                <a:r>
                  <a:rPr lang="fr-FR" sz="2000" dirty="0"/>
                  <a:t>:</a:t>
                </a:r>
              </a:p>
              <a:p>
                <a:r>
                  <a:rPr lang="fr-FR" sz="2000" dirty="0"/>
                  <a:t>Une </a:t>
                </a:r>
                <a:r>
                  <a:rPr lang="fr-FR" sz="2000" b="1" dirty="0"/>
                  <a:t>récompense immédiate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fr-FR" sz="2000" dirty="0"/>
              </a:p>
              <a:p>
                <a:r>
                  <a:rPr lang="fr-FR" sz="2000" dirty="0"/>
                  <a:t>Une </a:t>
                </a:r>
                <a:r>
                  <a:rPr lang="fr-FR" sz="2000" b="1" dirty="0"/>
                  <a:t>valeur pour l’état suivant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i="1" dirty="0"/>
                  <a:t> </a:t>
                </a:r>
              </a:p>
              <a:p>
                <a:endParaRPr lang="fr-FR" sz="20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 …</m:t>
                      </m:r>
                    </m:oMath>
                  </m:oMathPara>
                </a14:m>
                <a:endParaRPr lang="fr-F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              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 …)</m:t>
                      </m:r>
                    </m:oMath>
                  </m:oMathPara>
                </a14:m>
                <a:endParaRPr lang="fr-F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        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</m:oMath>
                  </m:oMathPara>
                </a14:m>
                <a:endParaRPr lang="fr-FR" sz="2000" dirty="0"/>
              </a:p>
              <a:p>
                <a:pPr marL="0" indent="0" algn="ctr">
                  <a:buNone/>
                </a:pPr>
                <a:r>
                  <a:rPr lang="fr-FR" sz="2000" dirty="0"/>
                  <a:t>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fr-FR" sz="2000" dirty="0"/>
                  <a:t> obtenus en suivant la politique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fr-FR" sz="2000" dirty="0"/>
                  <a:t>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Pour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fr-FR" sz="20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000" dirty="0"/>
              </a:p>
              <a:p>
                <a:pPr marL="0" indent="0" algn="ctr">
                  <a:buNone/>
                </a:pPr>
                <a:r>
                  <a:rPr lang="fr-FR" sz="2000" dirty="0"/>
                  <a:t>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sz="2000" dirty="0"/>
                  <a:t> obtenu 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2000" dirty="0"/>
                  <a:t> puis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fr-FR" sz="2000" dirty="0"/>
                  <a:t> obtenus en suivant la politique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5557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r>
                  <a:rPr lang="fr-FR" sz="2000" dirty="0"/>
                  <a:t>Les décompositions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fr-FR" sz="2000" i="1">
                          <a:latin typeface="Cambria Math" panose="02040503050406030204" pitchFamily="18" charset="0"/>
                        </a:rPr>
                        <m:t>                </m:t>
                      </m:r>
                    </m:oMath>
                  </m:oMathPara>
                </a14:m>
                <a:endParaRPr lang="fr-FR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fr-F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fr-F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′, 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fr-FR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0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fr-FR" sz="2000" dirty="0"/>
                  <a:t>où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fr-FR" sz="2000" dirty="0"/>
                  <a:t> désigne le successeur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 (l’état suivant).</a:t>
                </a:r>
              </a:p>
              <a:p>
                <a:pPr marL="0" indent="0">
                  <a:buNone/>
                </a:pPr>
                <a:r>
                  <a:rPr lang="fr-FR" sz="2000" dirty="0"/>
                  <a:t>montrent l’intérêt du </a:t>
                </a:r>
                <a:r>
                  <a:rPr lang="fr-FR" sz="2000" b="1" dirty="0"/>
                  <a:t>compromis</a:t>
                </a:r>
                <a:r>
                  <a:rPr lang="fr-FR" sz="2000" dirty="0"/>
                  <a:t> entre recherche de récompense immédiate et à plus long terme.</a:t>
                </a:r>
              </a:p>
              <a:p>
                <a:pPr marL="0" indent="0">
                  <a:buNone/>
                </a:pPr>
                <a:r>
                  <a:rPr lang="fr-FR" sz="1800" u="sng" dirty="0"/>
                  <a:t>Remarque</a:t>
                </a:r>
                <a:r>
                  <a:rPr lang="fr-FR" sz="1800" dirty="0"/>
                  <a:t> : </a:t>
                </a:r>
                <a:r>
                  <a:rPr lang="fr-FR" sz="1800" b="1" dirty="0"/>
                  <a:t>stratégie gloutonne (</a:t>
                </a:r>
                <a:r>
                  <a:rPr lang="fr-FR" sz="1800" b="1" i="1" dirty="0" err="1"/>
                  <a:t>greedy</a:t>
                </a:r>
                <a:r>
                  <a:rPr lang="fr-FR" sz="1800" b="1" dirty="0"/>
                  <a:t>)</a:t>
                </a:r>
                <a:r>
                  <a:rPr lang="fr-FR" sz="1800" dirty="0"/>
                  <a:t> maximise la prochaine récompense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1800" dirty="0"/>
                  <a:t> optimale pour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1800" dirty="0"/>
                  <a:t>.</a:t>
                </a:r>
              </a:p>
              <a:p>
                <a:endParaRPr lang="fr-FR" sz="2000" dirty="0"/>
              </a:p>
              <a:p>
                <a:r>
                  <a:rPr lang="fr-FR" sz="2000" u="sng" dirty="0"/>
                  <a:t>Equations d’optimalité</a:t>
                </a:r>
                <a:r>
                  <a:rPr lang="fr-FR" sz="2000" dirty="0"/>
                  <a:t>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p>
                            <m:s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r-F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p>
                            <m:s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fr-FR" sz="2000" dirty="0"/>
                            <m:t>)</m:t>
                          </m:r>
                        </m:e>
                      </m:func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e>
                      </m:func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pPr marL="0" indent="0">
                  <a:buNone/>
                </a:pPr>
                <a:endParaRPr lang="fr-FR" sz="2000" baseline="-25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62" t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80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515981"/>
            <a:ext cx="10839994" cy="5785077"/>
          </a:xfrm>
        </p:spPr>
        <p:txBody>
          <a:bodyPr>
            <a:normAutofit/>
          </a:bodyPr>
          <a:lstStyle/>
          <a:p>
            <a:r>
              <a:rPr lang="fr-FR" sz="2200" dirty="0"/>
              <a:t>Difficulté à définir l’IA = difficulté à définir l’Intelligence. </a:t>
            </a:r>
          </a:p>
          <a:p>
            <a:pPr marL="0" indent="0">
              <a:buNone/>
            </a:pPr>
            <a:r>
              <a:rPr lang="fr-FR" sz="2200" dirty="0"/>
              <a:t>    Selon [Larousse 2024], l’intelligence =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2000" dirty="0"/>
              <a:t>« Ensemble des fonctions mentales ayant pour objet la connaissance conceptuelle et rationnelle »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2000" dirty="0"/>
              <a:t>« Aptitude d'un être humain à s'adapter à une situation, à choisir des moyens d'action en fonction des circonstances »</a:t>
            </a:r>
          </a:p>
          <a:p>
            <a:pPr lvl="1"/>
            <a:endParaRPr lang="fr-FR" sz="1800" dirty="0"/>
          </a:p>
          <a:p>
            <a:r>
              <a:rPr lang="fr-FR" sz="2200" dirty="0"/>
              <a:t>Définition ‘’pragmatique’’:</a:t>
            </a:r>
          </a:p>
          <a:p>
            <a:pPr lvl="1"/>
            <a:r>
              <a:rPr lang="fr-FR" sz="2000" dirty="0"/>
              <a:t>IA = ensemble des méthodes qui sont habituellement classées dans l’IA par les spécialistes de son domaine.</a:t>
            </a:r>
          </a:p>
          <a:p>
            <a:pPr lvl="1"/>
            <a:r>
              <a:rPr lang="fr-FR" sz="2000" dirty="0"/>
              <a:t>En traitement de l’image : réseaux de neurones (</a:t>
            </a:r>
            <a:r>
              <a:rPr lang="fr-FR" sz="2000" dirty="0" err="1"/>
              <a:t>NNs</a:t>
            </a:r>
            <a:r>
              <a:rPr lang="fr-FR" sz="2000" dirty="0"/>
              <a:t>) convolutifs (</a:t>
            </a:r>
            <a:r>
              <a:rPr lang="fr-FR" sz="2000" dirty="0" err="1"/>
              <a:t>CNNs</a:t>
            </a:r>
            <a:r>
              <a:rPr lang="fr-FR" sz="2000" dirty="0"/>
              <a:t>), algorithmes de segmentation, etc.</a:t>
            </a:r>
          </a:p>
          <a:p>
            <a:pPr lvl="1"/>
            <a:r>
              <a:rPr lang="fr-FR" sz="2000" u="sng" dirty="0"/>
              <a:t>En contrôle</a:t>
            </a:r>
            <a:r>
              <a:rPr lang="fr-FR" sz="2000" dirty="0"/>
              <a:t> : </a:t>
            </a:r>
            <a:r>
              <a:rPr lang="fr-FR" sz="2000" dirty="0" err="1"/>
              <a:t>NNs</a:t>
            </a:r>
            <a:r>
              <a:rPr lang="fr-FR" sz="2000" dirty="0"/>
              <a:t> récurrents (</a:t>
            </a:r>
            <a:r>
              <a:rPr lang="fr-FR" sz="2000" dirty="0" err="1"/>
              <a:t>RNNs</a:t>
            </a:r>
            <a:r>
              <a:rPr lang="fr-FR" sz="2000" dirty="0"/>
              <a:t>), algorithmes d’apprentissage par renforcement (RL), etc. </a:t>
            </a:r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lvl="1"/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7194584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12308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b="1" dirty="0"/>
                  <a:t>Exercice (labyrinthe) :</a:t>
                </a: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Vérifier pour quelques cases les  équations d’optimalité.</a:t>
                </a: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		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p>
                          <m:sSupPr>
                            <m:ctrlPr>
                              <a:rPr lang="fr-FR" sz="2000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fr-FR" sz="2000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12308"/>
                <a:ext cx="10839994" cy="6021978"/>
              </a:xfrm>
              <a:blipFill>
                <a:blip r:embed="rId2"/>
                <a:stretch>
                  <a:fillRect l="-562" t="-1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663F2AF0-1E7A-4B57-B884-B7B17844C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374" y="2324738"/>
            <a:ext cx="4417467" cy="3600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19ED4E4-3287-4BED-98E2-908FAE4BC2A4}"/>
              </a:ext>
            </a:extLst>
          </p:cNvPr>
          <p:cNvSpPr txBox="1"/>
          <p:nvPr/>
        </p:nvSpPr>
        <p:spPr>
          <a:xfrm>
            <a:off x="5375943" y="6518792"/>
            <a:ext cx="66330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[illustration: https://www.davidsilver.uk/teaching/]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74ACEAD-EE53-4D6B-BAC4-8E6CA3E5B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006" y="2324738"/>
            <a:ext cx="463311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612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5.3 Algorithmes avec fonctions de valeurs tabulaires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Objectif</a:t>
                </a:r>
                <a:r>
                  <a:rPr lang="fr-FR" sz="2000" dirty="0"/>
                  <a:t> : résoudre (au moins) une équation d’optimalité de Bellman 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p>
                            <m:s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r-FR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p>
                            <m:s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fr-FR" sz="2000" dirty="0"/>
                            <m:t>)</m:t>
                          </m:r>
                        </m:e>
                      </m:func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e>
                      </m:func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000" dirty="0"/>
              </a:p>
              <a:p>
                <a:pPr marL="0" indent="0" algn="ctr">
                  <a:buNone/>
                </a:pPr>
                <a:r>
                  <a:rPr lang="fr-FR" sz="2000" dirty="0"/>
                  <a:t>i.e. </a:t>
                </a:r>
                <a:r>
                  <a:rPr lang="fr-FR" sz="2000" b="1" dirty="0"/>
                  <a:t>déterminer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sSup>
                          <m:sSupPr>
                            <m:ctrlP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p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fr-FR" sz="2000" dirty="0"/>
                  <a:t> </a:t>
                </a:r>
                <a:r>
                  <a:rPr lang="fr-FR" sz="2000" b="1" dirty="0"/>
                  <a:t>et/ou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sSup>
                          <m:sSupPr>
                            <m:ctrlPr>
                              <a:rPr lang="fr-FR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p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fr-FR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de manière exacte ou approchée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fr-FR" sz="20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fr-FR" sz="2000" dirty="0"/>
                  <a:t>).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Fonctions tabulaires</a:t>
                </a:r>
                <a:r>
                  <a:rPr lang="fr-FR" sz="2000" dirty="0"/>
                  <a:t> : </a:t>
                </a:r>
                <a:r>
                  <a:rPr lang="fr-FR" sz="2000" b="1" dirty="0"/>
                  <a:t>représentation de </a:t>
                </a:r>
                <a14:m>
                  <m:oMath xmlns:m="http://schemas.openxmlformats.org/officeDocument/2006/math"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fr-FR" sz="2000" b="1" dirty="0"/>
                  <a:t> ou </a:t>
                </a:r>
                <a14:m>
                  <m:oMath xmlns:m="http://schemas.openxmlformats.org/officeDocument/2006/math"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fr-FR" sz="2000" b="1" dirty="0"/>
                  <a:t> sous forme de tableau</a:t>
                </a:r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1. représentation exacte possible pour des modèles spatialement discrets, i.e.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fr-FR" sz="2000" dirty="0"/>
                  <a:t> appartiennent à des ensembles finis.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2. limité à de petits modèles, i.e.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fr-FR" sz="2000" dirty="0"/>
                  <a:t> de petites dimensions.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					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844" t="-1417" r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8825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b="1" dirty="0"/>
                  <a:t>Exemple (labyrinthe) :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						</a:t>
                </a:r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Représentation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fr-FR" sz="2000" i="1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fr-FR" sz="20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fr-FR" sz="2000" dirty="0"/>
                  <a:t>		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						</a:t>
                </a:r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Représentation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fr-FR" sz="2000" i="1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fr-FR" sz="20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0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sz="20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 :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62" t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361DF2FD-72A9-4460-88B2-AB0F0101E7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8674795"/>
                  </p:ext>
                </p:extLst>
              </p:nvPr>
            </p:nvGraphicFramePr>
            <p:xfrm>
              <a:off x="5605708" y="1940390"/>
              <a:ext cx="4248000" cy="741680"/>
            </p:xfrm>
            <a:graphic>
              <a:graphicData uri="http://schemas.openxmlformats.org/drawingml/2006/table">
                <a:tbl>
                  <a:tblPr firstCol="1" bandRow="1">
                    <a:tableStyleId>{F5AB1C69-6EDB-4FF4-983F-18BD219EF322}</a:tableStyleId>
                  </a:tblPr>
                  <a:tblGrid>
                    <a:gridCol w="708000">
                      <a:extLst>
                        <a:ext uri="{9D8B030D-6E8A-4147-A177-3AD203B41FA5}">
                          <a16:colId xmlns:a16="http://schemas.microsoft.com/office/drawing/2014/main" val="461748827"/>
                        </a:ext>
                      </a:extLst>
                    </a:gridCol>
                    <a:gridCol w="708000">
                      <a:extLst>
                        <a:ext uri="{9D8B030D-6E8A-4147-A177-3AD203B41FA5}">
                          <a16:colId xmlns:a16="http://schemas.microsoft.com/office/drawing/2014/main" val="2263377588"/>
                        </a:ext>
                      </a:extLst>
                    </a:gridCol>
                    <a:gridCol w="708000">
                      <a:extLst>
                        <a:ext uri="{9D8B030D-6E8A-4147-A177-3AD203B41FA5}">
                          <a16:colId xmlns:a16="http://schemas.microsoft.com/office/drawing/2014/main" val="1782302052"/>
                        </a:ext>
                      </a:extLst>
                    </a:gridCol>
                    <a:gridCol w="708000">
                      <a:extLst>
                        <a:ext uri="{9D8B030D-6E8A-4147-A177-3AD203B41FA5}">
                          <a16:colId xmlns:a16="http://schemas.microsoft.com/office/drawing/2014/main" val="2801613120"/>
                        </a:ext>
                      </a:extLst>
                    </a:gridCol>
                    <a:gridCol w="708000">
                      <a:extLst>
                        <a:ext uri="{9D8B030D-6E8A-4147-A177-3AD203B41FA5}">
                          <a16:colId xmlns:a16="http://schemas.microsoft.com/office/drawing/2014/main" val="397317973"/>
                        </a:ext>
                      </a:extLst>
                    </a:gridCol>
                    <a:gridCol w="708000">
                      <a:extLst>
                        <a:ext uri="{9D8B030D-6E8A-4147-A177-3AD203B41FA5}">
                          <a16:colId xmlns:a16="http://schemas.microsoft.com/office/drawing/2014/main" val="2739882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État 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C1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C2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B2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B4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959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FR" b="1" dirty="0" smtClean="0"/>
                                  </m:ctrlPr>
                                </m:sSupPr>
                                <m:e>
                                  <m:r>
                                    <a:rPr lang="fr-FR" dirty="0" smtClean="0"/>
                                    <m:t>𝑉</m:t>
                                  </m:r>
                                </m:e>
                                <m:sup>
                                  <m:r>
                                    <a:rPr lang="fr-FR" b="1" dirty="0" smtClean="0"/>
                                    <m:t>∗</m:t>
                                  </m:r>
                                </m:sup>
                              </m:sSup>
                              <m:r>
                                <a:rPr lang="fr-FR" dirty="0" smtClean="0"/>
                                <m:t>(</m:t>
                              </m:r>
                              <m:r>
                                <a:rPr lang="fr-FR" dirty="0" smtClean="0"/>
                                <m:t>𝑠</m:t>
                              </m:r>
                              <m:r>
                                <a:rPr lang="fr-FR" dirty="0" smtClean="0"/>
                                <m:t>)</m:t>
                              </m:r>
                            </m:oMath>
                          </a14:m>
                          <a:r>
                            <a:rPr lang="fr-FR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-16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-15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-14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-16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97497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361DF2FD-72A9-4460-88B2-AB0F0101E7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8674795"/>
                  </p:ext>
                </p:extLst>
              </p:nvPr>
            </p:nvGraphicFramePr>
            <p:xfrm>
              <a:off x="5605708" y="1940390"/>
              <a:ext cx="4248000" cy="741680"/>
            </p:xfrm>
            <a:graphic>
              <a:graphicData uri="http://schemas.openxmlformats.org/drawingml/2006/table">
                <a:tbl>
                  <a:tblPr firstCol="1" bandRow="1">
                    <a:tableStyleId>{F5AB1C69-6EDB-4FF4-983F-18BD219EF322}</a:tableStyleId>
                  </a:tblPr>
                  <a:tblGrid>
                    <a:gridCol w="708000">
                      <a:extLst>
                        <a:ext uri="{9D8B030D-6E8A-4147-A177-3AD203B41FA5}">
                          <a16:colId xmlns:a16="http://schemas.microsoft.com/office/drawing/2014/main" val="461748827"/>
                        </a:ext>
                      </a:extLst>
                    </a:gridCol>
                    <a:gridCol w="708000">
                      <a:extLst>
                        <a:ext uri="{9D8B030D-6E8A-4147-A177-3AD203B41FA5}">
                          <a16:colId xmlns:a16="http://schemas.microsoft.com/office/drawing/2014/main" val="2263377588"/>
                        </a:ext>
                      </a:extLst>
                    </a:gridCol>
                    <a:gridCol w="708000">
                      <a:extLst>
                        <a:ext uri="{9D8B030D-6E8A-4147-A177-3AD203B41FA5}">
                          <a16:colId xmlns:a16="http://schemas.microsoft.com/office/drawing/2014/main" val="1782302052"/>
                        </a:ext>
                      </a:extLst>
                    </a:gridCol>
                    <a:gridCol w="708000">
                      <a:extLst>
                        <a:ext uri="{9D8B030D-6E8A-4147-A177-3AD203B41FA5}">
                          <a16:colId xmlns:a16="http://schemas.microsoft.com/office/drawing/2014/main" val="2801613120"/>
                        </a:ext>
                      </a:extLst>
                    </a:gridCol>
                    <a:gridCol w="708000">
                      <a:extLst>
                        <a:ext uri="{9D8B030D-6E8A-4147-A177-3AD203B41FA5}">
                          <a16:colId xmlns:a16="http://schemas.microsoft.com/office/drawing/2014/main" val="397317973"/>
                        </a:ext>
                      </a:extLst>
                    </a:gridCol>
                    <a:gridCol w="708000">
                      <a:extLst>
                        <a:ext uri="{9D8B030D-6E8A-4147-A177-3AD203B41FA5}">
                          <a16:colId xmlns:a16="http://schemas.microsoft.com/office/drawing/2014/main" val="2739882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État 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C1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C2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B2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B4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959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62" t="-108197" r="-50344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-16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-15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-14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-16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974973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B79C18E-4566-4D7D-9472-61434E04A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37728"/>
              </p:ext>
            </p:extLst>
          </p:nvPr>
        </p:nvGraphicFramePr>
        <p:xfrm>
          <a:off x="5647656" y="3831981"/>
          <a:ext cx="6012000" cy="1909538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1002000">
                  <a:extLst>
                    <a:ext uri="{9D8B030D-6E8A-4147-A177-3AD203B41FA5}">
                      <a16:colId xmlns:a16="http://schemas.microsoft.com/office/drawing/2014/main" val="1840493864"/>
                    </a:ext>
                  </a:extLst>
                </a:gridCol>
                <a:gridCol w="1002000">
                  <a:extLst>
                    <a:ext uri="{9D8B030D-6E8A-4147-A177-3AD203B41FA5}">
                      <a16:colId xmlns:a16="http://schemas.microsoft.com/office/drawing/2014/main" val="299182931"/>
                    </a:ext>
                  </a:extLst>
                </a:gridCol>
                <a:gridCol w="1002000">
                  <a:extLst>
                    <a:ext uri="{9D8B030D-6E8A-4147-A177-3AD203B41FA5}">
                      <a16:colId xmlns:a16="http://schemas.microsoft.com/office/drawing/2014/main" val="146590287"/>
                    </a:ext>
                  </a:extLst>
                </a:gridCol>
                <a:gridCol w="1002000">
                  <a:extLst>
                    <a:ext uri="{9D8B030D-6E8A-4147-A177-3AD203B41FA5}">
                      <a16:colId xmlns:a16="http://schemas.microsoft.com/office/drawing/2014/main" val="862829387"/>
                    </a:ext>
                  </a:extLst>
                </a:gridCol>
                <a:gridCol w="1002000">
                  <a:extLst>
                    <a:ext uri="{9D8B030D-6E8A-4147-A177-3AD203B41FA5}">
                      <a16:colId xmlns:a16="http://schemas.microsoft.com/office/drawing/2014/main" val="1860344697"/>
                    </a:ext>
                  </a:extLst>
                </a:gridCol>
                <a:gridCol w="1002000">
                  <a:extLst>
                    <a:ext uri="{9D8B030D-6E8A-4147-A177-3AD203B41FA5}">
                      <a16:colId xmlns:a16="http://schemas.microsoft.com/office/drawing/2014/main" val="4034794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32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Droite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598703"/>
                  </a:ext>
                </a:extLst>
              </a:tr>
              <a:tr h="42617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Gauche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193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99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Haut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162848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084EE144-AC37-4FF4-A1DB-F1C2976AD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93" y="1479405"/>
            <a:ext cx="441746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939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Nombreuses méthodes de résolution itératives</a:t>
                </a:r>
                <a:r>
                  <a:rPr lang="fr-FR" sz="2000" dirty="0"/>
                  <a:t> (dont les estimations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fr-FR" sz="2000" dirty="0"/>
                  <a:t> et/ou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fr-FR" sz="2000" dirty="0"/>
                  <a:t> convergent vers les valeurs exactes), e.g. Value itération, Policy itération, </a:t>
                </a:r>
                <a:r>
                  <a:rPr lang="fr-FR" sz="2000" b="1" dirty="0"/>
                  <a:t>Q-</a:t>
                </a:r>
                <a:r>
                  <a:rPr lang="fr-FR" sz="2000" b="1" dirty="0" err="1"/>
                  <a:t>learning</a:t>
                </a:r>
                <a:r>
                  <a:rPr lang="fr-FR" sz="2000" b="1" dirty="0"/>
                  <a:t>, </a:t>
                </a:r>
                <a:r>
                  <a:rPr lang="fr-FR" sz="2000" dirty="0" err="1"/>
                  <a:t>Sarsa</a:t>
                </a:r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u="sng" dirty="0"/>
                  <a:t>Q-</a:t>
                </a:r>
                <a:r>
                  <a:rPr lang="fr-FR" sz="2000" u="sng" dirty="0" err="1"/>
                  <a:t>learning</a:t>
                </a:r>
                <a:r>
                  <a:rPr lang="fr-FR" sz="2000" dirty="0"/>
                  <a:t> : </a:t>
                </a:r>
              </a:p>
              <a:p>
                <a:r>
                  <a:rPr lang="fr-FR" sz="2000" dirty="0"/>
                  <a:t>apprentissage de Q, par mises à jour 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sSup>
                            <m:sSupPr>
                              <m:ctrlP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)≔</m:t>
                      </m:r>
                      <m:d>
                        <m:dPr>
                          <m:ctrlP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fr-FR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sSup>
                            <m:sSupPr>
                              <m:ctrlPr>
                                <a:rPr lang="fr-FR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fr-FR" sz="2000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000" b="0" i="0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dirty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fr-FR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sSup>
                                <m:sSupPr>
                                  <m:ctrlPr>
                                    <a:rPr lang="fr-F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fr-FR" sz="2000" i="1" dirty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  <m: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fr-FR" sz="2000" dirty="0"/>
              </a:p>
              <a:p>
                <a:pPr marL="0" indent="0" algn="ctr">
                  <a:buNone/>
                </a:pPr>
                <a:r>
                  <a:rPr lang="fr-FR" sz="2000" dirty="0"/>
                  <a:t>    avec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fr-FR" sz="2000" dirty="0"/>
                  <a:t> collectés expérimentalement,</a:t>
                </a:r>
              </a:p>
              <a:p>
                <a:pPr marL="0" indent="0" algn="ctr">
                  <a:buNone/>
                </a:pPr>
                <a:r>
                  <a:rPr lang="fr-FR" sz="2000" dirty="0"/>
                  <a:t>avec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 ]0;1]</m:t>
                    </m:r>
                  </m:oMath>
                </a14:m>
                <a:r>
                  <a:rPr lang="fr-FR" sz="2000" dirty="0"/>
                  <a:t>  = </a:t>
                </a:r>
                <a:r>
                  <a:rPr lang="fr-FR" sz="2000" b="1" i="1" dirty="0" err="1"/>
                  <a:t>learning</a:t>
                </a:r>
                <a:r>
                  <a:rPr lang="fr-FR" sz="2000" b="1" i="1" dirty="0"/>
                  <a:t> rate</a:t>
                </a:r>
                <a:r>
                  <a:rPr lang="fr-FR" sz="2000" i="1" dirty="0"/>
                  <a:t>.</a:t>
                </a:r>
                <a:endParaRPr lang="fr-FR" sz="2000" dirty="0"/>
              </a:p>
              <a:p>
                <a:r>
                  <a:rPr lang="fr-FR" sz="2000" dirty="0"/>
                  <a:t>Alternance d’expériences et de mises à jour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fr-FR" sz="2000" dirty="0"/>
                  <a:t>.</a:t>
                </a:r>
              </a:p>
              <a:p>
                <a:r>
                  <a:rPr lang="fr-FR" sz="2000" dirty="0"/>
                  <a:t>Les expériences utilisent l’estimation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fr-FR" sz="2000" dirty="0"/>
                  <a:t> pour choisir de meilleurs actions = </a:t>
                </a:r>
                <a:r>
                  <a:rPr lang="fr-FR" sz="2000" b="1" dirty="0"/>
                  <a:t>exploitation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fr-FR" sz="2000" dirty="0"/>
                  <a:t> précis pour les (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fr-FR" sz="2000" dirty="0"/>
                  <a:t>) d’intérêt.</a:t>
                </a:r>
              </a:p>
              <a:p>
                <a:r>
                  <a:rPr lang="fr-FR" sz="2000" dirty="0"/>
                  <a:t>Pour garantir la convergence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fr-FR" sz="2000" dirty="0"/>
                  <a:t> vers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fr-FR" sz="2000" dirty="0"/>
                  <a:t>, le choix d’action garde une part de hasard = </a:t>
                </a:r>
                <a:r>
                  <a:rPr lang="fr-FR" sz="2000" b="1" dirty="0"/>
                  <a:t>exploration</a:t>
                </a:r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dirty="0"/>
                  <a:t>					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Remarque</a:t>
                </a:r>
                <a:r>
                  <a:rPr lang="fr-FR" sz="2000" dirty="0"/>
                  <a:t> : en environnement stochastique,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sz="2000" dirty="0"/>
                  <a:t> « filtre » la variance expérimentale. En déterministe, on peut garder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2000" dirty="0"/>
                  <a:t> pour un apprentissage plus rapide.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62" t="-1012" r="-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6838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Q-</a:t>
                </a:r>
                <a:r>
                  <a:rPr lang="fr-FR" sz="2000" u="sng" dirty="0" err="1"/>
                  <a:t>learning</a:t>
                </a:r>
                <a:r>
                  <a:rPr lang="fr-FR" sz="2000" u="sng" dirty="0"/>
                  <a:t>, pseudo-code</a:t>
                </a:r>
                <a:r>
                  <a:rPr lang="fr-FR" sz="2000" dirty="0"/>
                  <a:t> (avec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fr-FR" sz="2000" dirty="0"/>
                  <a:t>-</a:t>
                </a:r>
                <a:r>
                  <a:rPr lang="fr-FR" sz="2000" dirty="0" err="1"/>
                  <a:t>greedy</a:t>
                </a:r>
                <a:r>
                  <a:rPr lang="fr-FR" sz="2000" dirty="0"/>
                  <a:t>): </a:t>
                </a:r>
              </a:p>
              <a:p>
                <a:pPr marL="0" indent="0">
                  <a:buNone/>
                </a:pPr>
                <a:r>
                  <a:rPr lang="fr-FR" sz="2000" dirty="0"/>
                  <a:t>entrée : 1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fr-FR" sz="2000" dirty="0"/>
                  <a:t> α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fr-FR" sz="2000" dirty="0"/>
                  <a:t> 0, ε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fr-FR" sz="2000" dirty="0"/>
                  <a:t> 0, k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fr-FR" sz="2000" dirty="0"/>
                  <a:t> 0</a:t>
                </a:r>
              </a:p>
              <a:p>
                <a:pPr marL="0" indent="0">
                  <a:buNone/>
                </a:pPr>
                <a:r>
                  <a:rPr lang="fr-FR" sz="2000" dirty="0"/>
                  <a:t>sortie : tableau Q[., .]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fr-FR" sz="2000" dirty="0"/>
                  <a:t>initialiser Q[s, a] = 0 pour tout s et tout a</a:t>
                </a:r>
              </a:p>
              <a:p>
                <a:pPr marL="0" indent="0">
                  <a:buNone/>
                </a:pPr>
                <a:r>
                  <a:rPr lang="fr-FR" sz="2000" dirty="0"/>
                  <a:t>Répéter k fois  </a:t>
                </a:r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// k = nombre d’épisodes</a:t>
                </a:r>
              </a:p>
              <a:p>
                <a:pPr marL="0" indent="0">
                  <a:buNone/>
                </a:pPr>
                <a:r>
                  <a:rPr lang="fr-FR" sz="2000" dirty="0"/>
                  <a:t>      s := état initial</a:t>
                </a:r>
              </a:p>
              <a:p>
                <a:pPr marL="0" indent="0">
                  <a:buNone/>
                </a:pPr>
                <a:r>
                  <a:rPr lang="fr-FR" sz="2000" dirty="0"/>
                  <a:t>      répéter </a:t>
                </a:r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// étapes d'un épisode</a:t>
                </a:r>
              </a:p>
              <a:p>
                <a:pPr marL="0" indent="0">
                  <a:buNone/>
                </a:pPr>
                <a:r>
                  <a:rPr lang="fr-FR" sz="2000" dirty="0"/>
                  <a:t>              choisir une action a: </a:t>
                </a:r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//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</a:t>
                </a:r>
                <a:r>
                  <a:rPr lang="fr-FR" sz="2000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greedy</a:t>
                </a: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	   si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&lt; </m:t>
                    </m:r>
                  </m:oMath>
                </a14:m>
                <a:r>
                  <a:rPr lang="fr-FR" sz="2000" dirty="0"/>
                  <a:t>random(0,1)</a:t>
                </a:r>
              </a:p>
              <a:p>
                <a:pPr marL="0" indent="0">
                  <a:buNone/>
                </a:pPr>
                <a:r>
                  <a:rPr lang="fr-FR" sz="2000" dirty="0"/>
                  <a:t>		 a :=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fr-FR" sz="2000" b="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fr-FR" sz="200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lim>
                    </m:limLow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)⁡</m:t>
                    </m:r>
                  </m:oMath>
                </a14:m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// exploitation</a:t>
                </a:r>
              </a:p>
              <a:p>
                <a:pPr marL="0" indent="0">
                  <a:buNone/>
                </a:pPr>
                <a:r>
                  <a:rPr lang="fr-FR" sz="2000" dirty="0"/>
                  <a:t>	    sinon </a:t>
                </a:r>
              </a:p>
              <a:p>
                <a:pPr marL="0" indent="0">
                  <a:buNone/>
                </a:pPr>
                <a:r>
                  <a:rPr lang="fr-FR" sz="2000" dirty="0"/>
                  <a:t>		a ≔</a:t>
                </a:r>
                <a:r>
                  <a:rPr lang="fr-FR" sz="2000" dirty="0" err="1"/>
                  <a:t>random</a:t>
                </a:r>
                <a:r>
                  <a:rPr lang="fr-FR" sz="2000" dirty="0"/>
                  <a:t>(actions) </a:t>
                </a:r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// exploration</a:t>
                </a: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               exécuter l'action a, observer la récompense r et le nouvel état s’ </a:t>
                </a:r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// nouvelle données</a:t>
                </a:r>
              </a:p>
              <a:p>
                <a:pPr marL="0" indent="0">
                  <a:buNone/>
                </a:pPr>
                <a:r>
                  <a:rPr lang="fr-FR" sz="2000" dirty="0"/>
                  <a:t>               Q[s, a] := Q[s, a] + α (r +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sz="200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/>
                    </m:func>
                  </m:oMath>
                </a14:m>
                <a:r>
                  <a:rPr lang="fr-FR" sz="2000" dirty="0"/>
                  <a:t> Q[s', a’] – Q[s, a]) </a:t>
                </a:r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// mise à jour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endParaRPr lang="fr-FR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/>
                  <a:t>               s := s'</a:t>
                </a:r>
              </a:p>
              <a:p>
                <a:pPr marL="0" indent="0">
                  <a:buNone/>
                </a:pPr>
                <a:r>
                  <a:rPr lang="fr-FR" sz="2000" dirty="0"/>
                  <a:t>      jusqu'à ce que s soit l'état terminal</a:t>
                </a:r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06" t="-1316" b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6617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9086"/>
            <a:ext cx="10839994" cy="6021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1" dirty="0"/>
              <a:t>Exemple:</a:t>
            </a:r>
          </a:p>
          <a:p>
            <a:pPr marL="0" indent="0">
              <a:buNone/>
            </a:pPr>
            <a:r>
              <a:rPr lang="fr-FR" sz="2000" b="1" dirty="0"/>
              <a:t>Déterminer Q(</a:t>
            </a:r>
            <a:r>
              <a:rPr lang="fr-FR" sz="2000" b="1" dirty="0" err="1"/>
              <a:t>s,a</a:t>
            </a:r>
            <a:r>
              <a:rPr lang="fr-FR" sz="2000" b="1" dirty="0"/>
              <a:t>), V(s)</a:t>
            </a:r>
          </a:p>
          <a:p>
            <a:pPr marL="0" indent="0">
              <a:buNone/>
            </a:pPr>
            <a:endParaRPr lang="fr-FR" sz="2000" b="1" dirty="0"/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097841C3-A5FE-419B-9F90-F04BE9DA9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71913"/>
              </p:ext>
            </p:extLst>
          </p:nvPr>
        </p:nvGraphicFramePr>
        <p:xfrm>
          <a:off x="2384338" y="142434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568658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542493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807592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97996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508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Q=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00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8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79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396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Prérequis -ressources (programmation-mathématiques)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67C1D5D-ABF7-4589-BB24-139F4B5D5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780" y="2111518"/>
            <a:ext cx="2783282" cy="3368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ECDA0F8-9A95-4D0E-AC19-8194925B5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118" y="2111518"/>
            <a:ext cx="2354220" cy="336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3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50389"/>
            <a:ext cx="10839994" cy="6093480"/>
          </a:xfrm>
        </p:spPr>
        <p:txBody>
          <a:bodyPr>
            <a:normAutofit/>
          </a:bodyPr>
          <a:lstStyle/>
          <a:p>
            <a:r>
              <a:rPr lang="fr-FR" sz="2200" dirty="0"/>
              <a:t>L’IA et l’analyse de données nécessitent des compétences :</a:t>
            </a:r>
          </a:p>
          <a:p>
            <a:pPr lvl="1"/>
            <a:r>
              <a:rPr lang="fr-FR" sz="2000" dirty="0"/>
              <a:t>en </a:t>
            </a:r>
            <a:r>
              <a:rPr lang="fr-FR" sz="2000" b="1" dirty="0"/>
              <a:t>programmation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Python (langage le + utilisé en IA)</a:t>
            </a:r>
          </a:p>
          <a:p>
            <a:pPr lvl="1"/>
            <a:r>
              <a:rPr lang="fr-FR" sz="2000" dirty="0"/>
              <a:t>en </a:t>
            </a:r>
            <a:r>
              <a:rPr lang="fr-FR" sz="2000" b="1" dirty="0"/>
              <a:t>mathématiques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Algèbre linéaire, calcul différentiel, probabilités, statistiques</a:t>
            </a:r>
          </a:p>
          <a:p>
            <a:endParaRPr lang="fr-FR" sz="2200" dirty="0"/>
          </a:p>
          <a:p>
            <a:r>
              <a:rPr lang="fr-FR" sz="2200" dirty="0"/>
              <a:t>Ressources </a:t>
            </a:r>
            <a:r>
              <a:rPr lang="fr-FR" sz="2200" b="1" dirty="0"/>
              <a:t>Python</a:t>
            </a:r>
            <a:r>
              <a:rPr lang="fr-FR" sz="2200" dirty="0"/>
              <a:t> en ligne:</a:t>
            </a:r>
          </a:p>
          <a:p>
            <a:pPr lvl="1"/>
            <a:r>
              <a:rPr lang="fr-FR" sz="1800" dirty="0"/>
              <a:t>Cours et exos de base :</a:t>
            </a:r>
          </a:p>
          <a:p>
            <a:pPr lvl="2"/>
            <a:r>
              <a:rPr lang="fr-FR" sz="1600" dirty="0">
                <a:hlinkClick r:id="rId2"/>
              </a:rPr>
              <a:t>https://www.learnpython.org/</a:t>
            </a:r>
            <a:r>
              <a:rPr lang="fr-FR" sz="1600" dirty="0"/>
              <a:t> </a:t>
            </a:r>
          </a:p>
          <a:p>
            <a:pPr lvl="2"/>
            <a:r>
              <a:rPr lang="fr-FR" sz="16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https://www.france-ioi.org/algo/chapters.php</a:t>
            </a:r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lvl="2"/>
            <a:r>
              <a:rPr lang="fr-FR" sz="1600" dirty="0">
                <a:hlinkClick r:id="rId4"/>
              </a:rPr>
              <a:t>https://courspython.com/apprendre-numpy.html</a:t>
            </a:r>
            <a:r>
              <a:rPr lang="fr-FR" sz="1600" dirty="0"/>
              <a:t> </a:t>
            </a:r>
          </a:p>
          <a:p>
            <a:pPr lvl="1"/>
            <a:r>
              <a:rPr lang="fr-FR" sz="2000" dirty="0"/>
              <a:t>Installation (programmer en local)</a:t>
            </a:r>
          </a:p>
          <a:p>
            <a:pPr lvl="2"/>
            <a:r>
              <a:rPr lang="fr-FR" sz="1600" dirty="0">
                <a:hlinkClick r:id="rId5"/>
              </a:rPr>
              <a:t>https://anaconda.org</a:t>
            </a:r>
            <a:r>
              <a:rPr lang="fr-FR" sz="1600" dirty="0"/>
              <a:t> </a:t>
            </a:r>
          </a:p>
          <a:p>
            <a:pPr lvl="2"/>
            <a:r>
              <a:rPr lang="fr-FR" sz="1600" dirty="0">
                <a:hlinkClick r:id="rId6"/>
              </a:rPr>
              <a:t>https://pytorch.org/get-started/locally/</a:t>
            </a:r>
            <a:r>
              <a:rPr lang="fr-FR" sz="1600" dirty="0"/>
              <a:t> </a:t>
            </a:r>
          </a:p>
          <a:p>
            <a:pPr lvl="1"/>
            <a:r>
              <a:rPr lang="fr-FR" sz="2000" dirty="0"/>
              <a:t>Programmer en ligne :</a:t>
            </a:r>
          </a:p>
          <a:p>
            <a:pPr lvl="2"/>
            <a:r>
              <a:rPr lang="fr-FR" sz="1600" dirty="0">
                <a:hlinkClick r:id="rId7"/>
              </a:rPr>
              <a:t>https://www.programiz.com/python-programming/online-compiler/</a:t>
            </a:r>
            <a:r>
              <a:rPr lang="fr-FR" sz="1600" dirty="0"/>
              <a:t> </a:t>
            </a:r>
          </a:p>
          <a:p>
            <a:pPr lvl="2"/>
            <a:r>
              <a:rPr lang="fr-FR" sz="1600" dirty="0">
                <a:hlinkClick r:id="rId8"/>
              </a:rPr>
              <a:t>https://colab.research.google.com/</a:t>
            </a:r>
            <a:r>
              <a:rPr lang="fr-FR" sz="1600" dirty="0"/>
              <a:t> </a:t>
            </a:r>
          </a:p>
          <a:p>
            <a:pPr lvl="1"/>
            <a:endParaRPr lang="fr-FR" sz="2000" dirty="0"/>
          </a:p>
          <a:p>
            <a:pPr marL="914400" lvl="1" indent="-457200">
              <a:buFont typeface="+mj-lt"/>
              <a:buAutoNum type="arabicPeriod"/>
            </a:pPr>
            <a:endParaRPr lang="fr-FR" sz="20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20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05936C-6A4E-4A82-96C3-48E44217B8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297" y="2993031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5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39332"/>
          </a:xfrm>
        </p:spPr>
        <p:txBody>
          <a:bodyPr/>
          <a:lstStyle/>
          <a:p>
            <a:r>
              <a:rPr lang="fr-FR" dirty="0"/>
              <a:t>3. Introduction aux réseaux de neurones</a:t>
            </a:r>
            <a:br>
              <a:rPr lang="fr-FR" dirty="0"/>
            </a:br>
            <a:r>
              <a:rPr lang="fr-FR" sz="3200" dirty="0"/>
              <a:t>	3.1. Problèmes de régression</a:t>
            </a:r>
            <a:br>
              <a:rPr lang="fr-FR" sz="3200" dirty="0"/>
            </a:br>
            <a:r>
              <a:rPr lang="fr-FR" sz="3200" dirty="0"/>
              <a:t>	3.2. Descente de gradient, dérivation automatique</a:t>
            </a:r>
            <a:br>
              <a:rPr lang="fr-FR" sz="3200" dirty="0"/>
            </a:br>
            <a:r>
              <a:rPr lang="fr-FR" sz="3200" dirty="0"/>
              <a:t>	3.3. Un réseau de neurones simple (MLP)</a:t>
            </a:r>
            <a:br>
              <a:rPr lang="fr-FR" sz="3200" dirty="0"/>
            </a:br>
            <a:r>
              <a:rPr lang="fr-FR" sz="3200" dirty="0"/>
              <a:t>	3.4. Titanic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7094A5B-856D-4416-AF92-D9310C3A8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75" y="3122500"/>
            <a:ext cx="5576013" cy="270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6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3.1 Problèmes de régression</a:t>
                </a:r>
              </a:p>
              <a:p>
                <a:pPr marL="0" indent="0">
                  <a:buNone/>
                </a:pPr>
                <a:endParaRPr lang="fr-FR" sz="2200" u="sng" dirty="0"/>
              </a:p>
              <a:p>
                <a:pPr marL="0" indent="0">
                  <a:buNone/>
                </a:pPr>
                <a:r>
                  <a:rPr lang="fr-FR" sz="2200" u="sng" dirty="0"/>
                  <a:t>Formulation</a:t>
                </a:r>
                <a:r>
                  <a:rPr lang="fr-FR" sz="2200" dirty="0"/>
                  <a:t> : </a:t>
                </a:r>
                <a:r>
                  <a:rPr lang="fr-FR" sz="2200" b="1" dirty="0"/>
                  <a:t>apprendre à prédire</a:t>
                </a:r>
                <a:r>
                  <a:rPr lang="fr-FR" sz="2200" dirty="0"/>
                  <a:t> une valeur de sortie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sz="2200" dirty="0"/>
                  <a:t> à partir d’une donnée d’entrée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2200" dirty="0"/>
              </a:p>
              <a:p>
                <a:endParaRPr lang="fr-FR" sz="2200" dirty="0"/>
              </a:p>
              <a:p>
                <a:pPr marL="0" indent="0">
                  <a:buNone/>
                </a:pPr>
                <a:r>
                  <a:rPr lang="fr-FR" sz="2200" dirty="0"/>
                  <a:t>     </a:t>
                </a:r>
              </a:p>
              <a:p>
                <a:pPr marL="0" indent="0">
                  <a:buNone/>
                </a:pPr>
                <a:r>
                  <a:rPr lang="fr-FR" sz="2200" dirty="0"/>
                  <a:t>     afin de minimiser une fonction </a:t>
                </a:r>
                <a:r>
                  <a:rPr lang="fr-FR" sz="2200" b="1" dirty="0"/>
                  <a:t>coût</a:t>
                </a:r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200" dirty="0"/>
                  <a:t> (</a:t>
                </a:r>
                <a:r>
                  <a:rPr lang="fr-FR" sz="2200" i="1" dirty="0" err="1"/>
                  <a:t>loss</a:t>
                </a:r>
                <a:r>
                  <a:rPr lang="fr-FR" sz="2200" dirty="0"/>
                  <a:t>) :</a:t>
                </a:r>
              </a:p>
              <a:p>
                <a:endParaRPr lang="fr-FR" sz="2200" u="sng" dirty="0"/>
              </a:p>
              <a:p>
                <a:endParaRPr lang="fr-FR" sz="2200" u="sng" dirty="0"/>
              </a:p>
              <a:p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fr-FR" sz="2200" dirty="0"/>
              </a:p>
              <a:p>
                <a:pPr lvl="1">
                  <a:buFont typeface="Symbol" panose="05050102010706020507" pitchFamily="18" charset="2"/>
                  <a:buChar char="Þ"/>
                </a:pPr>
                <a:r>
                  <a:rPr lang="fr-FR" sz="2200" b="1" dirty="0"/>
                  <a:t> problème d’optimisation</a:t>
                </a:r>
                <a:r>
                  <a:rPr lang="fr-FR" sz="2200" dirty="0"/>
                  <a:t> </a:t>
                </a:r>
              </a:p>
              <a:p>
                <a:pPr marL="457200" lvl="1" indent="0">
                  <a:buNone/>
                </a:pPr>
                <a:r>
                  <a:rPr lang="fr-FR" sz="2200" dirty="0"/>
                  <a:t>Remarque : nous verrons plus tard que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2200" dirty="0"/>
                  <a:t> peut-être un réseau de neurones …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e 45">
            <a:extLst>
              <a:ext uri="{FF2B5EF4-FFF2-40B4-BE49-F238E27FC236}">
                <a16:creationId xmlns:a16="http://schemas.microsoft.com/office/drawing/2014/main" id="{02B5D022-26FD-4A28-954F-A112D77C6C54}"/>
              </a:ext>
            </a:extLst>
          </p:cNvPr>
          <p:cNvGrpSpPr/>
          <p:nvPr/>
        </p:nvGrpSpPr>
        <p:grpSpPr>
          <a:xfrm>
            <a:off x="2579364" y="1936589"/>
            <a:ext cx="6097088" cy="1140288"/>
            <a:chOff x="2579364" y="1146289"/>
            <a:chExt cx="6097088" cy="1140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1819164C-CE88-4E76-AD87-2DAA6E25EC5F}"/>
                    </a:ext>
                  </a:extLst>
                </p:cNvPr>
                <p:cNvSpPr txBox="1"/>
                <p:nvPr/>
              </p:nvSpPr>
              <p:spPr>
                <a:xfrm>
                  <a:off x="2579364" y="1146289"/>
                  <a:ext cx="6097088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1819164C-CE88-4E76-AD87-2DAA6E25EC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9364" y="1146289"/>
                  <a:ext cx="6097088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6154" b="-1538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9F67C89-D41C-4F32-9725-17EB85C80BA5}"/>
                    </a:ext>
                  </a:extLst>
                </p:cNvPr>
                <p:cNvSpPr txBox="1"/>
                <p:nvPr/>
              </p:nvSpPr>
              <p:spPr>
                <a:xfrm>
                  <a:off x="4127302" y="1609469"/>
                  <a:ext cx="2313759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fonction </a:t>
                  </a:r>
                  <a14:m>
                    <m:oMath xmlns:m="http://schemas.openxmlformats.org/officeDocument/2006/math">
                      <m:r>
                        <a:rPr lang="fr-FR" sz="19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choisie « à la main »</a:t>
                  </a:r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9F67C89-D41C-4F32-9725-17EB85C80B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7302" y="1609469"/>
                  <a:ext cx="2313759" cy="677108"/>
                </a:xfrm>
                <a:prstGeom prst="rect">
                  <a:avLst/>
                </a:prstGeom>
                <a:blipFill>
                  <a:blip r:embed="rId4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2979FB8-14B0-44F2-A1C8-AFAD7FC289CE}"/>
                    </a:ext>
                  </a:extLst>
                </p:cNvPr>
                <p:cNvSpPr txBox="1"/>
                <p:nvPr/>
              </p:nvSpPr>
              <p:spPr>
                <a:xfrm>
                  <a:off x="6303891" y="1548684"/>
                  <a:ext cx="1967603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paramètre(s) </a:t>
                  </a:r>
                  <a14:m>
                    <m:oMath xmlns:m="http://schemas.openxmlformats.org/officeDocument/2006/math">
                      <m:r>
                        <a:rPr lang="fr-FR" sz="19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à apprendre</a:t>
                  </a:r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2979FB8-14B0-44F2-A1C8-AFAD7FC289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891" y="1548684"/>
                  <a:ext cx="1967603" cy="677108"/>
                </a:xfrm>
                <a:prstGeom prst="rect">
                  <a:avLst/>
                </a:prstGeom>
                <a:blipFill>
                  <a:blip r:embed="rId5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E4D9FD67-4853-424A-9533-2382350374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7034" y="1488506"/>
              <a:ext cx="306978" cy="195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56B53383-D667-44B2-B204-939863F50E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7894" y="1495037"/>
              <a:ext cx="291734" cy="195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4F098CD3-AA02-4E2C-B081-556C5C29E063}"/>
                    </a:ext>
                  </a:extLst>
                </p:cNvPr>
                <p:cNvSpPr txBox="1"/>
                <p:nvPr/>
              </p:nvSpPr>
              <p:spPr>
                <a:xfrm>
                  <a:off x="2731759" y="1160978"/>
                  <a:ext cx="2313759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algn="ctr">
                    <a:buNone/>
                  </a:pPr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valeur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sz="1900" i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9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marL="0" indent="0" algn="ctr">
                    <a:buNone/>
                  </a:pPr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prédite</a:t>
                  </a:r>
                </a:p>
              </p:txBody>
            </p:sp>
          </mc:Choice>
          <mc:Fallback xmlns="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4F098CD3-AA02-4E2C-B081-556C5C29E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1759" y="1160978"/>
                  <a:ext cx="2313759" cy="677108"/>
                </a:xfrm>
                <a:prstGeom prst="rect">
                  <a:avLst/>
                </a:prstGeom>
                <a:blipFill>
                  <a:blip r:embed="rId6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66B35B6D-E8D7-456F-8197-28D50588CF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9526" y="1397311"/>
              <a:ext cx="485493" cy="57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D999836C-87DF-4D9E-B7F3-77A403764480}"/>
              </a:ext>
            </a:extLst>
          </p:cNvPr>
          <p:cNvGrpSpPr/>
          <p:nvPr/>
        </p:nvGrpSpPr>
        <p:grpSpPr>
          <a:xfrm>
            <a:off x="3317966" y="4234464"/>
            <a:ext cx="6408957" cy="932538"/>
            <a:chOff x="2736675" y="3202496"/>
            <a:chExt cx="6408957" cy="9325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7DDA443-5823-4E98-9FBF-160134478456}"/>
                    </a:ext>
                  </a:extLst>
                </p:cNvPr>
                <p:cNvSpPr txBox="1"/>
                <p:nvPr/>
              </p:nvSpPr>
              <p:spPr>
                <a:xfrm>
                  <a:off x="3048544" y="3202496"/>
                  <a:ext cx="6097088" cy="4530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fr-FR" sz="1800" dirty="0"/>
                    <a:t> </a:t>
                  </a:r>
                  <a14:m>
                    <m:oMath xmlns:m="http://schemas.openxmlformats.org/officeDocument/2006/math">
                      <m:limLow>
                        <m:limLow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fr-FR" sz="1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fr-FR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}, {</m:t>
                      </m:r>
                      <m:acc>
                        <m:accPr>
                          <m:chr m:val="̂"/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7DDA443-5823-4E98-9FBF-1601344784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544" y="3202496"/>
                  <a:ext cx="6097088" cy="453009"/>
                </a:xfrm>
                <a:prstGeom prst="rect">
                  <a:avLst/>
                </a:prstGeom>
                <a:blipFill>
                  <a:blip r:embed="rId7"/>
                  <a:stretch>
                    <a:fillRect t="-4054" b="-405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1D690D31-A55A-44A2-989C-3E1A05C91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669" y="3566158"/>
              <a:ext cx="254726" cy="184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98CEE6DB-6C52-4CF5-8525-A44036E3E7B1}"/>
                </a:ext>
              </a:extLst>
            </p:cNvPr>
            <p:cNvSpPr txBox="1"/>
            <p:nvPr/>
          </p:nvSpPr>
          <p:spPr>
            <a:xfrm>
              <a:off x="2736675" y="3750313"/>
              <a:ext cx="130300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fr-FR" sz="1900" dirty="0">
                  <a:solidFill>
                    <a:schemeClr val="bg2">
                      <a:lumMod val="50000"/>
                    </a:schemeClr>
                  </a:solidFill>
                </a:rPr>
                <a:t>données</a:t>
              </a:r>
            </a:p>
          </p:txBody>
        </p: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6742DA83-FE6D-4BBE-A3C9-BC9846892B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64227" y="3566158"/>
              <a:ext cx="197580" cy="184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7AE13F5-D00F-4382-8435-07FECC73434E}"/>
                </a:ext>
              </a:extLst>
            </p:cNvPr>
            <p:cNvSpPr txBox="1"/>
            <p:nvPr/>
          </p:nvSpPr>
          <p:spPr>
            <a:xfrm>
              <a:off x="4661807" y="3712553"/>
              <a:ext cx="130300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fr-FR" sz="1900" dirty="0">
                  <a:solidFill>
                    <a:schemeClr val="bg2">
                      <a:lumMod val="50000"/>
                    </a:schemeClr>
                  </a:solidFill>
                </a:rPr>
                <a:t>prédictions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73089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5572</TotalTime>
  <Words>5793</Words>
  <Application>Microsoft Office PowerPoint</Application>
  <PresentationFormat>Grand écran</PresentationFormat>
  <Paragraphs>858</Paragraphs>
  <Slides>55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Courier New</vt:lpstr>
      <vt:lpstr>Symbol</vt:lpstr>
      <vt:lpstr>Thème Office</vt:lpstr>
      <vt:lpstr>Intelligence Artificielle  et  Analyse de données  Applications : Python-PyTorch</vt:lpstr>
      <vt:lpstr>Présentation PowerPoint</vt:lpstr>
      <vt:lpstr>1. Définir l’Intelligence Artificielle (IA)</vt:lpstr>
      <vt:lpstr>Présentation PowerPoint</vt:lpstr>
      <vt:lpstr>Présentation PowerPoint</vt:lpstr>
      <vt:lpstr>2. Prérequis -ressources (programmation-mathématiques)</vt:lpstr>
      <vt:lpstr>Présentation PowerPoint</vt:lpstr>
      <vt:lpstr>3. Introduction aux réseaux de neurones  3.1. Problèmes de régression  3.2. Descente de gradient, dérivation automatique  3.3. Un réseau de neurones simple (MLP)  3.4. Titanic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4. Les réseaux de neurones récurrents (RNNs)  4.1. Données séquentielles  4.2. Principaux RNNs  4.3. Implémentation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5. Apprentissage par renforcement (RL)  5.1. Principe et définitions   5.2. Equations de Bellman  5.3. Algorithmes tabulaires  5.4. Réseau de neurones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Artificielle et Analyse de données</dc:title>
  <dc:creator>peralezADM</dc:creator>
  <cp:lastModifiedBy>peralezADM</cp:lastModifiedBy>
  <cp:revision>528</cp:revision>
  <dcterms:created xsi:type="dcterms:W3CDTF">2025-01-15T11:07:36Z</dcterms:created>
  <dcterms:modified xsi:type="dcterms:W3CDTF">2025-03-11T15:59:20Z</dcterms:modified>
</cp:coreProperties>
</file>