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13" r:id="rId45"/>
    <p:sldId id="305" r:id="rId46"/>
    <p:sldId id="306" r:id="rId47"/>
    <p:sldId id="307" r:id="rId48"/>
    <p:sldId id="309" r:id="rId49"/>
    <p:sldId id="310" r:id="rId50"/>
    <p:sldId id="314" r:id="rId51"/>
    <p:sldId id="311" r:id="rId52"/>
    <p:sldId id="315" r:id="rId53"/>
    <p:sldId id="316" r:id="rId54"/>
    <p:sldId id="317" r:id="rId55"/>
    <p:sldId id="312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F82C045-D83A-423F-BFEC-40D45A09B9D9}"/>
              </a:ext>
            </a:extLst>
          </p:cNvPr>
          <p:cNvSpPr txBox="1"/>
          <p:nvPr/>
        </p:nvSpPr>
        <p:spPr>
          <a:xfrm>
            <a:off x="6089009" y="65104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https://chriswolfvision.github.io/www/teaching/</a:t>
            </a:r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82"/>
            <a:ext cx="10515600" cy="61075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–ressources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Apprentissage pas renforcement (RL)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Principe et définitions</a:t>
            </a:r>
          </a:p>
          <a:p>
            <a:pPr marL="457200" lvl="1" indent="0">
              <a:buNone/>
            </a:pPr>
            <a:r>
              <a:rPr lang="fr-FR" sz="1800" dirty="0"/>
              <a:t>	5.2. Equations de Bellman</a:t>
            </a:r>
          </a:p>
          <a:p>
            <a:pPr marL="457200" lvl="1" indent="0">
              <a:buNone/>
            </a:pPr>
            <a:r>
              <a:rPr lang="fr-FR" sz="1800" dirty="0"/>
              <a:t>	5.3. Algorithme tabulaire (Q-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5.4. Approximation des fonctions de valeurs (</a:t>
            </a:r>
            <a:r>
              <a:rPr lang="fr-FR" sz="1800" dirty="0" err="1"/>
              <a:t>NNs</a:t>
            </a:r>
            <a:r>
              <a:rPr lang="fr-FR" sz="1800" dirty="0"/>
              <a:t>)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Travaux Pratiques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Réseaux de neurones récurrents (</a:t>
            </a:r>
            <a:r>
              <a:rPr lang="fr-FR" sz="1800" dirty="0" err="1"/>
              <a:t>RNNs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6.2. Apprentissage pas renforcement (RL)</a:t>
            </a:r>
          </a:p>
          <a:p>
            <a:pPr marL="457200" lvl="1" indent="0">
              <a:buNone/>
            </a:pPr>
            <a:r>
              <a:rPr lang="fr-FR" sz="1800" dirty="0"/>
              <a:t>	6.3. Classification d’images : les réseaux de neurones convolutifs (</a:t>
            </a:r>
            <a:r>
              <a:rPr lang="fr-FR" sz="1800" dirty="0" err="1"/>
              <a:t>CNNs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 spatial,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12912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</a:t>
                </a:r>
                <a:r>
                  <a:rPr lang="fr-FR" sz="2000" b="1" dirty="0"/>
                  <a:t>séquence en simple vecteur</a:t>
                </a:r>
                <a:r>
                  <a:rPr lang="fr-FR" sz="2000" dirty="0"/>
                  <a:t>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</a:t>
                </a:r>
                <a:r>
                  <a:rPr lang="fr-FR" sz="2000" b="1" dirty="0"/>
                  <a:t>MLP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Mal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b="1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expressivité limitée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prédictions peu précises et/ou nécessite de nombreux paramètres (beaucoup de neurones)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risque de 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0BF36-C279-43C7-9EE1-92AA93FC1BC8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(Long Short </a:t>
                </a:r>
                <a:r>
                  <a:rPr lang="fr-FR" sz="2000" u="sng" dirty="0" err="1"/>
                  <a:t>Term</a:t>
                </a:r>
                <a:r>
                  <a:rPr lang="fr-FR" sz="2000" u="sng" dirty="0"/>
                  <a:t> </a:t>
                </a:r>
                <a:r>
                  <a:rPr lang="fr-FR" sz="2000" u="sng" dirty="0" err="1"/>
                  <a:t>Mermory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BD219A-5252-40F6-8A4F-842FE9C74449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b="1" dirty="0"/>
                  <a:t>Expérimentalement</a:t>
                </a:r>
                <a:r>
                  <a:rPr lang="fr-FR" sz="2000" dirty="0"/>
                  <a:t>, les LSTM ont montré leur efficacité pour modéliser des systèmes complexes.</a:t>
                </a:r>
              </a:p>
              <a:p>
                <a:pPr marL="0" indent="0">
                  <a:buNone/>
                </a:pPr>
                <a:r>
                  <a:rPr lang="fr-FR" sz="2000" dirty="0"/>
                  <a:t>Système d’équations difficiles à analyser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restent encore mal compris.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4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5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5688D81-48A0-4BEE-AF01-1445FFC20B3C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par renforcement (RL)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 tabulaire (Q-</a:t>
            </a:r>
            <a:r>
              <a:rPr lang="fr-FR" sz="3200" dirty="0" err="1"/>
              <a:t>learning</a:t>
            </a:r>
            <a:r>
              <a:rPr lang="fr-FR" sz="3200" dirty="0"/>
              <a:t>)</a:t>
            </a:r>
            <a:br>
              <a:rPr lang="fr-FR" sz="3200" dirty="0"/>
            </a:br>
            <a:r>
              <a:rPr lang="fr-FR" sz="3200" dirty="0"/>
              <a:t>	5.4. Approximation des fonctions de valeurs (</a:t>
            </a:r>
            <a:r>
              <a:rPr lang="fr-FR" sz="3200" dirty="0" err="1"/>
              <a:t>NNs</a:t>
            </a:r>
            <a:r>
              <a:rPr lang="fr-FR" sz="3200" dirty="0"/>
              <a:t>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i="1" dirty="0" err="1"/>
                  <a:t>Reinforcement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(RL)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Un agent autonome</a:t>
                </a:r>
                <a:r>
                  <a:rPr lang="fr-FR" sz="2000" b="1" dirty="0"/>
                  <a:t> :</a:t>
                </a:r>
                <a:r>
                  <a:rPr lang="fr-FR" sz="2000" dirty="0"/>
                  <a:t>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Interactions</a:t>
                </a:r>
                <a:r>
                  <a:rPr lang="fr-FR" sz="2000" dirty="0"/>
                  <a:t> agent-environnement:</a:t>
                </a:r>
              </a:p>
              <a:p>
                <a:r>
                  <a:rPr lang="fr-FR" sz="2000" b="1" dirty="0"/>
                  <a:t>Etat</a:t>
                </a:r>
                <a:r>
                  <a:rPr lang="fr-FR" sz="2000" dirty="0"/>
                  <a:t>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b="1" dirty="0"/>
                  <a:t>Action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b="1" dirty="0"/>
                  <a:t>Récompense</a:t>
                </a:r>
                <a:r>
                  <a:rPr lang="fr-FR" sz="2000" dirty="0"/>
                  <a:t>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pPr marL="0" indent="0">
                  <a:buNone/>
                </a:pPr>
                <a:r>
                  <a:rPr lang="fr-FR" sz="1800" dirty="0"/>
                  <a:t>Remarque : on supposera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/>
                  <a:t> mesuré (en RL on parle d’</a:t>
                </a:r>
                <a:r>
                  <a:rPr lang="fr-FR" sz="1800" i="1" dirty="0"/>
                  <a:t>observations complètes</a:t>
                </a:r>
                <a:r>
                  <a:rPr lang="fr-FR" sz="18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397B9E3-B7DB-4837-8406-B4EFBC5BD27D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https://www.geeksforgeeks.org/what-is-reinforcement-learning/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4DB25E-01C9-4E49-AAA8-0B61A69C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9" y="641360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optimiser la somme pondérée des récompenses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optimiser l’espérance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supposons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Fonction de valeur des états,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b="1" dirty="0"/>
                  <a:t> et le modèle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0" i="1" u="sng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u="sng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/>
                  <a:t>nécessite modèle pour prise de décision (</a:t>
                </a:r>
                <a:r>
                  <a:rPr lang="fr-FR" sz="2000" b="1" i="1" dirty="0"/>
                  <a:t>model-</a:t>
                </a:r>
                <a:r>
                  <a:rPr lang="fr-FR" sz="2000" b="1" i="1" dirty="0" err="1"/>
                  <a:t>based</a:t>
                </a:r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     Remarque : le modèle peut-être appris à partir d’expériences.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(</a:t>
                </a:r>
                <a:r>
                  <a:rPr lang="fr-FR" sz="2000" dirty="0" err="1"/>
                  <a:t>s,a</a:t>
                </a:r>
                <a:r>
                  <a:rPr lang="fr-FR" sz="2000" dirty="0"/>
                  <a:t>) = Q-</a:t>
                </a:r>
                <a:r>
                  <a:rPr lang="fr-FR" sz="2000" dirty="0" err="1"/>
                  <a:t>learning</a:t>
                </a:r>
                <a:r>
                  <a:rPr lang="fr-FR" sz="2000" dirty="0"/>
                  <a:t> (</a:t>
                </a:r>
                <a:r>
                  <a:rPr lang="fr-FR" sz="2000" b="1" i="1" dirty="0"/>
                  <a:t>model-free</a:t>
                </a:r>
                <a:r>
                  <a:rPr lang="fr-FR" sz="2000" dirty="0"/>
                  <a:t>).</a:t>
                </a:r>
              </a:p>
              <a:p>
                <a:endParaRPr lang="fr-FR" sz="2000" u="sng" dirty="0"/>
              </a:p>
              <a:p>
                <a:r>
                  <a:rPr lang="fr-FR" sz="2000" u="sng" dirty="0"/>
                  <a:t>Relations entre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/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u="sng" dirty="0"/>
              </a:p>
              <a:p>
                <a:r>
                  <a:rPr lang="fr-FR" sz="2000" u="sng" dirty="0"/>
                  <a:t>Relation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33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592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Récompenses : -1 à chaque pas de temps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Actions : Gauche, Droite, Bas, Haut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Etats : position de l’agent</a:t>
            </a: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8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800" u="sng" dirty="0">
                <a:solidFill>
                  <a:schemeClr val="accent3">
                    <a:lumMod val="75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 : ici (</a:t>
            </a: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environnement déterministe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) l’agent est sûr de se déplacer dans la direction qui correspond à sa demande. En stochastique, par exemple, on considère une probabilité de « glisser » dans une mauvaise direction.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4FB4A-1116-4347-943C-913AA97830F6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):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sortir du labyrinthe le plus vite possible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𝐷𝑟𝑜𝑖𝑡𝑒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accent3">
                        <a:lumMod val="75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: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n’importe quelle politique est optimale, car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+0× 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=−1, ∀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609D7-2A26-4250-A3A2-7C0C03244B7A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accent3">
                        <a:lumMod val="75000"/>
                      </a:schemeClr>
                    </a:solidFill>
                  </a:rPr>
                  <a:t>Questions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 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Que vaut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𝑫𝒓𝒐𝒊𝒕𝒆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𝑩𝒂𝒔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2283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5.2 Equations de Bellman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fonction de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peut être </a:t>
                </a:r>
                <a:r>
                  <a:rPr lang="fr-FR" sz="2000" u="sng" dirty="0"/>
                  <a:t>décomposée en 2 termes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récompense immédiate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valeur pour l’état suivant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/>
                  <a:t> </a:t>
                </a:r>
              </a:p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 obtenu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puis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endParaRPr lang="fr-FR" sz="2000" dirty="0"/>
              </a:p>
              <a:p>
                <a:r>
                  <a:rPr lang="fr-FR" sz="2000" dirty="0"/>
                  <a:t>Les décompositions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désigne le successeur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(l’état suivant).</a:t>
                </a:r>
              </a:p>
              <a:p>
                <a:pPr marL="0" indent="0">
                  <a:buNone/>
                </a:pPr>
                <a:r>
                  <a:rPr lang="fr-FR" sz="2000" dirty="0"/>
                  <a:t>montrent l’intérêt du </a:t>
                </a:r>
                <a:r>
                  <a:rPr lang="fr-FR" sz="2000" b="1" dirty="0"/>
                  <a:t>compromis</a:t>
                </a:r>
                <a:r>
                  <a:rPr lang="fr-FR" sz="2000" dirty="0"/>
                  <a:t> entre recherche de récompense immédiate et à plus long terme.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r>
                  <a:rPr lang="fr-FR" sz="1800" u="sng" dirty="0"/>
                  <a:t>Remarque</a:t>
                </a:r>
                <a:r>
                  <a:rPr lang="fr-FR" sz="1800" dirty="0"/>
                  <a:t> : </a:t>
                </a:r>
                <a:r>
                  <a:rPr lang="fr-FR" sz="1800" b="1" dirty="0"/>
                  <a:t>stratégie gloutonne (</a:t>
                </a:r>
                <a:r>
                  <a:rPr lang="fr-FR" sz="1800" b="1" i="1" dirty="0" err="1"/>
                  <a:t>greedy</a:t>
                </a:r>
                <a:r>
                  <a:rPr lang="fr-FR" sz="1800" b="1" dirty="0"/>
                  <a:t>)</a:t>
                </a:r>
                <a:r>
                  <a:rPr lang="fr-FR" sz="1800" dirty="0"/>
                  <a:t> maximise la prochaine récompense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optimale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.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u="sng" dirty="0"/>
                  <a:t>Equations d’optimalité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baseline="-25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Définition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spécialistes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u="sng" dirty="0"/>
              <a:t>En contrôle</a:t>
            </a:r>
            <a:r>
              <a:rPr lang="fr-FR" sz="2000" dirty="0"/>
              <a:t>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Vérifier pour quelques cases les  équations d’optimalité.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74" y="2324738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4ACEAD-EE53-4D6B-BAC4-8E6CA3E5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06" y="2324738"/>
            <a:ext cx="46331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5.3 Algorithme tabulaire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résoudre (au moins) une équation d’optimalité de Bellman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i.e. </a:t>
                </a:r>
                <a:r>
                  <a:rPr lang="fr-FR" sz="2000" b="1" dirty="0"/>
                  <a:t>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et/ou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de manière exacte ou approchée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Fonctions tabulaires</a:t>
                </a:r>
                <a:r>
                  <a:rPr lang="fr-FR" sz="2000" dirty="0"/>
                  <a:t> : </a:t>
                </a:r>
                <a:r>
                  <a:rPr lang="fr-FR" sz="2000" b="1" dirty="0"/>
                  <a:t>représentation de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ou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sous forme de tableau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représentation exacte possible pour des modèles spatialement discrets,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appartiennent à des ensembles finis.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limité à de petits modèles,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de petites dimensions.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82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</a:p>
              <a:p>
                <a:pPr marL="0" indent="0">
                  <a:buNone/>
                </a:pPr>
                <a:r>
                  <a:rPr lang="fr-FR" sz="2000" dirty="0"/>
                  <a:t>Notations états: lignes avec une lettre, colonne avec un chiffre, e.g. c1 case à droite de Start.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000" dirty="0"/>
                  <a:t>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fr-FR" b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8197" r="-5034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B79C18E-4566-4D7D-9472-61434E04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72183"/>
              </p:ext>
            </p:extLst>
          </p:nvPr>
        </p:nvGraphicFramePr>
        <p:xfrm>
          <a:off x="5647656" y="3831981"/>
          <a:ext cx="6012000" cy="190953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02000">
                  <a:extLst>
                    <a:ext uri="{9D8B030D-6E8A-4147-A177-3AD203B41FA5}">
                      <a16:colId xmlns:a16="http://schemas.microsoft.com/office/drawing/2014/main" val="1840493864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299182931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465902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8628293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86034469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403479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Droite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8703"/>
                  </a:ext>
                </a:extLst>
              </a:tr>
              <a:tr h="42617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9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6284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84EE144-AC37-4FF4-A1DB-F1C2976A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3" y="1479405"/>
            <a:ext cx="4417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Nombreuses méthodes de résolution itératives</a:t>
                </a:r>
                <a:r>
                  <a:rPr lang="fr-FR" sz="2000" dirty="0"/>
                  <a:t> (dont les estimations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et/ou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convergent vers les valeurs exactes), e.g. Value itération, Policy itération, </a:t>
                </a:r>
                <a:r>
                  <a:rPr lang="fr-FR" sz="2000" b="1" dirty="0"/>
                  <a:t>Q-</a:t>
                </a:r>
                <a:r>
                  <a:rPr lang="fr-FR" sz="2000" b="1" dirty="0" err="1"/>
                  <a:t>learning</a:t>
                </a:r>
                <a:r>
                  <a:rPr lang="fr-FR" sz="2000" b="1" dirty="0"/>
                  <a:t>, </a:t>
                </a:r>
                <a:r>
                  <a:rPr lang="fr-FR" sz="2000" dirty="0" err="1"/>
                  <a:t>Sarsa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 </a:t>
                </a:r>
              </a:p>
              <a:p>
                <a:r>
                  <a:rPr lang="fr-FR" sz="2000" dirty="0"/>
                  <a:t>apprentissage de Q, par mises à jour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)≔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fr-F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   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collectés expérimentalement,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 ]0;1]</m:t>
                    </m:r>
                  </m:oMath>
                </a14:m>
                <a:r>
                  <a:rPr lang="fr-FR" sz="2000" dirty="0"/>
                  <a:t>  = </a:t>
                </a:r>
                <a:r>
                  <a:rPr lang="fr-FR" sz="2000" b="1" i="1" dirty="0" err="1"/>
                  <a:t>learning</a:t>
                </a:r>
                <a:r>
                  <a:rPr lang="fr-FR" sz="2000" b="1" i="1" dirty="0"/>
                  <a:t> rate</a:t>
                </a:r>
                <a:r>
                  <a:rPr lang="fr-FR" sz="2000" i="1" dirty="0"/>
                  <a:t>.</a:t>
                </a:r>
                <a:endParaRPr lang="fr-FR" sz="2000" dirty="0"/>
              </a:p>
              <a:p>
                <a:r>
                  <a:rPr lang="fr-FR" sz="2000" dirty="0"/>
                  <a:t>Alternance d’expériences et de mises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Les expériences utilisent l’estimation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pour choisir de meilleurs actions = </a:t>
                </a:r>
                <a:r>
                  <a:rPr lang="fr-FR" sz="2000" b="1" dirty="0"/>
                  <a:t>exploitation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	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précis pour les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) d’intérêt.</a:t>
                </a:r>
              </a:p>
              <a:p>
                <a:r>
                  <a:rPr lang="fr-FR" sz="2000" dirty="0"/>
                  <a:t>Pour garantir la convergence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vers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le choix d’action garde une part de hasard = </a:t>
                </a:r>
                <a:r>
                  <a:rPr lang="fr-FR" sz="2000" b="1" dirty="0"/>
                  <a:t>exploration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Remarque</a:t>
                </a:r>
                <a:r>
                  <a:rPr lang="fr-FR" sz="2000" dirty="0"/>
                  <a:t> : en environnement stochastique,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« filtre » la variance expérimentale. En déterministe, on peut garder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pour un apprentissage plus rapide.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r="-50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83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1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2000" dirty="0"/>
                  <a:t> α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tableau Q[., .]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Q[s, a] = 0 pour tout s et tout a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</a:t>
                </a:r>
              </a:p>
              <a:p>
                <a:pPr marL="0" indent="0">
                  <a:buNone/>
                </a:pPr>
                <a:r>
                  <a:rPr lang="fr-FR" sz="2000" dirty="0"/>
                  <a:t>		 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</a:t>
                </a:r>
              </a:p>
              <a:p>
                <a:pPr marL="0" indent="0">
                  <a:buNone/>
                </a:pPr>
                <a:r>
                  <a:rPr lang="fr-FR" sz="2000" dirty="0"/>
                  <a:t>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Q[s, a] := Q[s, a] + α (r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               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6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(Marche aléatoire) :</a:t>
                </a:r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Objectif : atteindre la case de droite.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Actions : Droite, Gauche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Etats : A, B, C, D, E, But, Piège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Récompenses = 1 sauf si action Droite en E</a:t>
                </a:r>
              </a:p>
              <a:p>
                <a:pPr marL="0" indent="0">
                  <a:buNone/>
                </a:pPr>
                <a:r>
                  <a:rPr lang="fr-FR" sz="2000" b="0" dirty="0">
                    <a:solidFill>
                      <a:schemeClr val="bg2">
                        <a:lumMod val="50000"/>
                      </a:schemeClr>
                    </a:solidFill>
                  </a:rPr>
                  <a:t>Discount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(commencer par Goal, puis E, D, …).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pour E, D, C.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07A6B1C-880C-49BB-81B6-2D955B32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3586915"/>
            <a:ext cx="10693362" cy="12730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8EC1C5-A48A-4DA3-8A2D-AD105FCE3E8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557396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5.4 Approximation des fonctions de valeurs (</a:t>
                </a:r>
                <a:r>
                  <a:rPr lang="fr-FR" sz="2400" dirty="0" err="1"/>
                  <a:t>NNs</a:t>
                </a:r>
                <a:r>
                  <a:rPr lang="fr-FR" sz="2400" dirty="0"/>
                  <a:t>)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méthodes de RL peuvent être </a:t>
                </a:r>
                <a:r>
                  <a:rPr lang="fr-FR" sz="2000" b="1" dirty="0"/>
                  <a:t>appliquées sur de grands modèles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Jeux (échecs, Go, Backgammon, …)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0" dirty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i="0" dirty="0">
                        <a:latin typeface="Cambria Math" panose="02040503050406030204" pitchFamily="18" charset="0"/>
                      </a:rPr>
                      <m:t>tats</m:t>
                    </m:r>
                  </m:oMath>
                </a14:m>
                <a:r>
                  <a:rPr lang="fr-FR" sz="2000" dirty="0"/>
                  <a:t> au backgammon, beaucoup plus au échecs.</a:t>
                </a:r>
              </a:p>
              <a:p>
                <a:r>
                  <a:rPr lang="fr-FR" sz="2000" dirty="0"/>
                  <a:t>Pilotage de drones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états/actions continus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Faiblesse des fonctions tabulaires :</a:t>
                </a:r>
              </a:p>
              <a:p>
                <a:r>
                  <a:rPr lang="fr-FR" sz="2000" dirty="0"/>
                  <a:t>Limite du nombre d’états/actions : </a:t>
                </a:r>
                <a:r>
                  <a:rPr lang="fr-FR" sz="2000" b="1" dirty="0"/>
                  <a:t>capacité de stockage en mémoire</a:t>
                </a:r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Apprend chaque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individuellement (</a:t>
                </a:r>
                <a:r>
                  <a:rPr lang="fr-FR" sz="2000" b="1" dirty="0"/>
                  <a:t>pas de généralisation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lent.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A88DCB2E-996A-4D43-B89D-541BB14C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89" y="2691702"/>
            <a:ext cx="3290239" cy="18464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34C61-5B3B-467B-827E-CEF814AB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88" y="2405508"/>
            <a:ext cx="3530989" cy="244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5B49D7-5CDA-4402-90D4-6EDC564069F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https://gymnasium.farama.org]</a:t>
            </a:r>
          </a:p>
        </p:txBody>
      </p:sp>
    </p:spTree>
    <p:extLst>
      <p:ext uri="{BB962C8B-B14F-4D97-AF65-F5344CB8AC3E}">
        <p14:creationId xmlns:p14="http://schemas.microsoft.com/office/powerpoint/2010/main" val="3961081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Approximation des fonctions de valeurs par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Remplace le tableau de valeurs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/>
                  <a:t> par un NN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/>
                  <a:t> entièrement mesuré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2000" dirty="0"/>
                  <a:t>utilisation d’un MLP possible (sinon besoin d’un RNN)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discret, prend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valeurs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entrées du NN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sorties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Exemple (MLP):</a:t>
                </a:r>
              </a:p>
              <a:p>
                <a:r>
                  <a:rPr lang="fr-FR" sz="2000" b="0" dirty="0"/>
                  <a:t>État continu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Actions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B4E121-68ED-4996-9103-3833855AEAF2}"/>
              </a:ext>
            </a:extLst>
          </p:cNvPr>
          <p:cNvGrpSpPr/>
          <p:nvPr/>
        </p:nvGrpSpPr>
        <p:grpSpPr>
          <a:xfrm>
            <a:off x="7382058" y="2156761"/>
            <a:ext cx="2898117" cy="4155138"/>
            <a:chOff x="5768411" y="1057090"/>
            <a:chExt cx="2898117" cy="4155138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025050C-4A73-4F68-9F94-EE47DBA1393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160841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apèze 22">
              <a:extLst>
                <a:ext uri="{FF2B5EF4-FFF2-40B4-BE49-F238E27FC236}">
                  <a16:creationId xmlns:a16="http://schemas.microsoft.com/office/drawing/2014/main" id="{32AF967D-2284-4F9D-832D-CBF810C3B3A8}"/>
                </a:ext>
              </a:extLst>
            </p:cNvPr>
            <p:cNvSpPr/>
            <p:nvPr/>
          </p:nvSpPr>
          <p:spPr>
            <a:xfrm rot="5400000">
              <a:off x="4902201" y="2593417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/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F2758F-FF77-4D63-87F4-E61DAADBAAC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220457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09CC988-2A89-4D39-9734-D6E90B32181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274918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6509C79-A46C-498E-B85F-1AF8A0EBA80E}"/>
                </a:ext>
              </a:extLst>
            </p:cNvPr>
            <p:cNvSpPr txBox="1"/>
            <p:nvPr/>
          </p:nvSpPr>
          <p:spPr>
            <a:xfrm>
              <a:off x="6050079" y="3080143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BCC63FB-7939-465E-BF7E-29DACA03F2E1}"/>
                </a:ext>
              </a:extLst>
            </p:cNvPr>
            <p:cNvCxnSpPr>
              <a:cxnSpLocks/>
            </p:cNvCxnSpPr>
            <p:nvPr/>
          </p:nvCxnSpPr>
          <p:spPr>
            <a:xfrm>
              <a:off x="7516245" y="272153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/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blipFill>
                  <a:blip r:embed="rId4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96498A-4D3F-408E-A208-2B9E8FDB6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4654181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/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/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D068B93-B355-4567-A984-8FA38A232A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80" y="22673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/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blipFill>
                  <a:blip r:embed="rId7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BC0C1E61-3409-420F-B083-D69B97E8E436}"/>
                </a:ext>
              </a:extLst>
            </p:cNvPr>
            <p:cNvCxnSpPr>
              <a:cxnSpLocks/>
            </p:cNvCxnSpPr>
            <p:nvPr/>
          </p:nvCxnSpPr>
          <p:spPr>
            <a:xfrm>
              <a:off x="7525215" y="41469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/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blipFill>
                  <a:blip r:embed="rId8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3DCE560-3FDC-40CF-A811-97C6247882FA}"/>
                </a:ext>
              </a:extLst>
            </p:cNvPr>
            <p:cNvSpPr txBox="1"/>
            <p:nvPr/>
          </p:nvSpPr>
          <p:spPr>
            <a:xfrm>
              <a:off x="7694754" y="2715562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34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Adaptation de l’algorithme 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Utilisation d’un NN pour apprendre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Mise à jour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i.e. du NN ne se fait plus après chaque action :</a:t>
                </a:r>
              </a:p>
              <a:p>
                <a:pPr lvl="1"/>
                <a:r>
                  <a:rPr lang="fr-FR" sz="2000" dirty="0"/>
                  <a:t>Utilisation de mini-batch, i.e. mise à jour sur plusieurs données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Le NN doit être entrainée régulièrement avec les anciennes expériences (risque d’oubli)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utilisation d’un </a:t>
                </a:r>
                <a:r>
                  <a:rPr lang="fr-FR" sz="2000" i="1" dirty="0" err="1"/>
                  <a:t>dataset</a:t>
                </a:r>
                <a:r>
                  <a:rPr lang="fr-FR" sz="2000" i="1" dirty="0"/>
                  <a:t> </a:t>
                </a:r>
                <a:r>
                  <a:rPr lang="fr-FR" sz="2000" dirty="0"/>
                  <a:t>qui mémorise les expériences (</a:t>
                </a:r>
                <a:r>
                  <a:rPr lang="fr-FR" sz="2000" b="1" i="1" dirty="0"/>
                  <a:t>Replay Buffer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Pour aller plus loin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De nombreuses évolution d’algorithmes sont disponibles, e.g. </a:t>
                </a:r>
                <a:r>
                  <a:rPr lang="fr-FR" sz="2000" b="1" dirty="0"/>
                  <a:t>DQN</a:t>
                </a:r>
                <a:r>
                  <a:rPr lang="fr-FR" sz="2000" dirty="0"/>
                  <a:t> propose l’utilisation de 2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 pour stabiliser l’apprentissage.</a:t>
                </a:r>
              </a:p>
              <a:p>
                <a:r>
                  <a:rPr lang="fr-FR" sz="2000" dirty="0"/>
                  <a:t>Des librairies permettent de tester les algos sur des problèmes variés, e.g. </a:t>
                </a:r>
                <a:r>
                  <a:rPr lang="fr-FR" sz="2000" dirty="0">
                    <a:hlinkClick r:id="rId2"/>
                  </a:rPr>
                  <a:t>https://gymnasium.farama.org/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3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B7ADACF-AC36-4D8C-A8B5-4FC967E1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65" y="4633373"/>
            <a:ext cx="3825891" cy="1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96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avec NN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un réseau de neurone Q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un Replay Buffer : buffer = {} 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 :    	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	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buffer := buffer U (s, a, r, s’)</a:t>
                </a:r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	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entraîner Q, avec </a:t>
                </a:r>
                <a:r>
                  <a:rPr lang="fr-FR" sz="2000" dirty="0" err="1"/>
                  <a:t>Loss</a:t>
                </a:r>
                <a:r>
                  <a:rPr lang="fr-FR" sz="2000" dirty="0"/>
                  <a:t> = 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4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6448</Words>
  <Application>Microsoft Office PowerPoint</Application>
  <PresentationFormat>Grand écran</PresentationFormat>
  <Paragraphs>948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Présentation PowerPoint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par renforcement (RL)  5.1. Principe et définitions   5.2. Equations de Bellman  5.3. Algorithme tabulaire (Q-learning)  5.4. Approximation des fonctions de valeurs (NNs)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558</cp:revision>
  <dcterms:created xsi:type="dcterms:W3CDTF">2025-01-15T11:07:36Z</dcterms:created>
  <dcterms:modified xsi:type="dcterms:W3CDTF">2025-03-15T13:39:44Z</dcterms:modified>
</cp:coreProperties>
</file>