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  <p:sldId id="292" r:id="rId25"/>
    <p:sldId id="294" r:id="rId26"/>
    <p:sldId id="291" r:id="rId27"/>
    <p:sldId id="297" r:id="rId28"/>
    <p:sldId id="298" r:id="rId29"/>
    <p:sldId id="293" r:id="rId30"/>
    <p:sldId id="295" r:id="rId31"/>
    <p:sldId id="296" r:id="rId32"/>
    <p:sldId id="284" r:id="rId33"/>
    <p:sldId id="285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>
        <p:scale>
          <a:sx n="77" d="100"/>
          <a:sy n="77" d="100"/>
        </p:scale>
        <p:origin x="177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18" Type="http://schemas.openxmlformats.org/officeDocument/2006/relationships/image" Target="../media/image66.png"/><Relationship Id="rId3" Type="http://schemas.openxmlformats.org/officeDocument/2006/relationships/image" Target="../media/image510.png"/><Relationship Id="rId21" Type="http://schemas.openxmlformats.org/officeDocument/2006/relationships/image" Target="../media/image69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0.png"/><Relationship Id="rId2" Type="http://schemas.openxmlformats.org/officeDocument/2006/relationships/image" Target="../media/image500.png"/><Relationship Id="rId16" Type="http://schemas.openxmlformats.org/officeDocument/2006/relationships/image" Target="../media/image640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24" Type="http://schemas.openxmlformats.org/officeDocument/2006/relationships/image" Target="../media/image72.png"/><Relationship Id="rId5" Type="http://schemas.openxmlformats.org/officeDocument/2006/relationships/image" Target="../media/image530.png"/><Relationship Id="rId15" Type="http://schemas.openxmlformats.org/officeDocument/2006/relationships/image" Target="../media/image630.png"/><Relationship Id="rId23" Type="http://schemas.openxmlformats.org/officeDocument/2006/relationships/image" Target="../media/image71.png"/><Relationship Id="rId10" Type="http://schemas.openxmlformats.org/officeDocument/2006/relationships/image" Target="../media/image580.png"/><Relationship Id="rId19" Type="http://schemas.openxmlformats.org/officeDocument/2006/relationships/image" Target="../media/image67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Relationship Id="rId22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" TargetMode="External"/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urspython.com/apprendre-numpy.htm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: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42" y="298471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13" y="2688233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 (moyenné):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le nombre de données.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Trois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562B-2AF3-44DA-B722-412A0F9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596"/>
          </a:xfrm>
        </p:spPr>
        <p:txBody>
          <a:bodyPr>
            <a:normAutofit/>
          </a:bodyPr>
          <a:lstStyle/>
          <a:p>
            <a:r>
              <a:rPr lang="fr-FR" sz="3600" dirty="0"/>
              <a:t>Plan du cours :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-ressources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3.1.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3.2.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3.3. Un NN simple (MLP)</a:t>
            </a:r>
          </a:p>
          <a:p>
            <a:pPr marL="457200" lvl="1" indent="0">
              <a:buNone/>
            </a:pPr>
            <a:r>
              <a:rPr lang="fr-FR" sz="1800" dirty="0"/>
              <a:t>	3.4. Problèmes de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Données séquentielles</a:t>
            </a:r>
          </a:p>
          <a:p>
            <a:pPr marL="457200" lvl="1" indent="0">
              <a:buNone/>
            </a:pPr>
            <a:r>
              <a:rPr lang="fr-FR" sz="1800" dirty="0"/>
              <a:t>	4.2. Principaux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 de </a:t>
            </a:r>
            <a:r>
              <a:rPr lang="fr-FR" sz="1800" dirty="0" err="1"/>
              <a:t>RNNs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convolutifs (</a:t>
            </a:r>
            <a:r>
              <a:rPr lang="fr-FR" sz="2000" dirty="0" err="1"/>
              <a:t>CNNs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Problèmes de classification</a:t>
            </a:r>
          </a:p>
          <a:p>
            <a:pPr marL="457200" lvl="1" indent="0">
              <a:buNone/>
            </a:pPr>
            <a:r>
              <a:rPr lang="fr-FR" sz="1800" dirty="0"/>
              <a:t>	5.2. Principe des </a:t>
            </a:r>
            <a:r>
              <a:rPr lang="fr-FR" sz="1800" dirty="0" err="1"/>
              <a:t>CNNs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5.3. Implémentation des </a:t>
            </a:r>
            <a:r>
              <a:rPr lang="fr-FR" sz="1800" dirty="0" err="1"/>
              <a:t>CNNs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Applications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Apprentissage par renforcement</a:t>
            </a:r>
          </a:p>
          <a:p>
            <a:pPr marL="457200" lvl="1" indent="0">
              <a:buNone/>
            </a:pPr>
            <a:r>
              <a:rPr lang="fr-FR" sz="1800" dirty="0"/>
              <a:t>	6.2. Classification d’images (données CIFAR)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sont des réglages (</a:t>
                </a:r>
                <a:r>
                  <a:rPr lang="fr-F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hyperparamètres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de l’entraînement.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Exercice 3.b</a:t>
                </a:r>
                <a:r>
                  <a:rPr lang="fr-FR" sz="2000" dirty="0"/>
                  <a:t> : Résoudre le problème de régression avec les données (vectorielle) générées ainsi: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∈[1;4</m:t>
                    </m:r>
                  </m:oMath>
                </a14:m>
                <a:r>
                  <a:rPr lang="fr-FR" sz="2000" b="0" dirty="0"/>
                  <a:t>] (aléatoire uniforme)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0, .1</m:t>
                        </m:r>
                      </m:e>
                    </m:d>
                  </m:oMath>
                </a14:m>
                <a:r>
                  <a:rPr lang="fr-FR" sz="2000" dirty="0"/>
                  <a:t> (bruit gaussien)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 pour 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de données : 2000 (entraînement) et 500 (validation)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d’itérations (</a:t>
                </a:r>
                <a:r>
                  <a:rPr lang="fr-FR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): 500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 rate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puis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3A741FBD-C7F2-468A-8485-85C10F07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48" y="3220821"/>
            <a:ext cx="3606864" cy="252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AECCA6-2BA0-447E-A03E-24C183E2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047" y="3220821"/>
            <a:ext cx="3654962" cy="2520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3F0FE42-7484-43BA-A60D-D24804230DC2}"/>
              </a:ext>
            </a:extLst>
          </p:cNvPr>
          <p:cNvCxnSpPr/>
          <p:nvPr/>
        </p:nvCxnSpPr>
        <p:spPr>
          <a:xfrm flipV="1">
            <a:off x="6458755" y="5164428"/>
            <a:ext cx="238259" cy="57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EF4FFDA-BA95-4EAA-9276-8371729B7985}"/>
              </a:ext>
            </a:extLst>
          </p:cNvPr>
          <p:cNvCxnSpPr>
            <a:cxnSpLocks/>
          </p:cNvCxnSpPr>
          <p:nvPr/>
        </p:nvCxnSpPr>
        <p:spPr>
          <a:xfrm flipH="1" flipV="1">
            <a:off x="7873281" y="5164429"/>
            <a:ext cx="330220" cy="6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F88FC04-EF48-4194-8F40-2643BA18C193}"/>
              </a:ext>
            </a:extLst>
          </p:cNvPr>
          <p:cNvSpPr txBox="1"/>
          <p:nvPr/>
        </p:nvSpPr>
        <p:spPr>
          <a:xfrm>
            <a:off x="5479085" y="5853448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Echelle </a:t>
            </a:r>
            <a:r>
              <a:rPr lang="en-US" dirty="0" err="1"/>
              <a:t>semilog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CFF708-B5FC-4DAC-90DD-CD324DB7A162}"/>
              </a:ext>
            </a:extLst>
          </p:cNvPr>
          <p:cNvSpPr txBox="1"/>
          <p:nvPr/>
        </p:nvSpPr>
        <p:spPr>
          <a:xfrm>
            <a:off x="7610786" y="5878215"/>
            <a:ext cx="26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Réduction</a:t>
            </a:r>
            <a:r>
              <a:rPr lang="en-US" dirty="0"/>
              <a:t> du </a:t>
            </a:r>
            <a:r>
              <a:rPr lang="en-US" i="1" dirty="0"/>
              <a:t>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3.4 Problèmes de classification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Les données de sortie (qu’on cherche à prédire) sont des valeurs discrètes,</a:t>
                </a:r>
              </a:p>
              <a:p>
                <a:pPr marL="0" indent="0">
                  <a:buNone/>
                </a:pPr>
                <a:r>
                  <a:rPr lang="fr-FR" sz="2000" dirty="0"/>
                  <a:t>i.e. un échantillon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000" dirty="0"/>
                  <a:t> appartient à un ensemble finis de classes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à partir d’une image d’un animal, prédire s’il s’agit d’un chat, d’un chien, etc.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Sorties du modèle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La sortie du modèle est un vecteur de taille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A chaque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on associe la probabilité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prédiction du modèle est la classe avec la plus grande probabilité.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Remarque</a:t>
                </a:r>
                <a:r>
                  <a:rPr lang="fr-FR" sz="2000" dirty="0"/>
                  <a:t> : on peut vérifier qu’il s’agit d’une loi de proba: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2000" b="1" dirty="0"/>
                  <a:t> </a:t>
                </a:r>
                <a:r>
                  <a:rPr lang="fr-FR" sz="2000" dirty="0"/>
                  <a:t>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>
                    <a:solidFill>
                      <a:srgbClr val="FF0000"/>
                    </a:solidFill>
                  </a:rPr>
                  <a:t>Fonction coût</a:t>
                </a:r>
                <a:r>
                  <a:rPr lang="fr-FR" sz="2000" dirty="0">
                    <a:solidFill>
                      <a:srgbClr val="FF0000"/>
                    </a:solidFill>
                  </a:rPr>
                  <a:t> :</a:t>
                </a:r>
              </a:p>
              <a:p>
                <a:pPr marL="0" indent="0">
                  <a:buNone/>
                </a:pPr>
                <a:endParaRPr lang="fr-F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fr-FR" sz="2000" u="sng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DF70D310-5731-4AAE-A26A-DBADB504DEEC}"/>
              </a:ext>
            </a:extLst>
          </p:cNvPr>
          <p:cNvGrpSpPr/>
          <p:nvPr/>
        </p:nvGrpSpPr>
        <p:grpSpPr>
          <a:xfrm>
            <a:off x="8059265" y="2356835"/>
            <a:ext cx="1873912" cy="1646886"/>
            <a:chOff x="3545222" y="2195849"/>
            <a:chExt cx="1873912" cy="1646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/>
                <p:nvPr/>
              </p:nvSpPr>
              <p:spPr>
                <a:xfrm>
                  <a:off x="4871088" y="2289428"/>
                  <a:ext cx="4925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088" y="2289428"/>
                  <a:ext cx="492571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392D9F08-5F41-40E4-90BD-7D3142D14106}"/>
                </a:ext>
              </a:extLst>
            </p:cNvPr>
            <p:cNvSpPr/>
            <p:nvPr/>
          </p:nvSpPr>
          <p:spPr>
            <a:xfrm rot="5400000">
              <a:off x="3674503" y="2669953"/>
              <a:ext cx="1646886" cy="698678"/>
            </a:xfrm>
            <a:prstGeom prst="trapezoid">
              <a:avLst>
                <a:gd name="adj" fmla="val 489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MLP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49A382C-C79C-47A8-B649-274A47094C3E}"/>
                </a:ext>
              </a:extLst>
            </p:cNvPr>
            <p:cNvCxnSpPr/>
            <p:nvPr/>
          </p:nvCxnSpPr>
          <p:spPr>
            <a:xfrm>
              <a:off x="3561001" y="3013653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BD4805A-A68C-479E-9F8D-F6C92646895C}"/>
                </a:ext>
              </a:extLst>
            </p:cNvPr>
            <p:cNvCxnSpPr/>
            <p:nvPr/>
          </p:nvCxnSpPr>
          <p:spPr>
            <a:xfrm>
              <a:off x="4847285" y="2689538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/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/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8DEC521-A746-47CD-A3AC-FFA2ABE56AC9}"/>
                </a:ext>
              </a:extLst>
            </p:cNvPr>
            <p:cNvCxnSpPr/>
            <p:nvPr/>
          </p:nvCxnSpPr>
          <p:spPr>
            <a:xfrm>
              <a:off x="4851580" y="3440804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/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2000" b="0" dirty="0"/>
                </a:p>
              </p:txBody>
            </p:sp>
          </mc:Choice>
          <mc:Fallback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0224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Analyse des données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Type d’entrées : numérique, catégorie (binaire, multiple).</a:t>
                </a:r>
              </a:p>
              <a:p>
                <a:r>
                  <a:rPr lang="fr-FR" sz="2000" dirty="0"/>
                  <a:t>Statistique simple : moyennes, écart-types, min, max.</a:t>
                </a:r>
                <a:endParaRPr lang="fr-FR" sz="1600" dirty="0"/>
              </a:p>
              <a:p>
                <a:r>
                  <a:rPr lang="fr-FR" sz="2000" dirty="0"/>
                  <a:t>Corrélations : </a:t>
                </a:r>
              </a:p>
              <a:p>
                <a:pPr marL="457200" lvl="1" indent="0">
                  <a:buNone/>
                </a:pPr>
                <a:r>
                  <a:rPr lang="fr-FR" sz="1800" b="1" dirty="0"/>
                  <a:t>Coefficient de Pearson</a:t>
                </a:r>
                <a:r>
                  <a:rPr lang="fr-FR" sz="1800" dirty="0"/>
                  <a:t> (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800" dirty="0"/>
                  <a:t> ou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800" dirty="0"/>
                  <a:t>) : mesure de la force et de la direction de la relation entre deux variables.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0" dirty="0">
                    <a:latin typeface="Cambria Math" panose="02040503050406030204" pitchFamily="18" charset="0"/>
                  </a:rPr>
                  <a:t>Propriétés 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fr-FR" sz="1800" dirty="0"/>
                  <a:t> (avec, e.g., </a:t>
                </a:r>
                <a:r>
                  <a:rPr lang="en-US" sz="1800" dirty="0"/>
                  <a:t>relation </a:t>
                </a:r>
                <a:r>
                  <a:rPr lang="en-US" sz="1800" dirty="0" err="1"/>
                  <a:t>linéaire</a:t>
                </a:r>
                <a:r>
                  <a:rPr lang="en-US" sz="1800" dirty="0"/>
                  <a:t> positive </a:t>
                </a:r>
                <a:r>
                  <a:rPr lang="en-US" sz="1800" dirty="0" err="1"/>
                  <a:t>parfaite</a:t>
                </a:r>
                <a:r>
                  <a:rPr lang="en-US" sz="1800" dirty="0"/>
                  <a:t>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800" dirty="0"/>
                  <a:t>, aucune relation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).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endParaRPr lang="fr-FR" sz="1800" dirty="0"/>
              </a:p>
              <a:p>
                <a:pPr marL="457200" lvl="1" indent="0">
                  <a:buNone/>
                </a:pPr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1" dirty="0"/>
                  <a:t>Matrice de corrélation</a:t>
                </a:r>
                <a:r>
                  <a:rPr lang="fr-FR" sz="1800" dirty="0"/>
                  <a:t> : pour des variables {x, y, z, …}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matrice carrée représentant les </a:t>
                </a:r>
                <a:r>
                  <a:rPr lang="fr-FR" sz="1800" dirty="0" err="1"/>
                  <a:t>coeffs</a:t>
                </a:r>
                <a:r>
                  <a:rPr lang="fr-FR" sz="1800" dirty="0"/>
                  <a:t> de Pearson.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Remarques :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2 </a:t>
                </a: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1800" dirty="0"/>
                  <a:t>la matrice est symétrique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3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diagonale remplies de 1.</a:t>
                </a:r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FD3A5A9-CA29-4932-A53D-E3D6AEF4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24495"/>
              </p:ext>
            </p:extLst>
          </p:nvPr>
        </p:nvGraphicFramePr>
        <p:xfrm>
          <a:off x="7960049" y="4601200"/>
          <a:ext cx="2950548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3933453493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158497706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555147697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3354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4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x,z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y,x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8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Pré-traitement des données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Certaines données brutes sont mal adaptées aux NN. 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faciliter leur entrainement, i.e. rendre la descente de gradient plus simple, il faut :</a:t>
                </a:r>
              </a:p>
              <a:p>
                <a:r>
                  <a:rPr lang="fr-FR" sz="2000" dirty="0"/>
                  <a:t> Eviter des valeurs numériques extrêmes (problèmes de conditionnement, explosion ou </a:t>
                </a:r>
                <a:r>
                  <a:rPr lang="fr-FR" sz="2000" dirty="0" err="1"/>
                  <a:t>anulation</a:t>
                </a:r>
                <a:r>
                  <a:rPr lang="fr-FR" sz="2000" dirty="0"/>
                  <a:t> du gradient). 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Ex : représentation d’une pression en 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hPa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plutôt qu’en Pascal (pression atmosphérique &gt;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800" i="1" baseline="30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1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fr-FR" sz="1800" dirty="0"/>
                  <a:t>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Pa)</a:t>
                </a:r>
              </a:p>
              <a:p>
                <a:r>
                  <a:rPr lang="fr-FR" sz="2000" dirty="0"/>
                  <a:t>Favoriser une représentation informative des entrées.</a:t>
                </a:r>
              </a:p>
              <a:p>
                <a:pPr marL="0" indent="0">
                  <a:buNone/>
                </a:pPr>
                <a:r>
                  <a:rPr lang="fr-FR" sz="1800" dirty="0"/>
                  <a:t>    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 : la représentation d’une image est sous forme de 3 matrices RGB (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red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green, 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est plus informative que sous la forme d’un vecteur (notions de voisinage, couleur).</a:t>
                </a:r>
              </a:p>
              <a:p>
                <a:endParaRPr lang="fr-FR" sz="1800" dirty="0"/>
              </a:p>
              <a:p>
                <a:pPr marL="0" indent="0">
                  <a:buNone/>
                </a:pPr>
                <a:r>
                  <a:rPr lang="fr-FR" sz="2000" b="1" dirty="0"/>
                  <a:t>Normalisation</a:t>
                </a:r>
                <a:r>
                  <a:rPr lang="fr-FR" sz="2000" dirty="0"/>
                  <a:t> (valeurs numériques) : Afin de s’assurer que les données respectent des valeurs centrées autour de zéro, et un écart-type de 1,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peut normaliser les données ainsi:</a:t>
                </a:r>
              </a:p>
              <a:p>
                <a:pPr marL="0" indent="0" algn="ctr">
                  <a:buNone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𝑛𝑜𝑟𝑚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f>
                      <m:f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où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représente la moyenne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l’écart-type.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1800" b="1" dirty="0" err="1"/>
                  <a:t>One-hot</a:t>
                </a:r>
                <a:r>
                  <a:rPr lang="fr-FR" sz="1800" b="1" dirty="0"/>
                  <a:t> </a:t>
                </a:r>
                <a:r>
                  <a:rPr lang="fr-FR" sz="1800" b="1" dirty="0" err="1"/>
                  <a:t>encoding</a:t>
                </a:r>
                <a:r>
                  <a:rPr lang="fr-FR" sz="1800" dirty="0"/>
                  <a:t> (classes) : plutôt que de représenter la classe par un seul nombre entier, on représente par un vecteur de longueur le nombre de classe; le vecteur est alors formés de zéros et d’un seul 1.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soit une donnée appartenant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{1,2,3,4,5}</m:t>
                    </m:r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L’appartenance à la classe 1 est codée [1,0,0,0,0], à la 3 [0,0,1,0,0].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 r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8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Interprétation des résultats / utilisation du modèle</a:t>
                </a:r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Une fois entraîné, le modèle nous intéresse pour :</a:t>
                </a:r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prédiction d’une classe</a:t>
                </a:r>
                <a:r>
                  <a:rPr lang="fr-FR" sz="2000" dirty="0"/>
                  <a:t> = index de la sortie avec la plus grande valeur, i.e.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𝑐𝑙𝑎𝑠𝑠𝑒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𝑑𝑖𝑡𝑒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∈{1, …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confiance</a:t>
                </a:r>
                <a:r>
                  <a:rPr lang="fr-FR" sz="2000" dirty="0"/>
                  <a:t> du modèle en sa prédiction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Les fonctions de coût utilisé en classification (e.g. </a:t>
                </a:r>
                <a:r>
                  <a:rPr lang="fr-FR" sz="2000" i="1" dirty="0"/>
                  <a:t>cross </a:t>
                </a:r>
                <a:r>
                  <a:rPr lang="fr-FR" sz="2000" i="1" dirty="0" err="1"/>
                  <a:t>entropy</a:t>
                </a:r>
                <a:r>
                  <a:rPr lang="fr-FR" sz="2000" dirty="0"/>
                  <a:t>) sont des </a:t>
                </a:r>
                <a:r>
                  <a:rPr lang="fr-FR" sz="2000" b="1" dirty="0"/>
                  <a:t>métriques indirectes</a:t>
                </a:r>
                <a:r>
                  <a:rPr lang="fr-FR" sz="2000" dirty="0"/>
                  <a:t> de la qualité du modèle.</a:t>
                </a:r>
              </a:p>
              <a:p>
                <a:pPr marL="0" indent="0">
                  <a:buNone/>
                </a:pPr>
                <a:r>
                  <a:rPr lang="fr-FR" sz="2000" dirty="0"/>
                  <a:t>La métrique (quantité qui évalue notre modèle) qui nous intéresse vraiment est le </a:t>
                </a:r>
                <a:r>
                  <a:rPr lang="fr-FR" sz="2000" b="1" dirty="0"/>
                  <a:t>pourcentage d’erreur dans la prédiction des classes</a:t>
                </a:r>
                <a:r>
                  <a:rPr lang="fr-FR" sz="2000" dirty="0"/>
                  <a:t>. C’est une métrique dont l’évolution est à regarder pendant l’entraînement et pour interpréter la qualité du modèle. Mais cette métrique ne peut pas être utilisé pour l’entrainement par descente de gradient car pas dérivable.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4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u="sng" dirty="0"/>
              <a:t>Exemple: Titanic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pour 891 passagers, le prix de leur billet, leur genre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(H/F), tarif de leur billet, classe de leur cabine, un identifiant et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ils ont survécu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Problème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entraîner un modèle qui prédise si un passager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survécu.</a:t>
            </a: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de 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Affichons les premières lignes du fichier de données  (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titanic.csv).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Chaque ligne correspond à un passager.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Sortie :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(survécu vs pas survécu) = classe binaire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Entrées :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 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(identifiant) = classe multiples, 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classe multiples, 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(femme vs homme) = classe binaire,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(tarif du billet) = numérique.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9EE31-9E46-4CC4-9EAF-95714FEE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92" y="424853"/>
            <a:ext cx="4701510" cy="24071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5021BC-AB38-4D65-AB02-65B4E2AA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61" y="3310812"/>
            <a:ext cx="4995541" cy="21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Traçons les valeurs des champs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attribue une valeur unique à chaque passager.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est une classe multiple; ses éléments sont {1,2,3}: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unique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cabin_class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Statistiques simples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"fare: min %.3f  max % .3f 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écart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-type  %.3f"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max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std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&gt;&gt; fare: min 0.000  max  512.329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écart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-type  49.666</a:t>
            </a: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Corrélation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Forte corrélation négative entre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i.e. les passagers de 1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 ont plus de chance de survie que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ceux en 3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classe.</a:t>
            </a:r>
          </a:p>
          <a:p>
            <a:pPr marL="457200" lvl="1" indent="0">
              <a:buNone/>
            </a:pPr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036493-50F8-4E9C-A172-9AAC990D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87" y="364227"/>
            <a:ext cx="4369924" cy="30647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1EEA9A-474B-4D55-91E1-A7B976AD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97" y="3794448"/>
            <a:ext cx="3937914" cy="29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4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Pré-traitement des données: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Normalisation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(valeur numérique). 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Encodage </a:t>
            </a:r>
            <a:r>
              <a:rPr lang="fr-FR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one-hot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(classes).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 est préférable d’</a:t>
            </a: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éliminer l’entrée non pertinente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: n’a pas de lien avec ce qu’on cherche à prédire (ce que confirme l’analyse de corrélation). Au contraire cette entrée peut : 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Complexifier le modèle (plus d’entrées impliquent plus de paramètres).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Favoriser le sur-apprentissage (en apprenant une relation causale qui n’existe pas).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puisque les passagers sont identifiés par un nombre unique,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il est possible d’apprendre à prédire de façon parfaite, sur les données d’entraînement, si un passager à survécu seulement avec cette entrée. Mais sur de nouvelles données, la prédiction sera totalement aléatoire (cas extrême de surapprentissage).</a:t>
            </a:r>
          </a:p>
          <a:p>
            <a:pPr marL="0" indent="0">
              <a:buNone/>
            </a:pP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4. Les réseaux de neurones récurrents (</a:t>
            </a:r>
            <a:r>
              <a:rPr lang="fr-FR" dirty="0" err="1"/>
              <a:t>RNNs</a:t>
            </a:r>
            <a:r>
              <a:rPr lang="fr-FR" dirty="0"/>
              <a:t>)</a:t>
            </a:r>
            <a:br>
              <a:rPr lang="fr-FR" dirty="0"/>
            </a:br>
            <a:r>
              <a:rPr lang="fr-FR" sz="3200" dirty="0"/>
              <a:t>	4.1. Données séquentielles</a:t>
            </a:r>
            <a:br>
              <a:rPr lang="fr-FR" sz="3200" dirty="0"/>
            </a:br>
            <a:r>
              <a:rPr lang="fr-FR" sz="3200" dirty="0"/>
              <a:t>	4.2. Principaux </a:t>
            </a:r>
            <a:r>
              <a:rPr lang="fr-FR" sz="3200" dirty="0" err="1"/>
              <a:t>RNNs</a:t>
            </a:r>
            <a:br>
              <a:rPr lang="fr-FR" sz="3200" dirty="0"/>
            </a:br>
            <a:r>
              <a:rPr lang="fr-FR" sz="3200" dirty="0"/>
              <a:t>	4.3. 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FA68394-515F-48D9-951E-E1BDBD75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66" y="3063396"/>
            <a:ext cx="317226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0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Données séquentielles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/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1644DBF-B60E-4089-ABEF-2B7FB6947D6C}"/>
              </a:ext>
            </a:extLst>
          </p:cNvPr>
          <p:cNvSpPr/>
          <p:nvPr/>
        </p:nvSpPr>
        <p:spPr>
          <a:xfrm>
            <a:off x="1390424" y="2736479"/>
            <a:ext cx="263561" cy="75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/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7373374-AF5A-4A21-B973-2B7ED68BA0B2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522205" y="349623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79DFF37-E7A1-4BA3-BC43-CA65D8887CB2}"/>
              </a:ext>
            </a:extLst>
          </p:cNvPr>
          <p:cNvCxnSpPr>
            <a:cxnSpLocks/>
          </p:cNvCxnSpPr>
          <p:nvPr/>
        </p:nvCxnSpPr>
        <p:spPr>
          <a:xfrm flipH="1" flipV="1">
            <a:off x="1517495" y="2376479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3883737-09ED-4E9A-898F-2F7AFEAFC851}"/>
              </a:ext>
            </a:extLst>
          </p:cNvPr>
          <p:cNvGrpSpPr/>
          <p:nvPr/>
        </p:nvGrpSpPr>
        <p:grpSpPr>
          <a:xfrm>
            <a:off x="3835562" y="882915"/>
            <a:ext cx="1804371" cy="3269516"/>
            <a:chOff x="3533002" y="1575436"/>
            <a:chExt cx="1804371" cy="32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/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/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0B9006-55D5-4B56-9A15-0A5653FFC48A}"/>
                </a:ext>
              </a:extLst>
            </p:cNvPr>
            <p:cNvSpPr/>
            <p:nvPr/>
          </p:nvSpPr>
          <p:spPr>
            <a:xfrm>
              <a:off x="3559895" y="34402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CAE72BEC-B2E9-4F3C-AA51-1B8FA494CD4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 flipV="1">
              <a:off x="3691676" y="41999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0C1A1F81-3093-4DF3-867F-C2A62D352A0D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823456" y="381783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/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/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EA36B5-B57C-41DA-A8E6-754AD08B1F04}"/>
                </a:ext>
              </a:extLst>
            </p:cNvPr>
            <p:cNvSpPr/>
            <p:nvPr/>
          </p:nvSpPr>
          <p:spPr>
            <a:xfrm>
              <a:off x="4283804" y="345140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B825CC8-9CC0-4F62-A5B3-262AAFBF92A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 flipV="1">
              <a:off x="4415585" y="421116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3FE49FFC-E598-41A2-9AE0-711F375A5701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547365" y="382903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/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86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73FC7F-7A2E-41E9-9CFB-052EB04B76B9}"/>
                </a:ext>
              </a:extLst>
            </p:cNvPr>
            <p:cNvSpPr/>
            <p:nvPr/>
          </p:nvSpPr>
          <p:spPr>
            <a:xfrm>
              <a:off x="5030108" y="34514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6557A10-3086-4D44-A4C3-5E951763EC34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5161889" y="42111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/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6A3B5A5-F357-4069-8724-6A9479AF1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9322" y="308007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89A307-42BB-4AB2-A3DC-44D455293FED}"/>
                </a:ext>
              </a:extLst>
            </p:cNvPr>
            <p:cNvSpPr/>
            <p:nvPr/>
          </p:nvSpPr>
          <p:spPr>
            <a:xfrm>
              <a:off x="5048033" y="229943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F37F03DC-898C-41EE-BB21-32DE3A3727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800" y="192810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/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et sorties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blipFill>
                <a:blip r:embed="rId10"/>
                <a:stretch>
                  <a:fillRect l="-1923" t="-2994" b="-5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/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blipFill>
                <a:blip r:embed="rId11"/>
                <a:stretch>
                  <a:fillRect l="-2613" t="-3614" b="-5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/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Données simples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blipFill>
                <a:blip r:embed="rId12"/>
                <a:stretch>
                  <a:fillRect t="-5172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/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blipFill>
                <a:blip r:embed="rId13"/>
                <a:stretch>
                  <a:fillRect r="-62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C6E3210-2325-41EE-BCE5-982BD867C551}"/>
              </a:ext>
            </a:extLst>
          </p:cNvPr>
          <p:cNvCxnSpPr>
            <a:cxnSpLocks/>
          </p:cNvCxnSpPr>
          <p:nvPr/>
        </p:nvCxnSpPr>
        <p:spPr>
          <a:xfrm flipV="1">
            <a:off x="3388682" y="3134267"/>
            <a:ext cx="43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CC4E007C-EABE-47B5-89AF-C1937BE605C3}"/>
              </a:ext>
            </a:extLst>
          </p:cNvPr>
          <p:cNvGrpSpPr/>
          <p:nvPr/>
        </p:nvGrpSpPr>
        <p:grpSpPr>
          <a:xfrm>
            <a:off x="7694867" y="873945"/>
            <a:ext cx="3023575" cy="3294165"/>
            <a:chOff x="7392307" y="1566466"/>
            <a:chExt cx="3023575" cy="3294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/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97A050-C1CC-4773-9895-ED6DBB8965E9}"/>
                </a:ext>
              </a:extLst>
            </p:cNvPr>
            <p:cNvSpPr/>
            <p:nvPr/>
          </p:nvSpPr>
          <p:spPr>
            <a:xfrm>
              <a:off x="7907782" y="34312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EBBEFF6D-DE2D-4440-9E6C-4ECFD34E9785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8039563" y="41909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ED3F126-A39F-472E-B8FE-5EDDF0FBC01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8171343" y="380886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/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/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FD36CC-5681-4DC0-B49A-10223CB97C11}"/>
                </a:ext>
              </a:extLst>
            </p:cNvPr>
            <p:cNvSpPr/>
            <p:nvPr/>
          </p:nvSpPr>
          <p:spPr>
            <a:xfrm>
              <a:off x="8631691" y="344243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31CFFEDA-5B5F-42E8-9802-A49905E55C72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8763472" y="420219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9112F68D-AFA1-4EC4-AA02-8C24CE5620B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8895252" y="382006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/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/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EDF75E-6295-44BF-B06E-F83E2C09AAE6}"/>
                </a:ext>
              </a:extLst>
            </p:cNvPr>
            <p:cNvSpPr/>
            <p:nvPr/>
          </p:nvSpPr>
          <p:spPr>
            <a:xfrm>
              <a:off x="9377995" y="34424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D523AC20-E4CC-49B9-93CC-2EBA09614E3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 flipV="1">
              <a:off x="9509776" y="42021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/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FEDD15AF-9C77-408E-8DBE-0CF11E8CC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7209" y="307110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60D184-0717-4C03-9A10-230F706CE2C3}"/>
                </a:ext>
              </a:extLst>
            </p:cNvPr>
            <p:cNvSpPr/>
            <p:nvPr/>
          </p:nvSpPr>
          <p:spPr>
            <a:xfrm>
              <a:off x="9395920" y="229046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C15FE9ED-C036-4BC6-B487-914659AFC9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1687" y="191913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5279E5F3-9760-40BD-ACD8-BF65C8D33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874" y="38447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/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/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44E119-F973-4F77-88DC-DEAC83C087F1}"/>
                </a:ext>
              </a:extLst>
            </p:cNvPr>
            <p:cNvSpPr/>
            <p:nvPr/>
          </p:nvSpPr>
          <p:spPr>
            <a:xfrm>
              <a:off x="10108617" y="3467082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37DAE548-5E49-40F5-B450-5E631547042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10240398" y="4226841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/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BFB5FACC-447C-4A11-AB95-82B984CF8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31" y="3095754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0FB372-B3C6-4894-A6E8-94006D5230BB}"/>
                </a:ext>
              </a:extLst>
            </p:cNvPr>
            <p:cNvSpPr/>
            <p:nvPr/>
          </p:nvSpPr>
          <p:spPr>
            <a:xfrm>
              <a:off x="10126542" y="2315115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88EF5811-E07B-4DA7-BB3D-20EFCD678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32309" y="1943787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/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E9CE0BC0-1D0B-45FE-9071-F629E0244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727" y="38178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/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2069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EE2402AF-387E-4302-BC30-9683E8A01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2100" y="3075589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E741A4-077F-4262-80E3-58F7D781E618}"/>
                </a:ext>
              </a:extLst>
            </p:cNvPr>
            <p:cNvSpPr/>
            <p:nvPr/>
          </p:nvSpPr>
          <p:spPr>
            <a:xfrm>
              <a:off x="8660811" y="2294950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AB726D71-0664-4112-BF6A-5BC376D68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6578" y="1923622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Accolade fermante 107">
            <a:extLst>
              <a:ext uri="{FF2B5EF4-FFF2-40B4-BE49-F238E27FC236}">
                <a16:creationId xmlns:a16="http://schemas.microsoft.com/office/drawing/2014/main" id="{8704BD44-AA19-4412-8F4E-49922773452D}"/>
              </a:ext>
            </a:extLst>
          </p:cNvPr>
          <p:cNvSpPr/>
          <p:nvPr/>
        </p:nvSpPr>
        <p:spPr>
          <a:xfrm rot="5400000">
            <a:off x="7012292" y="1702581"/>
            <a:ext cx="773206" cy="79576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B7AB1F-ADAB-44AF-BAB3-08443EC74E1F}"/>
              </a:ext>
            </a:extLst>
          </p:cNvPr>
          <p:cNvSpPr txBox="1"/>
          <p:nvPr/>
        </p:nvSpPr>
        <p:spPr>
          <a:xfrm>
            <a:off x="6864719" y="6131841"/>
            <a:ext cx="138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Récurrence</a:t>
            </a:r>
          </a:p>
        </p:txBody>
      </p:sp>
    </p:spTree>
    <p:extLst>
      <p:ext uri="{BB962C8B-B14F-4D97-AF65-F5344CB8AC3E}">
        <p14:creationId xmlns:p14="http://schemas.microsoft.com/office/powerpoint/2010/main" val="2539916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(pendule)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/>
                  <a:t>Problème 1 </a:t>
                </a:r>
                <a:r>
                  <a:rPr lang="fr-FR" sz="2200" dirty="0"/>
                  <a:t>:</a:t>
                </a:r>
              </a:p>
              <a:p>
                <a:pPr marL="0" indent="0">
                  <a:buNone/>
                </a:pPr>
                <a:r>
                  <a:rPr lang="fr-FR" sz="2200" dirty="0"/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/>
                  <a:t> au cours du temps (données d’entrées) pour différentes longueurs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/>
                  <a:t> et masse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/>
                  <a:t> du pendule (données de sortie)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200" dirty="0"/>
                  <a:t>apprendre un modèle pour estimer les valeurs de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/>
                  <a:t> et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r>
                  <a:rPr lang="fr-FR" sz="2200" b="1" dirty="0"/>
                  <a:t>Problème 2</a:t>
                </a:r>
                <a:r>
                  <a:rPr lang="fr-FR" sz="2200" dirty="0"/>
                  <a:t> :</a:t>
                </a:r>
              </a:p>
              <a:p>
                <a:pPr marL="0" indent="0">
                  <a:buNone/>
                </a:pPr>
                <a:r>
                  <a:rPr lang="fr-FR" sz="2200" dirty="0"/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/>
                  <a:t> au cours du temps (données d’entrées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200" dirty="0"/>
                  <a:t>) et on cherche à prédire les futures valeurs de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/>
                  <a:t>. 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 r="-1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508DAB66-FCBD-4D27-8685-25665105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36" y="406936"/>
            <a:ext cx="2719221" cy="26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9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Approche simple</a:t>
                </a:r>
                <a:r>
                  <a:rPr lang="fr-FR" sz="2200" dirty="0"/>
                  <a:t>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r>
                  <a:rPr lang="fr-FR" sz="2000" dirty="0"/>
                  <a:t>Représentation de la séquence en simple vecteur (</a:t>
                </a:r>
                <a:r>
                  <a:rPr lang="fr-FR" sz="2000" i="1" dirty="0"/>
                  <a:t>flat</a:t>
                </a:r>
                <a:r>
                  <a:rPr lang="fr-FR" sz="2000" dirty="0"/>
                  <a:t>).</a:t>
                </a:r>
              </a:p>
              <a:p>
                <a:r>
                  <a:rPr lang="fr-FR" sz="2000" dirty="0"/>
                  <a:t>Utilisation d’un MLP.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000" b="1" dirty="0"/>
                  <a:t>Pas adapté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La structure du MLP est mal adaptée à la </a:t>
                </a:r>
                <a:r>
                  <a:rPr lang="fr-FR" sz="2000" u="sng" dirty="0"/>
                  <a:t>structure des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(e.g. la similitude entre un vecteur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n’est pas exploitée).</a:t>
                </a:r>
              </a:p>
              <a:p>
                <a:r>
                  <a:rPr lang="fr-FR" sz="2000" dirty="0"/>
                  <a:t>Mal adapté à des séquences de longueurs variables.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expressivité limitée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prédictions peu précises et/ou nécessite </a:t>
                </a:r>
              </a:p>
              <a:p>
                <a:pPr marL="0" indent="0">
                  <a:buNone/>
                </a:pPr>
                <a:r>
                  <a:rPr lang="fr-FR" sz="2000" dirty="0"/>
                  <a:t>de nombreux paramètres (beaucoup de neurones)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risque de </a:t>
                </a:r>
              </a:p>
              <a:p>
                <a:pPr marL="0" indent="0">
                  <a:buNone/>
                </a:pPr>
                <a:r>
                  <a:rPr lang="fr-FR" sz="2000" dirty="0"/>
                  <a:t>surapprentissage.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6BB0E4DA-9783-49DB-824B-47D226DAB75D}"/>
              </a:ext>
            </a:extLst>
          </p:cNvPr>
          <p:cNvGrpSpPr/>
          <p:nvPr/>
        </p:nvGrpSpPr>
        <p:grpSpPr>
          <a:xfrm>
            <a:off x="8517587" y="692526"/>
            <a:ext cx="2117269" cy="4155138"/>
            <a:chOff x="1309964" y="1472456"/>
            <a:chExt cx="2117269" cy="4155138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2807F9F-124F-431C-B68A-890C50147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023782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èze 23">
              <a:extLst>
                <a:ext uri="{FF2B5EF4-FFF2-40B4-BE49-F238E27FC236}">
                  <a16:creationId xmlns:a16="http://schemas.microsoft.com/office/drawing/2014/main" id="{4FC99D35-5B71-457F-A3C8-B493B7E8354F}"/>
                </a:ext>
              </a:extLst>
            </p:cNvPr>
            <p:cNvSpPr/>
            <p:nvPr/>
          </p:nvSpPr>
          <p:spPr>
            <a:xfrm rot="5400000">
              <a:off x="443754" y="3008783"/>
              <a:ext cx="4155138" cy="1082484"/>
            </a:xfrm>
            <a:prstGeom prst="trapezoid">
              <a:avLst>
                <a:gd name="adj" fmla="val 840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MLP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/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C7629BC9-289C-4FDF-84F1-F1D3DE4DE7D5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321859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/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4989025-D58D-4CA6-8366-A4BE39763EA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61993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/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CD9D635-2E91-4802-B896-27285853C5A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16454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/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2D3175C-F0F2-4D60-A591-0A0FAA5DC077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4626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/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A60D7C2-A4EF-4FA5-BEFF-A9D59977B59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76070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/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C8A96374-89FA-4988-B23B-92B223450F40}"/>
                </a:ext>
              </a:extLst>
            </p:cNvPr>
            <p:cNvSpPr txBox="1"/>
            <p:nvPr/>
          </p:nvSpPr>
          <p:spPr>
            <a:xfrm>
              <a:off x="1591632" y="3973620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31B52E3-F33D-4EDF-93AD-8BAE4A6469C3}"/>
                </a:ext>
              </a:extLst>
            </p:cNvPr>
            <p:cNvCxnSpPr>
              <a:cxnSpLocks/>
            </p:cNvCxnSpPr>
            <p:nvPr/>
          </p:nvCxnSpPr>
          <p:spPr>
            <a:xfrm>
              <a:off x="3057798" y="336400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/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8782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Principaux </a:t>
            </a:r>
            <a:r>
              <a:rPr lang="fr-FR" sz="2400" dirty="0" err="1"/>
              <a:t>RNNs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310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dirty="0"/>
              <a:t>En contrôle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-ressources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6093480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Installation (programmer en local)</a:t>
            </a:r>
          </a:p>
          <a:p>
            <a:pPr lvl="2"/>
            <a:r>
              <a:rPr lang="fr-FR" sz="1600" dirty="0">
                <a:hlinkClick r:id="rId5"/>
              </a:rPr>
              <a:t>https://anaconda.org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https://pytorch.org/get-started/locally/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7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8"/>
              </a:rPr>
              <a:t>https://colab.research.google.com/</a:t>
            </a:r>
            <a:r>
              <a:rPr lang="fr-FR" sz="1600" dirty="0"/>
              <a:t> </a:t>
            </a:r>
          </a:p>
          <a:p>
            <a:pPr lvl="1"/>
            <a:endParaRPr lang="fr-FR" sz="2000" dirty="0"/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br>
              <a:rPr lang="fr-FR" sz="3200" dirty="0"/>
            </a:br>
            <a:r>
              <a:rPr lang="fr-FR" sz="3200" dirty="0"/>
              <a:t>	3.4. Titanic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3945</Words>
  <Application>Microsoft Office PowerPoint</Application>
  <PresentationFormat>Grand écran</PresentationFormat>
  <Paragraphs>521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: Python-PyTorch</vt:lpstr>
      <vt:lpstr>Plan du cours :</vt:lpstr>
      <vt:lpstr>1. Définir l’Intelligence Artificielle (IA)</vt:lpstr>
      <vt:lpstr>Présentation PowerPoint</vt:lpstr>
      <vt:lpstr>Présentation PowerPoint</vt:lpstr>
      <vt:lpstr>2. Prérequis -ressources (programmation-mathématiques)</vt:lpstr>
      <vt:lpstr>Présentation PowerPoint</vt:lpstr>
      <vt:lpstr>3. Introduction aux réseaux de neurones  3.1. Problèmes de régression  3.2. Descente de gradient, dérivation automatique  3.3. Un réseau de neurones simple (MLP)  3.4. Titanic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 (RNNs)  4.1. Données séquentielles  4.2. Principaux RNNs  4.3.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371</cp:revision>
  <dcterms:created xsi:type="dcterms:W3CDTF">2025-01-15T11:07:36Z</dcterms:created>
  <dcterms:modified xsi:type="dcterms:W3CDTF">2025-01-31T19:02:02Z</dcterms:modified>
</cp:coreProperties>
</file>