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4" r:id="rId26"/>
    <p:sldId id="291" r:id="rId27"/>
    <p:sldId id="297" r:id="rId28"/>
    <p:sldId id="298" r:id="rId29"/>
    <p:sldId id="293" r:id="rId30"/>
    <p:sldId id="295" r:id="rId31"/>
    <p:sldId id="296" r:id="rId32"/>
    <p:sldId id="299" r:id="rId33"/>
    <p:sldId id="284" r:id="rId34"/>
    <p:sldId id="285" r:id="rId35"/>
    <p:sldId id="287" r:id="rId36"/>
    <p:sldId id="288" r:id="rId37"/>
    <p:sldId id="289" r:id="rId38"/>
    <p:sldId id="300" r:id="rId39"/>
    <p:sldId id="301" r:id="rId40"/>
    <p:sldId id="30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>
        <p:scale>
          <a:sx n="66" d="100"/>
          <a:sy n="66" d="100"/>
        </p:scale>
        <p:origin x="597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: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-ressources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sont des réglages (</a:t>
                </a:r>
                <a:r>
                  <a:rPr lang="fr-F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hyperparamètres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de l’entraînement.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Sorties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vérifie qu’il s’agit d’une loi de proba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coût (</a:t>
                </a:r>
                <a:r>
                  <a:rPr lang="fr-FR" sz="2000" b="1" i="1" u="sng" dirty="0"/>
                  <a:t>cross </a:t>
                </a:r>
                <a:r>
                  <a:rPr lang="fr-FR" sz="2000" b="1" i="1" u="sng" dirty="0" err="1"/>
                  <a:t>entropy</a:t>
                </a:r>
                <a:r>
                  <a:rPr lang="fr-FR" sz="2000" u="sng" dirty="0"/>
                  <a:t>)</a:t>
                </a:r>
                <a:r>
                  <a:rPr lang="fr-FR" sz="2000" dirty="0"/>
                  <a:t> :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b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 pour l’entrée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(i.e. la </a:t>
                </a:r>
                <a:r>
                  <a:rPr lang="fr-FR" sz="2000" i="1" dirty="0"/>
                  <a:t>vraie</a:t>
                </a:r>
                <a:r>
                  <a:rPr lang="fr-FR" sz="2000" dirty="0"/>
                  <a:t> classe est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), alors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  <a:blipFill>
                <a:blip r:embed="rId2"/>
                <a:stretch>
                  <a:fillRect l="-900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73912" cy="1646886"/>
            <a:chOff x="3545222" y="2195849"/>
            <a:chExt cx="1873912" cy="1646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061" r="-1081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r="-15663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22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d’entrées : numérique, catégorie (binaire, multiple).</a:t>
                </a:r>
              </a:p>
              <a:p>
                <a:r>
                  <a:rPr lang="fr-FR" sz="2000" dirty="0"/>
                  <a:t>Statistique simple : moyennes, écart-types, min, max.</a:t>
                </a:r>
                <a:endParaRPr lang="fr-FR" sz="1600" dirty="0"/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800" b="1" dirty="0"/>
                  <a:t>Coefficient de Pearson</a:t>
                </a:r>
                <a:r>
                  <a:rPr lang="fr-FR" sz="1800" dirty="0"/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800" dirty="0"/>
                  <a:t> ou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800" dirty="0"/>
                  <a:t>) : mesure de la force et de la direction de la relation entre deux variables.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0" dirty="0">
                    <a:latin typeface="Cambria Math" panose="02040503050406030204" pitchFamily="18" charset="0"/>
                  </a:rPr>
                  <a:t>Propriétés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800" dirty="0"/>
                  <a:t> (avec, e.g., </a:t>
                </a:r>
                <a:r>
                  <a:rPr lang="en-US" sz="1800" dirty="0"/>
                  <a:t>relation </a:t>
                </a:r>
                <a:r>
                  <a:rPr lang="en-US" sz="1800" dirty="0" err="1"/>
                  <a:t>linéaire</a:t>
                </a:r>
                <a:r>
                  <a:rPr lang="en-US" sz="1800" dirty="0"/>
                  <a:t> positive </a:t>
                </a:r>
                <a:r>
                  <a:rPr lang="en-US" sz="1800" dirty="0" err="1"/>
                  <a:t>parfaite</a:t>
                </a:r>
                <a:r>
                  <a:rPr lang="en-US" sz="1800" dirty="0"/>
                  <a:t>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).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fr-FR" sz="1800" dirty="0"/>
              </a:p>
              <a:p>
                <a:pPr marL="457200" lvl="1" indent="0">
                  <a:buNone/>
                </a:pPr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1" dirty="0"/>
                  <a:t>Matrice de corrélation</a:t>
                </a:r>
                <a:r>
                  <a:rPr lang="fr-FR" sz="1800" dirty="0"/>
                  <a:t> : pour des variables {x, y, z, …}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matrice carrée représentant les </a:t>
                </a:r>
                <a:r>
                  <a:rPr lang="fr-FR" sz="1800" dirty="0" err="1"/>
                  <a:t>coeffs</a:t>
                </a:r>
                <a:r>
                  <a:rPr lang="fr-FR" sz="1800" dirty="0"/>
                  <a:t> de Pearson.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Remarques :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2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1800" dirty="0"/>
                  <a:t>la matrice est symétrique.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3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diagonale remplies de 1.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FD3A5A9-CA29-4932-A53D-E3D6AEF4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4495"/>
              </p:ext>
            </p:extLst>
          </p:nvPr>
        </p:nvGraphicFramePr>
        <p:xfrm>
          <a:off x="7960049" y="4601200"/>
          <a:ext cx="295054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3933453493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158497706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555147697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3354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y,x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Pré-traitement des données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Certaines données brutes sont mal adaptées aux NN. 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faciliter leur entrainement, i.e. rendre la descente de gradient plus simple, il faut :</a:t>
                </a:r>
              </a:p>
              <a:p>
                <a:r>
                  <a:rPr lang="fr-FR" sz="2000" dirty="0"/>
                  <a:t> Eviter des valeurs numériques extrêmes (problèmes de conditionnement, explosion ou </a:t>
                </a:r>
                <a:r>
                  <a:rPr lang="fr-FR" sz="2000" dirty="0" err="1"/>
                  <a:t>anulation</a:t>
                </a:r>
                <a:r>
                  <a:rPr lang="fr-FR" sz="2000" dirty="0"/>
                  <a:t> du gradient).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Ex : représentation d’une pression en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hPa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plutôt qu’en Pascal (pression atmosphérique &gt;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Pa)</a:t>
                </a:r>
              </a:p>
              <a:p>
                <a:r>
                  <a:rPr lang="fr-FR" sz="2000" dirty="0"/>
                  <a:t>Favoriser une représentation informative des entrées.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 : la représentation d’une image est sous forme de 3 matrices RGB 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red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green, 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est plus informative que sous la forme d’un vecteur (notions de voisinage, couleur).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2000" b="1" dirty="0"/>
                  <a:t>Normalisation</a:t>
                </a:r>
                <a:r>
                  <a:rPr lang="fr-FR" sz="2000" dirty="0"/>
                  <a:t> (valeurs numériques) : Afin de s’assurer que les données respectent des valeurs centrées autour de zéro, et un écart-type de 1,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peut normaliser les données ainsi:</a:t>
                </a:r>
              </a:p>
              <a:p>
                <a:pPr marL="0" indent="0" algn="ctr">
                  <a:buNone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où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représente la moyenne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l’écart-type.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 err="1"/>
                  <a:t>One-hot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encoding</a:t>
                </a:r>
                <a:r>
                  <a:rPr lang="fr-FR" sz="2000" dirty="0"/>
                  <a:t> (classes) : plutôt que de représenter la classe par un seul nombre entier, on représente par un vecteur de longueur le nombre de classe; le vecteur est alors formés de zéros et d’un seul 1.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soit une donnée appartenant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L’appartenance à la classe 1 est codée [1,0,0,0,0], à la 3 [0,0,1,0,0].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518"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Interprétation des résultats / utilisation du modèle</a:t>
                </a:r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Une fois entraîné, le modèle nous intéresse pour :</a:t>
                </a:r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prédiction d’une classe</a:t>
                </a:r>
                <a:r>
                  <a:rPr lang="fr-FR" sz="2000" dirty="0"/>
                  <a:t> = index de la sortie avec la plus grande valeur,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∈{1, …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confiance</a:t>
                </a:r>
                <a:r>
                  <a:rPr lang="fr-FR" sz="2000" dirty="0"/>
                  <a:t> du modèle en sa prédiction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fonctions de coût utilisé en classification (e.g. </a:t>
                </a:r>
                <a:r>
                  <a:rPr lang="fr-FR" sz="2000" i="1" dirty="0"/>
                  <a:t>cross </a:t>
                </a:r>
                <a:r>
                  <a:rPr lang="fr-FR" sz="2000" i="1" dirty="0" err="1"/>
                  <a:t>entropy</a:t>
                </a:r>
                <a:r>
                  <a:rPr lang="fr-FR" sz="2000" dirty="0"/>
                  <a:t>) sont des </a:t>
                </a:r>
                <a:r>
                  <a:rPr lang="fr-FR" sz="2000" b="1" dirty="0"/>
                  <a:t>métriques indirectes</a:t>
                </a:r>
                <a:r>
                  <a:rPr lang="fr-FR" sz="2000" dirty="0"/>
                  <a:t> de la qualité du modèle.</a:t>
                </a:r>
              </a:p>
              <a:p>
                <a:pPr marL="0" indent="0">
                  <a:buNone/>
                </a:pPr>
                <a:r>
                  <a:rPr lang="fr-FR" sz="2000" dirty="0"/>
                  <a:t>La métrique (quantité qui évalue notre modèle) qui nous intéresse vraiment est le </a:t>
                </a:r>
                <a:r>
                  <a:rPr lang="fr-FR" sz="2000" b="1" dirty="0"/>
                  <a:t>pourcentage d’erreur dans la prédiction des classes</a:t>
                </a:r>
                <a:r>
                  <a:rPr lang="fr-FR" sz="2000" dirty="0"/>
                  <a:t>. C’est une métrique dont l’évolution est à regarder pendant l’entraînement et pour interpréter la qualité du modèle. Mais cette métrique ne peut pas être utilisé pour l’entrainement par descente de gradient car pas dérivable.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4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prix de leur billet, genre (H/F),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de 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Affichons les premières lignes du fichier de données  (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titanic.csv).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Chaque ligne correspond à un passager.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Sortie :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(survécu vs pas survécu) = classe binaire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Entrées :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 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(identifiant) = classe multiples, 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classe multiples, 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(femme vs homme) = classe binaire,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(tarif du billet) = numérique.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021BC-AB38-4D65-AB02-65B4E2AA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61" y="3310812"/>
            <a:ext cx="4995541" cy="21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Traçons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valeurs des champs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attribue une valeur unique à chaque passager.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une classe multiple; ses éléments sont {1,2,3}: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unique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cabin_class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Combien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passagers ont survécu ?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survived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Statistiques simples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"fare: min %.3f  max % .3f 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écart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-type  %.3f"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&gt;&gt; fare: min 0.000  max  512.329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écart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-type  49.666</a:t>
            </a: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Corrélation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Forte corrélation négative entre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i.e. les passagers de 1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 ont plus de chance de survie que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ceux en 3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classe.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036493-50F8-4E9C-A172-9AAC990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87" y="364227"/>
            <a:ext cx="4369924" cy="3064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1EEA9A-474B-4D55-91E1-A7B976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3794448"/>
            <a:ext cx="3937914" cy="2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données: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Normalisation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(valeur numérique). 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Encodage </a:t>
            </a:r>
            <a:r>
              <a:rPr lang="fr-FR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one-hot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(classes).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 est préférable d’</a:t>
            </a: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éliminer l’entrée non pertinente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: n’a pas de lien avec ce qu’on cherche à prédire (ce que confirme l’analyse de corrélation). Au contraire cette entrée peut : 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Complexifier le modèle (plus d’entrées impliquent plus de paramètres).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Favoriser le sur-apprentissage (en apprenant une relation causale qui n’existe pas).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puisque les passagers sont identifiés par un nombre unique,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il est possible d’apprendre à prédire de façon parfaite, sur les données d’entraînement, si un passager à survécu seulement avec cette entrée. Mais sur de nouvelles données, la prédiction sera totalement aléatoire (cas extrême de surapprentissage).</a:t>
            </a:r>
          </a:p>
          <a:p>
            <a:pPr marL="0" indent="0">
              <a:buNone/>
            </a:pP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Pour un NN avec 1 couche caché de taille 32, </a:t>
                </a:r>
                <a:r>
                  <a:rPr lang="fr-FR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des mini-batch de taille 32 :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courbe de droite correspond au % de réussite dans la prédiction de la classe de sortie.</a:t>
                </a:r>
              </a:p>
              <a:p>
                <a:pPr marL="0" indent="0">
                  <a:buNone/>
                </a:pPr>
                <a:r>
                  <a:rPr lang="fr-FR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dans cette exemple (Titanic) le nombre de classe en sortie est de 2 (survécu / pas survécu). Il est donc logique qu’un modèle non entraîné ait un score proche de 50% (réponse « au hasard » en début d’entrainement).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522407F-470C-427F-9CCB-37CB13CB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3" y="1409398"/>
            <a:ext cx="4045191" cy="28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F7C61C-9EEB-437B-8F66-7D57A0DF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53" y="1440500"/>
            <a:ext cx="43145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br>
              <a:rPr lang="fr-FR" sz="3200" dirty="0"/>
            </a:br>
            <a:r>
              <a:rPr lang="fr-FR" sz="3200" dirty="0"/>
              <a:t>	4.3. Implémentation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1 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2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06936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séquence en simple vecteur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MLP.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Pas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u="sng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expressivité limitée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prédictions peu précises et/ou nécessite </a:t>
                </a:r>
              </a:p>
              <a:p>
                <a:pPr marL="0" indent="0">
                  <a:buNone/>
                </a:pPr>
                <a:r>
                  <a:rPr lang="fr-FR" sz="2000" dirty="0"/>
                  <a:t>de nombreux paramètres (beaucoup de neurones)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risque de </a:t>
                </a:r>
              </a:p>
              <a:p>
                <a:pPr marL="0" indent="0">
                  <a:buNone/>
                </a:pPr>
                <a:r>
                  <a:rPr lang="fr-FR" sz="2000" dirty="0"/>
                  <a:t>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4.2 Principaux </a:t>
                </a:r>
                <a:r>
                  <a:rPr lang="fr-FR" sz="2400" dirty="0" err="1"/>
                  <a:t>RNNs</a:t>
                </a: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Réseau </a:t>
                </a:r>
                <a:r>
                  <a:rPr lang="fr-FR" sz="2000" u="sng" dirty="0" err="1"/>
                  <a:t>Elman</a:t>
                </a:r>
                <a:r>
                  <a:rPr lang="fr-FR" sz="2000" u="sng" dirty="0"/>
                  <a:t> (= </a:t>
                </a:r>
                <a:r>
                  <a:rPr lang="fr-FR" sz="2000" i="1" u="sng" dirty="0" err="1"/>
                  <a:t>vanilla</a:t>
                </a:r>
                <a:r>
                  <a:rPr lang="fr-FR" sz="2000" u="sng" dirty="0"/>
                  <a:t>):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est une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, 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000" dirty="0"/>
                  <a:t> (relation linéaire).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Amélioration</a:t>
                </a:r>
                <a:r>
                  <a:rPr lang="fr-FR" sz="2000" dirty="0"/>
                  <a:t> par rapport au MLP : ajout d’une mémoire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partage des paramètres entre les pas de temps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facile à entraîner (nécessite moins de paramètres).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Limitations</a:t>
                </a:r>
                <a:r>
                  <a:rPr lang="fr-FR" sz="2000" dirty="0"/>
                  <a:t> : temps-invariant, difficile à entrainer sur de longues séquences (perte de sensibilité = </a:t>
                </a:r>
                <a:r>
                  <a:rPr lang="fr-FR" sz="2000" i="1" dirty="0" err="1"/>
                  <a:t>vanishing</a:t>
                </a:r>
                <a:r>
                  <a:rPr lang="fr-FR" sz="2000" i="1" dirty="0"/>
                  <a:t> gradient</a:t>
                </a:r>
                <a:r>
                  <a:rPr lang="fr-FR" sz="2000" dirty="0"/>
                  <a:t>) 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E3B5A421-142D-4693-9A84-74E8DB4AE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15" y="813378"/>
            <a:ext cx="7226866" cy="270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69719"/>
            <a:ext cx="4524375" cy="8429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9178262-78BC-4F75-9CB3-9C57352A73E2}"/>
              </a:ext>
            </a:extLst>
          </p:cNvPr>
          <p:cNvSpPr txBox="1"/>
          <p:nvPr/>
        </p:nvSpPr>
        <p:spPr>
          <a:xfrm>
            <a:off x="122424" y="6417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Mécanisme de porte (</a:t>
                </a:r>
                <a:r>
                  <a:rPr lang="fr-FR" sz="1800" b="1" i="1" dirty="0" err="1"/>
                  <a:t>gate</a:t>
                </a:r>
                <a:r>
                  <a:rPr lang="fr-FR" sz="1800" dirty="0"/>
                  <a:t>) pour décider si</a:t>
                </a:r>
              </a:p>
              <a:p>
                <a:pPr marL="0" indent="0">
                  <a:buNone/>
                </a:pPr>
                <a:r>
                  <a:rPr lang="fr-FR" sz="1800" dirty="0"/>
                  <a:t>on laisse passer une information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800" dirty="0"/>
                  <a:t> représente la fonction </a:t>
                </a:r>
                <a:r>
                  <a:rPr lang="fr-FR" sz="1800" dirty="0" err="1"/>
                  <a:t>sigmoide</a:t>
                </a:r>
                <a:r>
                  <a:rPr lang="fr-FR" sz="1800" dirty="0"/>
                  <a:t>, avec</a:t>
                </a:r>
              </a:p>
              <a:p>
                <a:pPr marL="0" indent="0">
                  <a:buNone/>
                </a:pPr>
                <a:r>
                  <a:rPr lang="fr-FR" sz="1800" dirty="0"/>
                  <a:t>en sortie un signal entre 0 (ne laisse rien passer)</a:t>
                </a:r>
              </a:p>
              <a:p>
                <a:pPr marL="0" indent="0">
                  <a:buNone/>
                </a:pPr>
                <a:r>
                  <a:rPr lang="fr-FR" sz="1800" dirty="0"/>
                  <a:t>et 1 (laisse tout passer).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76976"/>
            <a:ext cx="4524375" cy="8429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9E3A92-4771-45B0-81CE-63C20D8AD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2" y="740075"/>
            <a:ext cx="7193284" cy="27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22DF00-E49F-4430-9996-837AFD0D5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48" y="4789238"/>
            <a:ext cx="1138238" cy="139252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4AEDC4E-B42D-4FA5-862A-C113D989EBEA}"/>
              </a:ext>
            </a:extLst>
          </p:cNvPr>
          <p:cNvSpPr txBox="1"/>
          <p:nvPr/>
        </p:nvSpPr>
        <p:spPr>
          <a:xfrm>
            <a:off x="122424" y="6417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2961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r>
              <a:rPr lang="fr-FR" sz="2000" u="sng" dirty="0"/>
              <a:t>LSTM :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r>
              <a:rPr lang="fr-FR" sz="2000" dirty="0"/>
              <a:t>Expérimentalement, les LSTM ont montré leur efficacité pour modéliser des systèmes complexes.</a:t>
            </a:r>
          </a:p>
          <a:p>
            <a:pPr marL="0" indent="0">
              <a:buNone/>
            </a:pPr>
            <a:r>
              <a:rPr lang="fr-FR" sz="2000" dirty="0"/>
              <a:t>En théorie, ils sont difficiles à analyser et restent encore mal compris.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1800" u="sng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CF5247B-E80C-4EC0-9B26-7829AB674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56" y="1647373"/>
            <a:ext cx="9891273" cy="304868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57836A6-6F88-497C-8909-A131BD310C79}"/>
              </a:ext>
            </a:extLst>
          </p:cNvPr>
          <p:cNvCxnSpPr>
            <a:cxnSpLocks/>
          </p:cNvCxnSpPr>
          <p:nvPr/>
        </p:nvCxnSpPr>
        <p:spPr>
          <a:xfrm>
            <a:off x="4492171" y="1762878"/>
            <a:ext cx="297543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/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Oublier (</a:t>
                </a:r>
                <a:r>
                  <a:rPr lang="en-US" dirty="0" err="1">
                    <a:solidFill>
                      <a:srgbClr val="FF0000"/>
                    </a:solidFill>
                  </a:rPr>
                  <a:t>ou</a:t>
                </a:r>
                <a:r>
                  <a:rPr lang="en-US" dirty="0">
                    <a:solidFill>
                      <a:srgbClr val="FF0000"/>
                    </a:solidFill>
                  </a:rPr>
                  <a:t> pas)  </a:t>
                </a:r>
                <a:r>
                  <a:rPr lang="en-US" dirty="0" err="1">
                    <a:solidFill>
                      <a:srgbClr val="FF0000"/>
                    </a:solidFill>
                  </a:rPr>
                  <a:t>une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partie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 </a:t>
                </a:r>
                <a:r>
                  <a:rPr lang="en-US" dirty="0" err="1">
                    <a:solidFill>
                      <a:srgbClr val="FF0000"/>
                    </a:solidFill>
                  </a:rPr>
                  <a:t>l’ancienne</a:t>
                </a:r>
                <a:r>
                  <a:rPr lang="en-US" dirty="0">
                    <a:solidFill>
                      <a:srgbClr val="FF0000"/>
                    </a:solidFill>
                  </a:rPr>
                  <a:t>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blipFill>
                <a:blip r:embed="rId3"/>
                <a:stretch>
                  <a:fillRect l="-178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B7AF75D-734F-4CC4-926D-AEE6C238C054}"/>
              </a:ext>
            </a:extLst>
          </p:cNvPr>
          <p:cNvCxnSpPr>
            <a:cxnSpLocks/>
          </p:cNvCxnSpPr>
          <p:nvPr/>
        </p:nvCxnSpPr>
        <p:spPr>
          <a:xfrm flipH="1">
            <a:off x="6157181" y="1509486"/>
            <a:ext cx="504876" cy="8998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/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Ajouter de nouvelles informations</a:t>
                </a:r>
              </a:p>
              <a:p>
                <a:r>
                  <a:rPr lang="fr-FR" dirty="0">
                    <a:solidFill>
                      <a:srgbClr val="00B050"/>
                    </a:solidFill>
                  </a:rPr>
                  <a:t>à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blipFill>
                <a:blip r:embed="rId4"/>
                <a:stretch>
                  <a:fillRect l="-1444" t="-4717" r="-10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80E1F3F8-37AC-4F0C-89AB-6BD762259A24}"/>
              </a:ext>
            </a:extLst>
          </p:cNvPr>
          <p:cNvSpPr txBox="1"/>
          <p:nvPr/>
        </p:nvSpPr>
        <p:spPr>
          <a:xfrm>
            <a:off x="122424" y="6417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1044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4.3. Implémentation</a:t>
            </a: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6949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4293</Words>
  <Application>Microsoft Office PowerPoint</Application>
  <PresentationFormat>Grand écran</PresentationFormat>
  <Paragraphs>596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: Python-PyTorch</vt:lpstr>
      <vt:lpstr>Plan du cours :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  4.3. Implémentation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403</cp:revision>
  <dcterms:created xsi:type="dcterms:W3CDTF">2025-01-15T11:07:36Z</dcterms:created>
  <dcterms:modified xsi:type="dcterms:W3CDTF">2025-02-10T20:27:57Z</dcterms:modified>
</cp:coreProperties>
</file>