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80" r:id="rId21"/>
    <p:sldId id="282" r:id="rId22"/>
    <p:sldId id="283" r:id="rId23"/>
    <p:sldId id="281" r:id="rId24"/>
    <p:sldId id="292" r:id="rId25"/>
    <p:sldId id="294" r:id="rId26"/>
    <p:sldId id="291" r:id="rId27"/>
    <p:sldId id="297" r:id="rId28"/>
    <p:sldId id="298" r:id="rId29"/>
    <p:sldId id="293" r:id="rId30"/>
    <p:sldId id="295" r:id="rId31"/>
    <p:sldId id="296" r:id="rId32"/>
    <p:sldId id="299" r:id="rId33"/>
    <p:sldId id="284" r:id="rId34"/>
    <p:sldId id="285" r:id="rId35"/>
    <p:sldId id="287" r:id="rId36"/>
    <p:sldId id="288" r:id="rId37"/>
    <p:sldId id="289" r:id="rId38"/>
    <p:sldId id="300" r:id="rId39"/>
    <p:sldId id="301" r:id="rId40"/>
    <p:sldId id="302" r:id="rId41"/>
    <p:sldId id="303" r:id="rId42"/>
    <p:sldId id="304" r:id="rId43"/>
    <p:sldId id="308" r:id="rId44"/>
    <p:sldId id="305" r:id="rId45"/>
    <p:sldId id="306" r:id="rId46"/>
    <p:sldId id="307" r:id="rId4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 snapToGrid="0">
      <p:cViewPr>
        <p:scale>
          <a:sx n="80" d="100"/>
          <a:sy n="80" d="100"/>
        </p:scale>
        <p:origin x="57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0.png"/><Relationship Id="rId18" Type="http://schemas.openxmlformats.org/officeDocument/2006/relationships/image" Target="../media/image660.png"/><Relationship Id="rId3" Type="http://schemas.openxmlformats.org/officeDocument/2006/relationships/image" Target="../media/image510.png"/><Relationship Id="rId21" Type="http://schemas.openxmlformats.org/officeDocument/2006/relationships/image" Target="../media/image69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17" Type="http://schemas.openxmlformats.org/officeDocument/2006/relationships/image" Target="../media/image650.png"/><Relationship Id="rId2" Type="http://schemas.openxmlformats.org/officeDocument/2006/relationships/image" Target="../media/image500.png"/><Relationship Id="rId16" Type="http://schemas.openxmlformats.org/officeDocument/2006/relationships/image" Target="../media/image640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24" Type="http://schemas.openxmlformats.org/officeDocument/2006/relationships/image" Target="../media/image72.png"/><Relationship Id="rId5" Type="http://schemas.openxmlformats.org/officeDocument/2006/relationships/image" Target="../media/image530.png"/><Relationship Id="rId15" Type="http://schemas.openxmlformats.org/officeDocument/2006/relationships/image" Target="../media/image630.png"/><Relationship Id="rId23" Type="http://schemas.openxmlformats.org/officeDocument/2006/relationships/image" Target="../media/image71.png"/><Relationship Id="rId10" Type="http://schemas.openxmlformats.org/officeDocument/2006/relationships/image" Target="../media/image580.png"/><Relationship Id="rId19" Type="http://schemas.openxmlformats.org/officeDocument/2006/relationships/image" Target="../media/image67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Relationship Id="rId14" Type="http://schemas.openxmlformats.org/officeDocument/2006/relationships/image" Target="../media/image620.png"/><Relationship Id="rId22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" TargetMode="External"/><Relationship Id="rId3" Type="http://schemas.openxmlformats.org/officeDocument/2006/relationships/hyperlink" Target="https://www.france-ioi.org/algo/chapters.php" TargetMode="External"/><Relationship Id="rId7" Type="http://schemas.openxmlformats.org/officeDocument/2006/relationships/hyperlink" Target="https://www.programiz.com/python-programming/online-compiler/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get-started/locally/" TargetMode="External"/><Relationship Id="rId5" Type="http://schemas.openxmlformats.org/officeDocument/2006/relationships/hyperlink" Target="https://anaconda.org/" TargetMode="External"/><Relationship Id="rId4" Type="http://schemas.openxmlformats.org/officeDocument/2006/relationships/hyperlink" Target="https://courspython.com/apprendre-numpy.html" TargetMode="Externa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4800" dirty="0"/>
              <a:t>Intelligence Artificielle </a:t>
            </a:r>
            <a:br>
              <a:rPr lang="fr-FR" sz="4800" dirty="0"/>
            </a:br>
            <a:r>
              <a:rPr lang="fr-FR" sz="4800" dirty="0"/>
              <a:t>et </a:t>
            </a:r>
            <a:br>
              <a:rPr lang="fr-FR" sz="4800" dirty="0"/>
            </a:br>
            <a:r>
              <a:rPr lang="fr-FR" sz="4800" dirty="0"/>
              <a:t>Analyse de données</a:t>
            </a:r>
            <a:br>
              <a:rPr lang="fr-FR" sz="4800" dirty="0"/>
            </a:br>
            <a:br>
              <a:rPr lang="fr-FR" sz="4800" dirty="0"/>
            </a:br>
            <a:r>
              <a:rPr lang="fr-FR" sz="2800" dirty="0"/>
              <a:t>Applications : Python-</a:t>
            </a:r>
            <a:r>
              <a:rPr lang="fr-FR" sz="2800" dirty="0" err="1"/>
              <a:t>PyTorch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81C831-E8AE-4D8C-B8EA-2F7E2B64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42" y="2984716"/>
            <a:ext cx="1058245" cy="12824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D2A916-73FD-4889-A208-767D1A68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913" y="2688233"/>
            <a:ext cx="1103545" cy="13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 (moyenné):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le nombre de données.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Trois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3.2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# descente de gradient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 . . .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  <a:blipFill>
                <a:blip r:embed="rId2"/>
                <a:stretch>
                  <a:fillRect l="-116" t="-1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Un réseau de neurones simple : le </a:t>
                </a:r>
                <a:r>
                  <a:rPr lang="fr-FR" sz="2400" b="1" dirty="0"/>
                  <a:t>MLP</a:t>
                </a:r>
                <a:r>
                  <a:rPr lang="fr-FR" sz="2400" dirty="0"/>
                  <a:t> (multi-</a:t>
                </a:r>
                <a:r>
                  <a:rPr lang="fr-FR" sz="2400" dirty="0" err="1"/>
                  <a:t>layers</a:t>
                </a:r>
                <a:r>
                  <a:rPr lang="fr-FR" sz="2400" dirty="0"/>
                  <a:t> perceptron)</a:t>
                </a:r>
                <a:endParaRPr lang="fr-FR" sz="24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Principe du MLP</a:t>
                </a:r>
                <a:r>
                  <a:rPr lang="fr-FR" sz="2000" dirty="0"/>
                  <a:t> (réseau dense) :</a:t>
                </a:r>
              </a:p>
              <a:p>
                <a:r>
                  <a:rPr lang="fr-FR" sz="2000" dirty="0"/>
                  <a:t>Plusieurs couches (</a:t>
                </a:r>
                <a:r>
                  <a:rPr lang="fr-FR" sz="2000" i="1" dirty="0" err="1"/>
                  <a:t>layers</a:t>
                </a:r>
                <a:r>
                  <a:rPr lang="fr-FR" sz="2000" dirty="0"/>
                  <a:t>) </a:t>
                </a:r>
              </a:p>
              <a:p>
                <a:r>
                  <a:rPr lang="fr-FR" sz="2000" dirty="0"/>
                  <a:t>Une couche transforme un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vecteur d’entrée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 en vecteur de sortie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est une combinaison linéaire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, suivie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(pour les couche cachées) par une non-linéarité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.</a:t>
                </a: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Cambria Math" panose="02040503050406030204" pitchFamily="18" charset="0"/>
                  </a:rPr>
                  <a:t> </a:t>
                </a:r>
                <a:r>
                  <a:rPr lang="fr-FR" sz="2000" u="sng" dirty="0"/>
                  <a:t>le MLP est une fonction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Sortie d’une couche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Sortie du réseau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Sortie d’un neurone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Entraîner un MLP</a:t>
                </a:r>
                <a:r>
                  <a:rPr lang="fr-FR" sz="2000" dirty="0"/>
                  <a:t> = apprendre (identifier) ses paramètres, </a:t>
                </a:r>
              </a:p>
              <a:p>
                <a:pPr marL="0" indent="0">
                  <a:buNone/>
                </a:pPr>
                <a:r>
                  <a:rPr lang="fr-FR" sz="2000" dirty="0"/>
                  <a:t>		  i.e. les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poids) et les vecteurs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biais).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731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A62D2F-60BB-4731-946D-649B867AA6D1}"/>
              </a:ext>
            </a:extLst>
          </p:cNvPr>
          <p:cNvGrpSpPr/>
          <p:nvPr/>
        </p:nvGrpSpPr>
        <p:grpSpPr>
          <a:xfrm>
            <a:off x="6718222" y="1256140"/>
            <a:ext cx="5250310" cy="3920072"/>
            <a:chOff x="2108911" y="1256140"/>
            <a:chExt cx="5250310" cy="3920072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794D65E-4C37-451A-8493-41E745E2A012}"/>
                </a:ext>
              </a:extLst>
            </p:cNvPr>
            <p:cNvGrpSpPr/>
            <p:nvPr/>
          </p:nvGrpSpPr>
          <p:grpSpPr>
            <a:xfrm>
              <a:off x="2108911" y="1256140"/>
              <a:ext cx="5250310" cy="3920072"/>
              <a:chOff x="3427635" y="615440"/>
              <a:chExt cx="5250310" cy="3920072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BDCEEF9B-B4F5-4292-BFE5-B00A9A21D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078" y="895739"/>
                <a:ext cx="3394248" cy="3133152"/>
              </a:xfrm>
              <a:prstGeom prst="rect">
                <a:avLst/>
              </a:prstGeom>
            </p:spPr>
          </p:pic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1E0001DA-46F6-40C7-8486-06BEEE6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992" y="10531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8896BE72-11D8-436B-8178-74A60B2C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880" y="12677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7157A8A-1F30-46F8-B6D4-94FAA8B220C1}"/>
                  </a:ext>
                </a:extLst>
              </p:cNvPr>
              <p:cNvSpPr txBox="1"/>
              <p:nvPr/>
            </p:nvSpPr>
            <p:spPr>
              <a:xfrm>
                <a:off x="3632908" y="1366170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.</a:t>
                </a:r>
              </a:p>
              <a:p>
                <a:r>
                  <a:rPr lang="fr-FR" dirty="0"/>
                  <a:t>.</a:t>
                </a:r>
              </a:p>
              <a:p>
                <a:r>
                  <a:rPr lang="fr-FR" dirty="0"/>
                  <a:t>.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8774244-241D-4053-B7B6-439F97B45B1C}"/>
                  </a:ext>
                </a:extLst>
              </p:cNvPr>
              <p:cNvSpPr txBox="1"/>
              <p:nvPr/>
            </p:nvSpPr>
            <p:spPr>
              <a:xfrm>
                <a:off x="3427635" y="3950737"/>
                <a:ext cx="1524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d’entrée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input layer)</a:t>
                </a:r>
                <a:endParaRPr lang="fr-FR" sz="1600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27AD4A-8544-4273-AAA4-5D6755F19AD2}"/>
                  </a:ext>
                </a:extLst>
              </p:cNvPr>
              <p:cNvSpPr txBox="1"/>
              <p:nvPr/>
            </p:nvSpPr>
            <p:spPr>
              <a:xfrm>
                <a:off x="5433713" y="3950737"/>
                <a:ext cx="14107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cachée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 err="1"/>
                  <a:t>hidden</a:t>
                </a:r>
                <a:r>
                  <a:rPr lang="fr-FR" sz="1600" i="1" dirty="0"/>
                  <a:t> layer)</a:t>
                </a:r>
                <a:endParaRPr lang="fr-FR" sz="1600" dirty="0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ED3E83D-BD26-44E9-8B1E-3D9A2A7DBF82}"/>
                  </a:ext>
                </a:extLst>
              </p:cNvPr>
              <p:cNvSpPr txBox="1"/>
              <p:nvPr/>
            </p:nvSpPr>
            <p:spPr>
              <a:xfrm>
                <a:off x="7113221" y="3950737"/>
                <a:ext cx="1564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de sortie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output layer)</a:t>
                </a:r>
                <a:endParaRPr lang="fr-FR" sz="1600" dirty="0"/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5BAA081E-B847-4A88-973F-6080BF487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1" y="1542139"/>
                <a:ext cx="43065" cy="283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A6B07DC-9D8A-4CB3-8674-C86954C0EA08}"/>
                  </a:ext>
                </a:extLst>
              </p:cNvPr>
              <p:cNvSpPr txBox="1"/>
              <p:nvPr/>
            </p:nvSpPr>
            <p:spPr>
              <a:xfrm>
                <a:off x="5754063" y="1186505"/>
                <a:ext cx="889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neurone</a:t>
                </a:r>
              </a:p>
            </p:txBody>
          </p:sp>
        </p:grp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859621E-69C9-42CC-9AEC-AD3873EA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756" y="3927314"/>
              <a:ext cx="382741" cy="157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FB2316-0A02-49A3-952F-2E218EF6D82C}"/>
                </a:ext>
              </a:extLst>
            </p:cNvPr>
            <p:cNvSpPr txBox="1"/>
            <p:nvPr/>
          </p:nvSpPr>
          <p:spPr>
            <a:xfrm>
              <a:off x="5816272" y="3810783"/>
              <a:ext cx="1134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Matrice de </a:t>
              </a:r>
            </a:p>
            <a:p>
              <a:r>
                <a:rPr lang="fr-FR" sz="1600" dirty="0"/>
                <a:t>la couche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9562B-2AF3-44DA-B722-412A0F9E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596"/>
          </a:xfrm>
        </p:spPr>
        <p:txBody>
          <a:bodyPr>
            <a:normAutofit/>
          </a:bodyPr>
          <a:lstStyle/>
          <a:p>
            <a:r>
              <a:rPr lang="fr-FR" sz="3600" dirty="0"/>
              <a:t>Plan du cours :</a:t>
            </a:r>
          </a:p>
        </p:txBody>
      </p:sp>
      <p:sp>
        <p:nvSpPr>
          <p:cNvPr id="4" name="Titre 6">
            <a:extLst>
              <a:ext uri="{FF2B5EF4-FFF2-40B4-BE49-F238E27FC236}">
                <a16:creationId xmlns:a16="http://schemas.microsoft.com/office/drawing/2014/main" id="{995BDD2F-5F20-424E-8F5E-1ADCB17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55921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Définir l’Intelligence Artificielle (IA)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Prérequis -ressources (programmation-mathématiques)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Introduction aux réseaux de neurones (</a:t>
            </a:r>
            <a:r>
              <a:rPr lang="fr-FR" sz="2000" dirty="0" err="1"/>
              <a:t>NNs</a:t>
            </a:r>
            <a:r>
              <a:rPr lang="fr-FR" sz="2000" dirty="0"/>
              <a:t>, </a:t>
            </a:r>
            <a:r>
              <a:rPr lang="fr-FR" sz="2000" i="1" dirty="0"/>
              <a:t>Neural Networks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3.1. Problèmes de régression</a:t>
            </a:r>
          </a:p>
          <a:p>
            <a:pPr marL="457200" lvl="1" indent="0">
              <a:buNone/>
            </a:pPr>
            <a:r>
              <a:rPr lang="fr-FR" sz="1800" dirty="0"/>
              <a:t>	3.2. Descente de gradient, dérivation automatique</a:t>
            </a:r>
          </a:p>
          <a:p>
            <a:pPr marL="457200" lvl="1" indent="0">
              <a:buNone/>
            </a:pPr>
            <a:r>
              <a:rPr lang="fr-FR" sz="1800" dirty="0"/>
              <a:t>	3.3. Un NN simple (MLP)</a:t>
            </a:r>
          </a:p>
          <a:p>
            <a:pPr marL="457200" lvl="1" indent="0">
              <a:buNone/>
            </a:pPr>
            <a:r>
              <a:rPr lang="fr-FR" sz="1800" dirty="0"/>
              <a:t>	3.4. Problèmes de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récurrents (</a:t>
            </a:r>
            <a:r>
              <a:rPr lang="fr-FR" sz="2000" dirty="0" err="1"/>
              <a:t>RNNs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Données séquentielles</a:t>
            </a:r>
          </a:p>
          <a:p>
            <a:pPr marL="457200" lvl="1" indent="0">
              <a:buNone/>
            </a:pPr>
            <a:r>
              <a:rPr lang="fr-FR" sz="1800" dirty="0"/>
              <a:t>	4.2. Principaux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4.3. Implémentation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convolutifs (</a:t>
            </a:r>
            <a:r>
              <a:rPr lang="fr-FR" sz="2000" dirty="0" err="1"/>
              <a:t>CNNs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5.1. Problèmes de classification</a:t>
            </a:r>
          </a:p>
          <a:p>
            <a:pPr marL="457200" lvl="1" indent="0">
              <a:buNone/>
            </a:pPr>
            <a:r>
              <a:rPr lang="fr-FR" sz="1800" dirty="0"/>
              <a:t>	5.2. Principe des </a:t>
            </a:r>
            <a:r>
              <a:rPr lang="fr-FR" sz="1800" dirty="0" err="1"/>
              <a:t>CNNs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5.3. Implémentation des </a:t>
            </a:r>
            <a:r>
              <a:rPr lang="fr-FR" sz="1800" dirty="0" err="1"/>
              <a:t>CNNs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Applications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6.1. Apprentissage par renforcement</a:t>
            </a:r>
          </a:p>
          <a:p>
            <a:pPr marL="457200" lvl="1" indent="0">
              <a:buNone/>
            </a:pPr>
            <a:r>
              <a:rPr lang="fr-FR" sz="1800" dirty="0"/>
              <a:t>	6.2. Classification d’images (données CIFAR)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29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Non-linéarités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 (fonction d’activation):</a:t>
                </a:r>
              </a:p>
              <a:p>
                <a:r>
                  <a:rPr lang="fr-FR" sz="2000" dirty="0"/>
                  <a:t>Fonction scalaire,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Sur un vecteur, s’applique élément par élément, i.e.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…]  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Les activations les + courantes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Théorème d’approximation universelle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Un MLP peut approcher d’aussi près que l’on veut n’importe quelle fonction continue.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cela une seule couche cachée suffit (à condition de prendre une taille suffisante, i.e.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suffisamment grande) et une fonction d’activation non polynomiale (les fonctions ci-dessus respectent cette condition). Et … il faut trouver les bons paramètres 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5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>
            <a:extLst>
              <a:ext uri="{FF2B5EF4-FFF2-40B4-BE49-F238E27FC236}">
                <a16:creationId xmlns:a16="http://schemas.microsoft.com/office/drawing/2014/main" id="{8238073C-4072-4252-B0CA-FBF29450FCB0}"/>
              </a:ext>
            </a:extLst>
          </p:cNvPr>
          <p:cNvGrpSpPr/>
          <p:nvPr/>
        </p:nvGrpSpPr>
        <p:grpSpPr>
          <a:xfrm>
            <a:off x="1083906" y="2079962"/>
            <a:ext cx="9420808" cy="2072867"/>
            <a:chOff x="1083906" y="2695770"/>
            <a:chExt cx="9420808" cy="2072867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F0E9383-721A-4ACB-B0E2-DACA4C0B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906" y="2695770"/>
              <a:ext cx="2286000" cy="1143000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6D03D64-2EDC-4156-AF7C-BD16C11E3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0" y="2695770"/>
              <a:ext cx="2286000" cy="114300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6D3402A-CF14-4FF9-82B4-DBC2A11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714" y="2695770"/>
              <a:ext cx="2286000" cy="1143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/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Sigmoïde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blipFill>
                  <a:blip r:embed="rId6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/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Tangente hyperbolique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blipFill>
                  <a:blip r:embed="rId7"/>
                  <a:stretch>
                    <a:fillRect t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/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⁡(0,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4717" b="-75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7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Implémentation du MLP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Hérite de la classe </a:t>
                </a:r>
                <a:r>
                  <a:rPr lang="fr-FR" sz="2200" i="1" dirty="0" err="1"/>
                  <a:t>torch.nn.Module</a:t>
                </a:r>
                <a:r>
                  <a:rPr lang="fr-FR" sz="2200" i="1" dirty="0"/>
                  <a:t>. </a:t>
                </a:r>
              </a:p>
              <a:p>
                <a:pPr marL="0" indent="0">
                  <a:buNone/>
                </a:pPr>
                <a:r>
                  <a:rPr lang="fr-FR" sz="2200" dirty="0"/>
                  <a:t>Exemple pour une entrée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200" dirty="0"/>
                  <a:t>,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200" dirty="0"/>
                  <a:t> (couche cachée) de taille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3×32</m:t>
                    </m:r>
                  </m:oMath>
                </a14:m>
                <a:r>
                  <a:rPr lang="fr-FR" sz="2200" dirty="0"/>
                  <a:t>, et une sortie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class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MLP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nn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Module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super().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5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W^1, b^1</a:t>
                </a:r>
                <a:endParaRPr lang="fr-FR" sz="15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W^2, b^2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forward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x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méthode appelée par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MLP.forward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(x) ou MLP(x) 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y =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torch.functional.F.relu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.fc1(x)))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return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y</a:t>
                </a: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MLP()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(model)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list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model.parameters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()))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2200" b="1" dirty="0"/>
                  <a:t>Question</a:t>
                </a:r>
                <a:r>
                  <a:rPr lang="fr-FR" sz="2200" dirty="0"/>
                  <a:t>: de quelle taille sont les vecteurs de biais ?</a:t>
                </a: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  <a:blipFill>
                <a:blip r:embed="rId2"/>
                <a:stretch>
                  <a:fillRect l="-562" t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7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30" y="418632"/>
            <a:ext cx="10839994" cy="619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u="sng" dirty="0"/>
              <a:t>Entraînement du MLP</a:t>
            </a:r>
            <a:r>
              <a:rPr lang="fr-FR" sz="2200" dirty="0"/>
              <a:t> :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000" dirty="0" err="1"/>
              <a:t>PyTorch</a:t>
            </a:r>
            <a:r>
              <a:rPr lang="fr-FR" sz="2000" dirty="0"/>
              <a:t> propose des outils pour faciliter la chaîne d’actions (</a:t>
            </a:r>
            <a:r>
              <a:rPr lang="fr-FR" sz="2000" i="1" dirty="0"/>
              <a:t>pipeline</a:t>
            </a:r>
            <a:r>
              <a:rPr lang="fr-FR" sz="2000" dirty="0"/>
              <a:t>) de l’entraînement :</a:t>
            </a:r>
          </a:p>
          <a:p>
            <a:r>
              <a:rPr lang="fr-FR" sz="2000" dirty="0"/>
              <a:t>Classe </a:t>
            </a:r>
            <a:r>
              <a:rPr lang="fr-FR" sz="2000" dirty="0" err="1"/>
              <a:t>DataSet</a:t>
            </a:r>
            <a:r>
              <a:rPr lang="fr-FR" sz="2000" dirty="0"/>
              <a:t> pour la génération des données (</a:t>
            </a:r>
            <a:r>
              <a:rPr lang="fr-FR" sz="2000" i="1" dirty="0"/>
              <a:t>train set, </a:t>
            </a:r>
            <a:r>
              <a:rPr lang="fr-FR" sz="2000" dirty="0"/>
              <a:t>et </a:t>
            </a:r>
            <a:r>
              <a:rPr lang="fr-FR" sz="2000" i="1" dirty="0" err="1"/>
              <a:t>valid</a:t>
            </a:r>
            <a:r>
              <a:rPr lang="fr-FR" sz="2000" i="1" dirty="0"/>
              <a:t> set</a:t>
            </a:r>
            <a:r>
              <a:rPr lang="fr-FR" sz="2000" dirty="0"/>
              <a:t>).</a:t>
            </a:r>
          </a:p>
          <a:p>
            <a:r>
              <a:rPr lang="fr-FR" sz="2000" dirty="0"/>
              <a:t>L’implémentation de </a:t>
            </a:r>
            <a:r>
              <a:rPr lang="fr-FR" sz="2000" dirty="0" err="1"/>
              <a:t>NNs</a:t>
            </a:r>
            <a:r>
              <a:rPr lang="fr-FR" sz="2000" dirty="0"/>
              <a:t>.</a:t>
            </a:r>
          </a:p>
          <a:p>
            <a:r>
              <a:rPr lang="fr-FR" sz="2000" dirty="0"/>
              <a:t>Des </a:t>
            </a:r>
            <a:r>
              <a:rPr lang="fr-FR" sz="2000" i="1" dirty="0" err="1"/>
              <a:t>optimizer</a:t>
            </a:r>
            <a:r>
              <a:rPr lang="fr-FR" sz="2000" dirty="0"/>
              <a:t> pour gérer la descente de gradient et la mise du </a:t>
            </a:r>
            <a:r>
              <a:rPr lang="fr-FR" sz="2000" i="1" dirty="0" err="1"/>
              <a:t>learning</a:t>
            </a:r>
            <a:r>
              <a:rPr lang="fr-FR" sz="2000" i="1" dirty="0"/>
              <a:t> rate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Dans le code liés à ce cours, vous trouverez un exemple de pipeline. La descente de gradient utilisée est stochastique (</a:t>
            </a:r>
            <a:r>
              <a:rPr lang="fr-FR" sz="2000" i="1" dirty="0" err="1"/>
              <a:t>stochastic</a:t>
            </a:r>
            <a:r>
              <a:rPr lang="fr-FR" sz="2000" i="1" dirty="0"/>
              <a:t> gradient </a:t>
            </a:r>
            <a:r>
              <a:rPr lang="fr-FR" sz="2000" i="1" dirty="0" err="1"/>
              <a:t>descent</a:t>
            </a:r>
            <a:r>
              <a:rPr lang="fr-FR" sz="2000" i="1" dirty="0"/>
              <a:t>, </a:t>
            </a:r>
            <a:r>
              <a:rPr lang="fr-FR" sz="2000" b="1" dirty="0"/>
              <a:t>SGD</a:t>
            </a:r>
            <a:r>
              <a:rPr lang="fr-FR" sz="2000" dirty="0"/>
              <a:t>).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/>
              <a:t>Avec SGD</a:t>
            </a:r>
            <a:r>
              <a:rPr lang="fr-FR" sz="2000" dirty="0"/>
              <a:t>, à chaque itération, les données </a:t>
            </a:r>
            <a:r>
              <a:rPr lang="fr-FR" sz="2000" i="1" dirty="0"/>
              <a:t>train</a:t>
            </a:r>
            <a:r>
              <a:rPr lang="fr-FR" sz="2000" dirty="0"/>
              <a:t> sont découpées en sous-ensemble (</a:t>
            </a:r>
            <a:r>
              <a:rPr lang="fr-FR" sz="2000" b="1" i="1" dirty="0"/>
              <a:t>mini-batch</a:t>
            </a:r>
            <a:r>
              <a:rPr lang="fr-FR" sz="2000" dirty="0"/>
              <a:t>) et un calcul de gradient et une mise à jour des paramètres sont faits sur chaque </a:t>
            </a:r>
            <a:r>
              <a:rPr lang="fr-FR" sz="2000" i="1" dirty="0"/>
              <a:t>mini-batch</a:t>
            </a:r>
            <a:r>
              <a:rPr lang="fr-FR" sz="2000" dirty="0"/>
              <a:t>. Le découpage est fait aléatoirement à chaque itération (i.e. stochastique). Les avantages sont:</a:t>
            </a:r>
          </a:p>
          <a:p>
            <a:r>
              <a:rPr lang="fr-FR" sz="2000" dirty="0"/>
              <a:t>Apprendre plus vite sur les grandes quantités de données (mises à jour plus fréquentes).</a:t>
            </a:r>
          </a:p>
          <a:p>
            <a:r>
              <a:rPr lang="fr-FR" sz="2000" dirty="0"/>
              <a:t>Moins de risque d’être bloqué dans un minimum local.</a:t>
            </a:r>
          </a:p>
        </p:txBody>
      </p:sp>
    </p:spTree>
    <p:extLst>
      <p:ext uri="{BB962C8B-B14F-4D97-AF65-F5344CB8AC3E}">
        <p14:creationId xmlns:p14="http://schemas.microsoft.com/office/powerpoint/2010/main" val="282544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u="sng" dirty="0"/>
                  <a:t>Résultats</a:t>
                </a:r>
                <a:r>
                  <a:rPr lang="fr-FR" sz="2400" dirty="0"/>
                  <a:t> (problème de régression simple):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nombre de données d’entraînement. Nous fixerons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(ce sont des données du problème).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nombre de colonnes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fr-FR" sz="20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 nombre d’itérations,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</a:t>
                </a:r>
                <a:r>
                  <a:rPr lang="fr-FR" sz="20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</a:t>
                </a:r>
                <a:r>
                  <a:rPr lang="fr-FR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rate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𝑒𝑝𝑜𝑐h𝑠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sont des réglages (</a:t>
                </a:r>
                <a:r>
                  <a:rPr lang="fr-F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hyperparamètres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de l’entraînement.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2990199D-F656-4C5B-82A7-601DD27C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7" y="2545647"/>
            <a:ext cx="3153699" cy="21569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211090-DAAC-4290-AEC9-19DE86F9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077" y="2545647"/>
            <a:ext cx="3104677" cy="21569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2C3BC3-D72D-4365-97ED-911CACCB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932" y="2545647"/>
            <a:ext cx="3104678" cy="2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6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Exercice 3.b</a:t>
                </a:r>
                <a:r>
                  <a:rPr lang="fr-FR" sz="2000" dirty="0"/>
                  <a:t> : Résoudre le problème de régression avec les données (vectorielle) générées ainsi: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−1;1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∈[1;4</m:t>
                    </m:r>
                  </m:oMath>
                </a14:m>
                <a:r>
                  <a:rPr lang="fr-FR" sz="2000" b="0" dirty="0"/>
                  <a:t>] (aléatoire uniforme)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0, .1</m:t>
                        </m:r>
                      </m:e>
                    </m:d>
                  </m:oMath>
                </a14:m>
                <a:r>
                  <a:rPr lang="fr-FR" sz="2000" dirty="0"/>
                  <a:t> (bruit gaussien)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Résultats pour 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de données : 2000 (entraînement) et 500 (validation)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d’itérations (</a:t>
                </a:r>
                <a:r>
                  <a:rPr lang="fr-FR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): 500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 rate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puis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3A741FBD-C7F2-468A-8485-85C10F07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48" y="3220821"/>
            <a:ext cx="3606864" cy="252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AECCA6-2BA0-447E-A03E-24C183E2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047" y="3220821"/>
            <a:ext cx="3654962" cy="2520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3F0FE42-7484-43BA-A60D-D24804230DC2}"/>
              </a:ext>
            </a:extLst>
          </p:cNvPr>
          <p:cNvCxnSpPr/>
          <p:nvPr/>
        </p:nvCxnSpPr>
        <p:spPr>
          <a:xfrm flipV="1">
            <a:off x="6458755" y="5164428"/>
            <a:ext cx="238259" cy="57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EF4FFDA-BA95-4EAA-9276-8371729B7985}"/>
              </a:ext>
            </a:extLst>
          </p:cNvPr>
          <p:cNvCxnSpPr>
            <a:cxnSpLocks/>
          </p:cNvCxnSpPr>
          <p:nvPr/>
        </p:nvCxnSpPr>
        <p:spPr>
          <a:xfrm flipH="1" flipV="1">
            <a:off x="7873281" y="5164429"/>
            <a:ext cx="330220" cy="6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F88FC04-EF48-4194-8F40-2643BA18C193}"/>
              </a:ext>
            </a:extLst>
          </p:cNvPr>
          <p:cNvSpPr txBox="1"/>
          <p:nvPr/>
        </p:nvSpPr>
        <p:spPr>
          <a:xfrm>
            <a:off x="5479085" y="5853448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Echelle </a:t>
            </a:r>
            <a:r>
              <a:rPr lang="en-US" dirty="0" err="1"/>
              <a:t>semilog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ECFF708-B5FC-4DAC-90DD-CD324DB7A162}"/>
              </a:ext>
            </a:extLst>
          </p:cNvPr>
          <p:cNvSpPr txBox="1"/>
          <p:nvPr/>
        </p:nvSpPr>
        <p:spPr>
          <a:xfrm>
            <a:off x="7610786" y="5878215"/>
            <a:ext cx="269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Réduction</a:t>
            </a:r>
            <a:r>
              <a:rPr lang="en-US" dirty="0"/>
              <a:t> du </a:t>
            </a:r>
            <a:r>
              <a:rPr lang="en-US" i="1" dirty="0"/>
              <a:t>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3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785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3.4 Problèmes de classification</a:t>
                </a:r>
              </a:p>
              <a:p>
                <a:pPr marL="0" indent="0">
                  <a:buNone/>
                </a:pPr>
                <a:r>
                  <a:rPr lang="fr-FR" sz="2000" dirty="0"/>
                  <a:t>Les données de sortie (qu’on cherche à prédire) sont des valeurs discrètes,</a:t>
                </a:r>
              </a:p>
              <a:p>
                <a:pPr marL="0" indent="0">
                  <a:buNone/>
                </a:pPr>
                <a:r>
                  <a:rPr lang="fr-FR" sz="2000" dirty="0"/>
                  <a:t>i.e. un échantillon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000" dirty="0"/>
                  <a:t> appartient à un ensemble finis de classes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{1, …,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à partir d’une image d’un animal, prédire s’il s’agit d’un chat, d’un chien, etc.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Sorties du modèle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La sortie du modèle est un vecteur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A chaque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/>
                  <a:t> on associe la probabilité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La prédiction du modèle est la classe avec la plus grande probabilité.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Remarque</a:t>
                </a:r>
                <a:r>
                  <a:rPr lang="fr-FR" sz="2000" dirty="0"/>
                  <a:t> : on vérifie qu’il s’agit d’une loi de proba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fr-FR" sz="2000" b="1" dirty="0"/>
                  <a:t> </a:t>
                </a:r>
                <a:r>
                  <a:rPr lang="fr-FR" sz="2000" dirty="0"/>
                  <a:t>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Fonction coût (</a:t>
                </a:r>
                <a:r>
                  <a:rPr lang="fr-FR" sz="2000" b="1" i="1" u="sng" dirty="0"/>
                  <a:t>cross </a:t>
                </a:r>
                <a:r>
                  <a:rPr lang="fr-FR" sz="2000" b="1" i="1" u="sng" dirty="0" err="1"/>
                  <a:t>entropy</a:t>
                </a:r>
                <a:r>
                  <a:rPr lang="fr-FR" sz="2000" u="sng" dirty="0"/>
                  <a:t>)</a:t>
                </a:r>
                <a:r>
                  <a:rPr lang="fr-FR" sz="2000" dirty="0"/>
                  <a:t> : Soit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fr-FR" sz="2000" b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2000" dirty="0"/>
                  <a:t> pour l’entrée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000" dirty="0"/>
                  <a:t> (i.e. la </a:t>
                </a:r>
                <a:r>
                  <a:rPr lang="fr-FR" sz="2000" i="1" dirty="0"/>
                  <a:t>vraie</a:t>
                </a:r>
                <a:r>
                  <a:rPr lang="fr-FR" sz="2000" dirty="0"/>
                  <a:t> classe est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2000" dirty="0"/>
                  <a:t>), alors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fr-FR" sz="2000" u="sng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785" y="424853"/>
                <a:ext cx="10839994" cy="6021978"/>
              </a:xfrm>
              <a:blipFill>
                <a:blip r:embed="rId2"/>
                <a:stretch>
                  <a:fillRect l="-900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DF70D310-5731-4AAE-A26A-DBADB504DEEC}"/>
              </a:ext>
            </a:extLst>
          </p:cNvPr>
          <p:cNvGrpSpPr/>
          <p:nvPr/>
        </p:nvGrpSpPr>
        <p:grpSpPr>
          <a:xfrm>
            <a:off x="8059265" y="2356835"/>
            <a:ext cx="1873912" cy="1646886"/>
            <a:chOff x="3545222" y="2195849"/>
            <a:chExt cx="1873912" cy="1646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/>
                <p:nvPr/>
              </p:nvSpPr>
              <p:spPr>
                <a:xfrm>
                  <a:off x="4893477" y="2289428"/>
                  <a:ext cx="4477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477" y="2289428"/>
                  <a:ext cx="447792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061" r="-10811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rapèze 8">
              <a:extLst>
                <a:ext uri="{FF2B5EF4-FFF2-40B4-BE49-F238E27FC236}">
                  <a16:creationId xmlns:a16="http://schemas.microsoft.com/office/drawing/2014/main" id="{392D9F08-5F41-40E4-90BD-7D3142D14106}"/>
                </a:ext>
              </a:extLst>
            </p:cNvPr>
            <p:cNvSpPr/>
            <p:nvPr/>
          </p:nvSpPr>
          <p:spPr>
            <a:xfrm rot="5400000">
              <a:off x="3674503" y="2669953"/>
              <a:ext cx="1646886" cy="698678"/>
            </a:xfrm>
            <a:prstGeom prst="trapezoid">
              <a:avLst>
                <a:gd name="adj" fmla="val 489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MLP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49A382C-C79C-47A8-B649-274A47094C3E}"/>
                </a:ext>
              </a:extLst>
            </p:cNvPr>
            <p:cNvCxnSpPr/>
            <p:nvPr/>
          </p:nvCxnSpPr>
          <p:spPr>
            <a:xfrm>
              <a:off x="3561001" y="3013653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0BD4805A-A68C-479E-9F8D-F6C92646895C}"/>
                </a:ext>
              </a:extLst>
            </p:cNvPr>
            <p:cNvCxnSpPr/>
            <p:nvPr/>
          </p:nvCxnSpPr>
          <p:spPr>
            <a:xfrm>
              <a:off x="4847285" y="2689538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/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/>
                <p:nvPr/>
              </p:nvSpPr>
              <p:spPr>
                <a:xfrm>
                  <a:off x="4907584" y="3021378"/>
                  <a:ext cx="511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584" y="3021378"/>
                  <a:ext cx="511550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6061" r="-15663"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8DEC521-A746-47CD-A3AC-FFA2ABE56AC9}"/>
                </a:ext>
              </a:extLst>
            </p:cNvPr>
            <p:cNvCxnSpPr/>
            <p:nvPr/>
          </p:nvCxnSpPr>
          <p:spPr>
            <a:xfrm>
              <a:off x="4851580" y="3440804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/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2000" b="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0224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Analyse des données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Type d’entrées : numérique, catégorie (binaire, multiple).</a:t>
                </a:r>
              </a:p>
              <a:p>
                <a:r>
                  <a:rPr lang="fr-FR" sz="2000" dirty="0"/>
                  <a:t>Statistique simple : moyennes, écart-types, min, max.</a:t>
                </a:r>
                <a:endParaRPr lang="fr-FR" sz="1600" dirty="0"/>
              </a:p>
              <a:p>
                <a:r>
                  <a:rPr lang="fr-FR" sz="2000" dirty="0"/>
                  <a:t>Corrélations : </a:t>
                </a:r>
              </a:p>
              <a:p>
                <a:pPr marL="457200" lvl="1" indent="0">
                  <a:buNone/>
                </a:pPr>
                <a:r>
                  <a:rPr lang="fr-FR" sz="1800" b="1" dirty="0"/>
                  <a:t>Coefficient de Pearson</a:t>
                </a:r>
                <a:r>
                  <a:rPr lang="fr-FR" sz="1800" dirty="0"/>
                  <a:t> (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1800" dirty="0"/>
                  <a:t> ou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1800" dirty="0"/>
                  <a:t>) : mesure de la force et de la direction de la relation entre deux variables.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)² 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)²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sz="1800" dirty="0"/>
              </a:p>
              <a:p>
                <a:pPr marL="457200" lvl="1" indent="0">
                  <a:buNone/>
                </a:pPr>
                <a:r>
                  <a:rPr lang="fr-FR" sz="1800" b="0" dirty="0">
                    <a:latin typeface="Cambria Math" panose="02040503050406030204" pitchFamily="18" charset="0"/>
                  </a:rPr>
                  <a:t>Propriétés 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fr-FR" sz="1800" dirty="0"/>
                  <a:t> (avec, e.g., </a:t>
                </a:r>
                <a:r>
                  <a:rPr lang="en-US" sz="1800" dirty="0"/>
                  <a:t>relation </a:t>
                </a:r>
                <a:r>
                  <a:rPr lang="en-US" sz="1800" dirty="0" err="1"/>
                  <a:t>linéaire</a:t>
                </a:r>
                <a:r>
                  <a:rPr lang="en-US" sz="1800" dirty="0"/>
                  <a:t> positive </a:t>
                </a:r>
                <a:r>
                  <a:rPr lang="en-US" sz="1800" dirty="0" err="1"/>
                  <a:t>parfaite</a:t>
                </a:r>
                <a:r>
                  <a:rPr lang="en-US" sz="1800" dirty="0"/>
                  <a:t>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800" dirty="0"/>
                  <a:t>, aucune relation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dirty="0"/>
                  <a:t>).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endParaRPr lang="fr-FR" sz="1800" dirty="0"/>
              </a:p>
              <a:p>
                <a:pPr marL="457200" lvl="1" indent="0">
                  <a:buNone/>
                </a:pPr>
                <a:endParaRPr lang="fr-FR" sz="1800" dirty="0"/>
              </a:p>
              <a:p>
                <a:pPr marL="457200" lvl="1" indent="0">
                  <a:buNone/>
                </a:pPr>
                <a:r>
                  <a:rPr lang="fr-FR" sz="1800" b="1" dirty="0"/>
                  <a:t>Matrice de corrélation</a:t>
                </a:r>
                <a:r>
                  <a:rPr lang="fr-FR" sz="1800" dirty="0"/>
                  <a:t> : pour des variables {x, y, z, …} 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matrice carrée représentant les </a:t>
                </a:r>
                <a:r>
                  <a:rPr lang="fr-FR" sz="1800" dirty="0" err="1"/>
                  <a:t>coeffs</a:t>
                </a:r>
                <a:r>
                  <a:rPr lang="fr-FR" sz="1800" dirty="0"/>
                  <a:t> de Pearson.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Remarques : 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propriété 2 </a:t>
                </a: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1800" dirty="0"/>
                  <a:t>la matrice est symétrique.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propriété 3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diagonale remplies de 1.</a:t>
                </a:r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2FD3A5A9-CA29-4932-A53D-E3D6AEF4C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24495"/>
              </p:ext>
            </p:extLst>
          </p:nvPr>
        </p:nvGraphicFramePr>
        <p:xfrm>
          <a:off x="7960049" y="4601200"/>
          <a:ext cx="2950548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3933453493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1158497706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1555147697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3354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4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x,z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y,x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1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38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Pré-traitement des données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Certaines données brutes sont mal adaptées aux NN. 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faciliter leur entrainement, i.e. rendre la descente de gradient plus simple, il faut :</a:t>
                </a:r>
              </a:p>
              <a:p>
                <a:r>
                  <a:rPr lang="fr-FR" sz="2000" dirty="0"/>
                  <a:t> Eviter des valeurs numériques extrêmes (problèmes de conditionnement, explosion ou </a:t>
                </a:r>
                <a:r>
                  <a:rPr lang="fr-FR" sz="2000" dirty="0" err="1"/>
                  <a:t>anulation</a:t>
                </a:r>
                <a:r>
                  <a:rPr lang="fr-FR" sz="2000" dirty="0"/>
                  <a:t> du gradient). 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Ex : représentation d’une pression en 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hPa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plutôt qu’en Pascal (pression atmosphérique &gt;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fr-FR" sz="1800" dirty="0"/>
                  <a:t> 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Pa)</a:t>
                </a:r>
              </a:p>
              <a:p>
                <a:r>
                  <a:rPr lang="fr-FR" sz="2000" dirty="0"/>
                  <a:t>Favoriser une représentation informative des entrées.</a:t>
                </a:r>
              </a:p>
              <a:p>
                <a:pPr marL="0" indent="0">
                  <a:buNone/>
                </a:pPr>
                <a:r>
                  <a:rPr lang="fr-FR" sz="1800" dirty="0"/>
                  <a:t>     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 : la représentation d’une image est sous forme de 3 matrices RGB (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red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green, 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blue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est plus informative que sous la forme d’un vecteur (notions de voisinage, couleur).</a:t>
                </a:r>
              </a:p>
              <a:p>
                <a:endParaRPr lang="fr-FR" sz="1800" dirty="0"/>
              </a:p>
              <a:p>
                <a:pPr marL="0" indent="0">
                  <a:buNone/>
                </a:pPr>
                <a:r>
                  <a:rPr lang="fr-FR" sz="2000" b="1" dirty="0"/>
                  <a:t>Normalisation</a:t>
                </a:r>
                <a:r>
                  <a:rPr lang="fr-FR" sz="2000" dirty="0"/>
                  <a:t> (valeurs numériques) : Afin de s’assurer que les données respectent des valeurs centrées autour de zéro, et un écart-type de 1,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peut normaliser les données ainsi:</a:t>
                </a:r>
              </a:p>
              <a:p>
                <a:pPr marL="0" indent="0" algn="ctr">
                  <a:buNone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𝑛𝑜𝑟𝑚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f>
                      <m:fPr>
                        <m:ctrlP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kumimoji="0" lang="fr-FR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fr-FR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où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représente la moyenne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l’écart-type.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b="1" dirty="0" err="1"/>
                  <a:t>One-hot</a:t>
                </a:r>
                <a:r>
                  <a:rPr lang="fr-FR" sz="2000" b="1" dirty="0"/>
                  <a:t> </a:t>
                </a:r>
                <a:r>
                  <a:rPr lang="fr-FR" sz="2000" b="1" dirty="0" err="1"/>
                  <a:t>encoding</a:t>
                </a:r>
                <a:r>
                  <a:rPr lang="fr-FR" sz="2000" dirty="0"/>
                  <a:t> (classes) : plutôt que de représenter la classe par un seul nombre entier, on représente par un vecteur de longueur le nombre de classe; le vecteur est alors formés de zéros et d’un seul 1.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soit une donnée appartenant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{1,2,3,4,5}</m:t>
                    </m:r>
                  </m:oMath>
                </a14:m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L’appartenance à la classe 1 est codée [1,0,0,0,0], à la 3 [0,0,1,0,0].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518" r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982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Interprétation des résultats / utilisation du modèle</a:t>
                </a:r>
                <a:r>
                  <a:rPr lang="fr-FR" sz="2000" dirty="0"/>
                  <a:t>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Une fois entraîné, le modèle nous intéresse pour :</a:t>
                </a:r>
              </a:p>
              <a:p>
                <a:pPr lvl="1"/>
                <a:r>
                  <a:rPr lang="fr-FR" sz="2000" dirty="0"/>
                  <a:t>La </a:t>
                </a:r>
                <a:r>
                  <a:rPr lang="fr-FR" sz="2000" b="1" dirty="0"/>
                  <a:t>prédiction d’une classe</a:t>
                </a:r>
                <a:r>
                  <a:rPr lang="fr-FR" sz="2000" dirty="0"/>
                  <a:t> = index de la sortie avec la plus grande valeur, i.e.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𝑐𝑙𝑎𝑠𝑠𝑒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𝑑𝑖𝑡𝑒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∈{1, …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lvl="1"/>
                <a:r>
                  <a:rPr lang="fr-FR" sz="2000" dirty="0"/>
                  <a:t>La </a:t>
                </a:r>
                <a:r>
                  <a:rPr lang="fr-FR" sz="2000" b="1" dirty="0"/>
                  <a:t>confiance</a:t>
                </a:r>
                <a:r>
                  <a:rPr lang="fr-FR" sz="2000" dirty="0"/>
                  <a:t> du modèle en sa prédiction =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Les fonctions de coût utilisé en classification (e.g. </a:t>
                </a:r>
                <a:r>
                  <a:rPr lang="fr-FR" sz="2000" i="1" dirty="0"/>
                  <a:t>cross </a:t>
                </a:r>
                <a:r>
                  <a:rPr lang="fr-FR" sz="2000" i="1" dirty="0" err="1"/>
                  <a:t>entropy</a:t>
                </a:r>
                <a:r>
                  <a:rPr lang="fr-FR" sz="2000" dirty="0"/>
                  <a:t>) sont des </a:t>
                </a:r>
                <a:r>
                  <a:rPr lang="fr-FR" sz="2000" b="1" dirty="0"/>
                  <a:t>métriques indirectes</a:t>
                </a:r>
                <a:r>
                  <a:rPr lang="fr-FR" sz="2000" dirty="0"/>
                  <a:t> de la qualité du modèle.</a:t>
                </a:r>
              </a:p>
              <a:p>
                <a:pPr marL="0" indent="0">
                  <a:buNone/>
                </a:pPr>
                <a:r>
                  <a:rPr lang="fr-FR" sz="2000" dirty="0"/>
                  <a:t>La métrique (quantité qui évalue notre modèle) qui nous intéresse vraiment est le </a:t>
                </a:r>
                <a:r>
                  <a:rPr lang="fr-FR" sz="2000" b="1" dirty="0"/>
                  <a:t>pourcentage d’erreur dans la prédiction des classes</a:t>
                </a:r>
                <a:r>
                  <a:rPr lang="fr-FR" sz="2000" dirty="0"/>
                  <a:t>. C’est une métrique dont l’évolution est à regarder pendant l’entraînement et pour interpréter la qualité du modèle. Mais cette métrique ne peut pas être utilisé pour l’entrainement par descente de gradient car pas dérivable.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542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u="sng" dirty="0"/>
              <a:t>Exemple: Titanic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pour 891 passagers, prix de leur billet, genre (H/F),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tarif de leur billet, classe de leur cabine, un identifiant et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 ils ont survécu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Problème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entraîner un modèle qui prédise si un passager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survécu.</a:t>
            </a: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de 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Affichons les premières lignes du fichier de données  (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titanic.csv).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Chaque ligne correspond à un passager.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Sortie : </a:t>
            </a: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Survived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(survécu vs pas survécu) = classe binaire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Entrées :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 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(identifiant) = classe multiples, 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classe multiples, </a:t>
            </a:r>
          </a:p>
          <a:p>
            <a:pPr marL="914400" lvl="2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(femme vs homme) = classe binaire,</a:t>
            </a:r>
          </a:p>
          <a:p>
            <a:pPr marL="914400" lvl="2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(tarif du billet) = numérique.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69EE31-9E46-4CC4-9EAF-95714FEE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92" y="424853"/>
            <a:ext cx="4701510" cy="24071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5021BC-AB38-4D65-AB02-65B4E2AA6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061" y="3310812"/>
            <a:ext cx="4995541" cy="21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Traçons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les valeurs des champs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».</a:t>
            </a:r>
          </a:p>
          <a:p>
            <a:pPr marL="0" indent="0">
              <a:buNone/>
            </a:pP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attribue une valeur unique à chaque passager.</a:t>
            </a:r>
          </a:p>
          <a:p>
            <a:pPr marL="0" indent="0">
              <a:buNone/>
            </a:pP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est une classe multiple; ses éléments sont {1,2,3}: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unique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cabin_class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Combien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passagers ont survécu ? 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survived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fr-FR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Statistiques simples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"fare: min %.3f  max % .3f 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écart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-type  %.3f"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min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max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std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()))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&gt;&gt; fare: min 0.000  max  512.329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écart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-type  49.666</a:t>
            </a:r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Corrélation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Forte corrélation négative entre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survived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»,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i.e. les passagers de 1</a:t>
            </a:r>
            <a:r>
              <a:rPr lang="fr-FR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classe ont plus de chance de survie que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ceux en 3</a:t>
            </a:r>
            <a:r>
              <a:rPr lang="fr-FR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classe.</a:t>
            </a:r>
          </a:p>
          <a:p>
            <a:pPr marL="457200" lvl="1" indent="0">
              <a:buNone/>
            </a:pPr>
            <a:endParaRPr lang="fr-FR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036493-50F8-4E9C-A172-9AAC990D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987" y="364227"/>
            <a:ext cx="4369924" cy="30647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1EEA9A-474B-4D55-91E1-A7B976AD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97" y="3794448"/>
            <a:ext cx="3937914" cy="29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40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Pré-traitement des données:</a:t>
            </a:r>
          </a:p>
          <a:p>
            <a:pPr marL="0" indent="0">
              <a:buNone/>
            </a:pPr>
            <a:endParaRPr lang="fr-F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Normalisation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(valeur numérique). </a:t>
            </a:r>
          </a:p>
          <a:p>
            <a:pPr marL="0" indent="0">
              <a:buNone/>
            </a:pPr>
            <a:endParaRPr lang="fr-F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Encodage </a:t>
            </a:r>
            <a:r>
              <a:rPr lang="fr-FR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one-hot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»,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(classes).</a:t>
            </a: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 est préférable d’</a:t>
            </a: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éliminer l’entrée non pertinente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: n’a pas de lien avec ce qu’on cherche à prédire (ce que confirme l’analyse de corrélation). Au contraire cette entrée peut : 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Complexifier le modèle (plus d’entrées impliquent plus de paramètres).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Favoriser le sur-apprentissage (en apprenant une relation causale qui n’existe pas).</a:t>
            </a: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Remarque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puisque les passagers sont identifiés par un nombre unique,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il est possible d’apprendre à prédire de façon parfaite, sur les données d’entraînement, si un passager à survécu seulement avec cette entrée. Mais sur de nouvelles données, la prédiction sera totalement aléatoire (cas extrême de surapprentissage).</a:t>
            </a:r>
          </a:p>
          <a:p>
            <a:pPr marL="0" indent="0">
              <a:buNone/>
            </a:pPr>
            <a:endParaRPr lang="fr-FR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Résultats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Pour un NN avec 1 couche caché de taille 32, </a:t>
                </a:r>
                <a:r>
                  <a:rPr lang="fr-FR" sz="1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rate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des mini-batch de taille 32 :</a:t>
                </a: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 courbe de droite correspond au % de réussite dans la prédiction de la classe de sortie.</a:t>
                </a:r>
              </a:p>
              <a:p>
                <a:pPr marL="0" indent="0">
                  <a:buNone/>
                </a:pPr>
                <a:r>
                  <a:rPr lang="fr-FR" sz="1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Remarque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 dans cette exemple (Titanic) le nombre de classe en sortie est de 2 (survécu / pas survécu). Il est donc logique qu’un modèle non entraîné ait un score proche de 50% (réponse « au hasard » en début d’entrainement).</a:t>
                </a: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 r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0522407F-470C-427F-9CCB-37CB13CB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53" y="1409398"/>
            <a:ext cx="4045191" cy="288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F7C61C-9EEB-437B-8F66-7D57A0DF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253" y="1440500"/>
            <a:ext cx="431456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95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4. Les réseaux de neurones récurrents (</a:t>
            </a:r>
            <a:r>
              <a:rPr lang="fr-FR" dirty="0" err="1"/>
              <a:t>RNNs</a:t>
            </a:r>
            <a:r>
              <a:rPr lang="fr-FR" dirty="0"/>
              <a:t>)</a:t>
            </a:r>
            <a:br>
              <a:rPr lang="fr-FR" dirty="0"/>
            </a:br>
            <a:r>
              <a:rPr lang="fr-FR" sz="3200" dirty="0"/>
              <a:t>	4.1. Données séquentielles</a:t>
            </a:r>
            <a:br>
              <a:rPr lang="fr-FR" sz="3200" dirty="0"/>
            </a:br>
            <a:r>
              <a:rPr lang="fr-FR" sz="3200" dirty="0"/>
              <a:t>	4.2. Principaux </a:t>
            </a:r>
            <a:r>
              <a:rPr lang="fr-FR" sz="3200" dirty="0" err="1"/>
              <a:t>RNNs</a:t>
            </a:r>
            <a:br>
              <a:rPr lang="fr-FR" sz="3200" dirty="0"/>
            </a:br>
            <a:r>
              <a:rPr lang="fr-FR" sz="3200" dirty="0"/>
              <a:t>	4.3. Implémentation</a:t>
            </a:r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FA68394-515F-48D9-951E-E1BDBD75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66" y="3063396"/>
            <a:ext cx="317226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60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4.1 Données séquentielles</a:t>
            </a:r>
            <a:endParaRPr lang="fr-FR" sz="24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/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1644DBF-B60E-4089-ABEF-2B7FB6947D6C}"/>
              </a:ext>
            </a:extLst>
          </p:cNvPr>
          <p:cNvSpPr/>
          <p:nvPr/>
        </p:nvSpPr>
        <p:spPr>
          <a:xfrm>
            <a:off x="1390424" y="2736479"/>
            <a:ext cx="263561" cy="759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/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7373374-AF5A-4A21-B973-2B7ED68BA0B2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1522205" y="3496238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79DFF37-E7A1-4BA3-BC43-CA65D8887CB2}"/>
              </a:ext>
            </a:extLst>
          </p:cNvPr>
          <p:cNvCxnSpPr>
            <a:cxnSpLocks/>
          </p:cNvCxnSpPr>
          <p:nvPr/>
        </p:nvCxnSpPr>
        <p:spPr>
          <a:xfrm flipH="1" flipV="1">
            <a:off x="1517495" y="2376479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3883737-09ED-4E9A-898F-2F7AFEAFC851}"/>
              </a:ext>
            </a:extLst>
          </p:cNvPr>
          <p:cNvGrpSpPr/>
          <p:nvPr/>
        </p:nvGrpSpPr>
        <p:grpSpPr>
          <a:xfrm>
            <a:off x="3835562" y="882915"/>
            <a:ext cx="1804371" cy="3269516"/>
            <a:chOff x="3533002" y="1575436"/>
            <a:chExt cx="1804371" cy="32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/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/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70B9006-55D5-4B56-9A15-0A5653FFC48A}"/>
                </a:ext>
              </a:extLst>
            </p:cNvPr>
            <p:cNvSpPr/>
            <p:nvPr/>
          </p:nvSpPr>
          <p:spPr>
            <a:xfrm>
              <a:off x="3559895" y="34402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CAE72BEC-B2E9-4F3C-AA51-1B8FA494CD45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 flipV="1">
              <a:off x="3691676" y="41999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0C1A1F81-3093-4DF3-867F-C2A62D352A0D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3823456" y="381783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/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/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EA36B5-B57C-41DA-A8E6-754AD08B1F04}"/>
                </a:ext>
              </a:extLst>
            </p:cNvPr>
            <p:cNvSpPr/>
            <p:nvPr/>
          </p:nvSpPr>
          <p:spPr>
            <a:xfrm>
              <a:off x="4283804" y="345140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EB825CC8-9CC0-4F62-A5B3-262AAFBF92A9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 flipV="1">
              <a:off x="4415585" y="421116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3FE49FFC-E598-41A2-9AE0-711F375A5701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547365" y="382903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/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862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73FC7F-7A2E-41E9-9CFB-052EB04B76B9}"/>
                </a:ext>
              </a:extLst>
            </p:cNvPr>
            <p:cNvSpPr/>
            <p:nvPr/>
          </p:nvSpPr>
          <p:spPr>
            <a:xfrm>
              <a:off x="5030108" y="34514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6557A10-3086-4D44-A4C3-5E951763EC34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H="1" flipV="1">
              <a:off x="5161889" y="42111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/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6A3B5A5-F357-4069-8724-6A9479AF1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9322" y="308007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89A307-42BB-4AB2-A3DC-44D455293FED}"/>
                </a:ext>
              </a:extLst>
            </p:cNvPr>
            <p:cNvSpPr/>
            <p:nvPr/>
          </p:nvSpPr>
          <p:spPr>
            <a:xfrm>
              <a:off x="5048033" y="229943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F37F03DC-898C-41EE-BB21-32DE3A3727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800" y="192810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/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et sorties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blipFill>
                <a:blip r:embed="rId10"/>
                <a:stretch>
                  <a:fillRect l="-1923" t="-2994" b="-5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/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blipFill>
                <a:blip r:embed="rId11"/>
                <a:stretch>
                  <a:fillRect l="-2613" t="-3614" b="-54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/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/>
                  <a:t>Données simples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blipFill>
                <a:blip r:embed="rId12"/>
                <a:stretch>
                  <a:fillRect t="-5172" b="-7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/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blipFill>
                <a:blip r:embed="rId13"/>
                <a:stretch>
                  <a:fillRect r="-620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AC6E3210-2325-41EE-BCE5-982BD867C551}"/>
              </a:ext>
            </a:extLst>
          </p:cNvPr>
          <p:cNvCxnSpPr>
            <a:cxnSpLocks/>
          </p:cNvCxnSpPr>
          <p:nvPr/>
        </p:nvCxnSpPr>
        <p:spPr>
          <a:xfrm flipV="1">
            <a:off x="3388682" y="3134267"/>
            <a:ext cx="43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CC4E007C-EABE-47B5-89AF-C1937BE605C3}"/>
              </a:ext>
            </a:extLst>
          </p:cNvPr>
          <p:cNvGrpSpPr/>
          <p:nvPr/>
        </p:nvGrpSpPr>
        <p:grpSpPr>
          <a:xfrm>
            <a:off x="7694867" y="873945"/>
            <a:ext cx="3023575" cy="3294165"/>
            <a:chOff x="7392307" y="1566466"/>
            <a:chExt cx="3023575" cy="3294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/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97A050-C1CC-4773-9895-ED6DBB8965E9}"/>
                </a:ext>
              </a:extLst>
            </p:cNvPr>
            <p:cNvSpPr/>
            <p:nvPr/>
          </p:nvSpPr>
          <p:spPr>
            <a:xfrm>
              <a:off x="7907782" y="34312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EBBEFF6D-DE2D-4440-9E6C-4ECFD34E9785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H="1" flipV="1">
              <a:off x="8039563" y="41909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5ED3F126-A39F-472E-B8FE-5EDDF0FBC01F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8171343" y="380886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/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/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FD36CC-5681-4DC0-B49A-10223CB97C11}"/>
                </a:ext>
              </a:extLst>
            </p:cNvPr>
            <p:cNvSpPr/>
            <p:nvPr/>
          </p:nvSpPr>
          <p:spPr>
            <a:xfrm>
              <a:off x="8631691" y="344243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31CFFEDA-5B5F-42E8-9802-A49905E55C72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 flipV="1">
              <a:off x="8763472" y="420219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9112F68D-AFA1-4EC4-AA02-8C24CE5620B7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8895252" y="382006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/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/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EDF75E-6295-44BF-B06E-F83E2C09AAE6}"/>
                </a:ext>
              </a:extLst>
            </p:cNvPr>
            <p:cNvSpPr/>
            <p:nvPr/>
          </p:nvSpPr>
          <p:spPr>
            <a:xfrm>
              <a:off x="9377995" y="34424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D523AC20-E4CC-49B9-93CC-2EBA09614E3E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H="1" flipV="1">
              <a:off x="9509776" y="42021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/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FEDD15AF-9C77-408E-8DBE-0CF11E8CC3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7209" y="307110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E60D184-0717-4C03-9A10-230F706CE2C3}"/>
                </a:ext>
              </a:extLst>
            </p:cNvPr>
            <p:cNvSpPr/>
            <p:nvPr/>
          </p:nvSpPr>
          <p:spPr>
            <a:xfrm>
              <a:off x="9395920" y="229046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C15FE9ED-C036-4BC6-B487-914659AFC9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1687" y="191913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5279E5F3-9760-40BD-ACD8-BF65C8D33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5874" y="38447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/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/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544E119-F973-4F77-88DC-DEAC83C087F1}"/>
                </a:ext>
              </a:extLst>
            </p:cNvPr>
            <p:cNvSpPr/>
            <p:nvPr/>
          </p:nvSpPr>
          <p:spPr>
            <a:xfrm>
              <a:off x="10108617" y="3467082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37DAE548-5E49-40F5-B450-5E6315470423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 flipV="1">
              <a:off x="10240398" y="4226841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/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BFB5FACC-447C-4A11-AB95-82B984CF8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7831" y="3095754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10FB372-B3C6-4894-A6E8-94006D5230BB}"/>
                </a:ext>
              </a:extLst>
            </p:cNvPr>
            <p:cNvSpPr/>
            <p:nvPr/>
          </p:nvSpPr>
          <p:spPr>
            <a:xfrm>
              <a:off x="10126542" y="2315115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88EF5811-E07B-4DA7-BB3D-20EFCD6789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32309" y="1943787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/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E9CE0BC0-1D0B-45FE-9071-F629E0244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0727" y="38178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/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62069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EE2402AF-387E-4302-BC30-9683E8A01C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2100" y="3075589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E741A4-077F-4262-80E3-58F7D781E618}"/>
                </a:ext>
              </a:extLst>
            </p:cNvPr>
            <p:cNvSpPr/>
            <p:nvPr/>
          </p:nvSpPr>
          <p:spPr>
            <a:xfrm>
              <a:off x="8660811" y="2294950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AB726D71-0664-4112-BF6A-5BC376D68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6578" y="1923622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Accolade fermante 107">
            <a:extLst>
              <a:ext uri="{FF2B5EF4-FFF2-40B4-BE49-F238E27FC236}">
                <a16:creationId xmlns:a16="http://schemas.microsoft.com/office/drawing/2014/main" id="{8704BD44-AA19-4412-8F4E-49922773452D}"/>
              </a:ext>
            </a:extLst>
          </p:cNvPr>
          <p:cNvSpPr/>
          <p:nvPr/>
        </p:nvSpPr>
        <p:spPr>
          <a:xfrm rot="5400000">
            <a:off x="7012292" y="1702581"/>
            <a:ext cx="773206" cy="79576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B7AB1F-ADAB-44AF-BAB3-08443EC74E1F}"/>
              </a:ext>
            </a:extLst>
          </p:cNvPr>
          <p:cNvSpPr txBox="1"/>
          <p:nvPr/>
        </p:nvSpPr>
        <p:spPr>
          <a:xfrm>
            <a:off x="6864719" y="6131841"/>
            <a:ext cx="1385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Récurrence</a:t>
            </a:r>
          </a:p>
        </p:txBody>
      </p:sp>
    </p:spTree>
    <p:extLst>
      <p:ext uri="{BB962C8B-B14F-4D97-AF65-F5344CB8AC3E}">
        <p14:creationId xmlns:p14="http://schemas.microsoft.com/office/powerpoint/2010/main" val="2539916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(pendule)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Problème 1 </a:t>
                </a: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au cours du temps (données d’entrées) pour différentes longueurs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et masse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du pendule (données de sortie)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apprendre un modèle pour estimer les valeurs de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sz="2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Problème 2</a:t>
                </a: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au cours du temps (données d’entrées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et on cherche à prédire les futures valeurs de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508DAB66-FCBD-4D27-8685-25665105E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36" y="406936"/>
            <a:ext cx="2719221" cy="26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9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Approche simple</a:t>
                </a:r>
                <a:r>
                  <a:rPr lang="fr-FR" sz="2200" dirty="0"/>
                  <a:t>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r>
                  <a:rPr lang="fr-FR" sz="2000" dirty="0"/>
                  <a:t>Représentation de la séquence en simple vecteur (</a:t>
                </a:r>
                <a:r>
                  <a:rPr lang="fr-FR" sz="2000" i="1" dirty="0"/>
                  <a:t>flat</a:t>
                </a:r>
                <a:r>
                  <a:rPr lang="fr-FR" sz="2000" dirty="0"/>
                  <a:t>).</a:t>
                </a:r>
              </a:p>
              <a:p>
                <a:r>
                  <a:rPr lang="fr-FR" sz="2000" dirty="0"/>
                  <a:t>Utilisation d’un MLP.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000" b="1" dirty="0"/>
                  <a:t>Pas adapté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La structure du MLP est mal adaptée à la </a:t>
                </a:r>
                <a:r>
                  <a:rPr lang="fr-FR" sz="2000" u="sng" dirty="0"/>
                  <a:t>structure des données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(e.g. la similitude entre un vecteur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n’est pas exploitée).</a:t>
                </a:r>
              </a:p>
              <a:p>
                <a:r>
                  <a:rPr lang="fr-FR" sz="2000" dirty="0"/>
                  <a:t>Mal adapté à des séquences de longueurs variables.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expressivité limitée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prédictions peu précises et/ou nécessite </a:t>
                </a:r>
              </a:p>
              <a:p>
                <a:pPr marL="0" indent="0">
                  <a:buNone/>
                </a:pPr>
                <a:r>
                  <a:rPr lang="fr-FR" sz="2000" dirty="0"/>
                  <a:t>de nombreux paramètres (beaucoup de neurones)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risque de </a:t>
                </a:r>
              </a:p>
              <a:p>
                <a:pPr marL="0" indent="0">
                  <a:buNone/>
                </a:pPr>
                <a:r>
                  <a:rPr lang="fr-FR" sz="2000" dirty="0"/>
                  <a:t>surapprentissage.</a:t>
                </a:r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21">
            <a:extLst>
              <a:ext uri="{FF2B5EF4-FFF2-40B4-BE49-F238E27FC236}">
                <a16:creationId xmlns:a16="http://schemas.microsoft.com/office/drawing/2014/main" id="{6BB0E4DA-9783-49DB-824B-47D226DAB75D}"/>
              </a:ext>
            </a:extLst>
          </p:cNvPr>
          <p:cNvGrpSpPr/>
          <p:nvPr/>
        </p:nvGrpSpPr>
        <p:grpSpPr>
          <a:xfrm>
            <a:off x="8517587" y="692526"/>
            <a:ext cx="2117269" cy="4155138"/>
            <a:chOff x="1309964" y="1472456"/>
            <a:chExt cx="2117269" cy="4155138"/>
          </a:xfrm>
        </p:grpSpPr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42807F9F-124F-431C-B68A-890C5014781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023782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apèze 23">
              <a:extLst>
                <a:ext uri="{FF2B5EF4-FFF2-40B4-BE49-F238E27FC236}">
                  <a16:creationId xmlns:a16="http://schemas.microsoft.com/office/drawing/2014/main" id="{4FC99D35-5B71-457F-A3C8-B493B7E8354F}"/>
                </a:ext>
              </a:extLst>
            </p:cNvPr>
            <p:cNvSpPr/>
            <p:nvPr/>
          </p:nvSpPr>
          <p:spPr>
            <a:xfrm rot="5400000">
              <a:off x="443754" y="3008783"/>
              <a:ext cx="4155138" cy="1082484"/>
            </a:xfrm>
            <a:prstGeom prst="trapezoid">
              <a:avLst>
                <a:gd name="adj" fmla="val 840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MLP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/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C7629BC9-289C-4FDF-84F1-F1D3DE4DE7D5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321859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/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54989025-D58D-4CA6-8366-A4BE39763EA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61993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/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CD9D635-2E91-4802-B896-27285853C5A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16454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/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12D3175C-F0F2-4D60-A591-0A0FAA5DC077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46262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/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EA60D7C2-A4EF-4FA5-BEFF-A9D59977B59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760700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/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C8A96374-89FA-4988-B23B-92B223450F40}"/>
                </a:ext>
              </a:extLst>
            </p:cNvPr>
            <p:cNvSpPr txBox="1"/>
            <p:nvPr/>
          </p:nvSpPr>
          <p:spPr>
            <a:xfrm>
              <a:off x="1591632" y="3973620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631B52E3-F33D-4EDF-93AD-8BAE4A6469C3}"/>
                </a:ext>
              </a:extLst>
            </p:cNvPr>
            <p:cNvCxnSpPr>
              <a:cxnSpLocks/>
            </p:cNvCxnSpPr>
            <p:nvPr/>
          </p:nvCxnSpPr>
          <p:spPr>
            <a:xfrm>
              <a:off x="3057798" y="336400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/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8782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4.2 Principaux </a:t>
                </a:r>
                <a:r>
                  <a:rPr lang="fr-FR" sz="2400" dirty="0" err="1"/>
                  <a:t>RNNs</a:t>
                </a:r>
                <a:endParaRPr lang="fr-FR" sz="2400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Réseau </a:t>
                </a:r>
                <a:r>
                  <a:rPr lang="fr-FR" sz="2000" u="sng" dirty="0" err="1"/>
                  <a:t>Elman</a:t>
                </a:r>
                <a:r>
                  <a:rPr lang="fr-FR" sz="2000" u="sng" dirty="0"/>
                  <a:t> (= </a:t>
                </a:r>
                <a:r>
                  <a:rPr lang="fr-FR" sz="2000" i="1" u="sng" dirty="0" err="1"/>
                  <a:t>vanilla</a:t>
                </a:r>
                <a:r>
                  <a:rPr lang="fr-FR" sz="2000" u="sng" dirty="0"/>
                  <a:t>):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est une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, par exemple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r-FR" sz="2000" dirty="0"/>
                  <a:t> (relation linéaire).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Amélioration</a:t>
                </a:r>
                <a:r>
                  <a:rPr lang="fr-FR" sz="2000" dirty="0"/>
                  <a:t> par rapport au MLP : ajout d’une mémoire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partage des paramètres entre les pas de temps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facile à entraîner (nécessite moins de paramètres).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Limitations</a:t>
                </a:r>
                <a:r>
                  <a:rPr lang="fr-FR" sz="2000" dirty="0"/>
                  <a:t> : temps-invariant, difficile à entrainer sur de longues séquences (perte de sensibilité = </a:t>
                </a:r>
                <a:r>
                  <a:rPr lang="fr-FR" sz="2000" i="1" dirty="0" err="1"/>
                  <a:t>vanishing</a:t>
                </a:r>
                <a:r>
                  <a:rPr lang="fr-FR" sz="2000" i="1" dirty="0"/>
                  <a:t> gradient</a:t>
                </a:r>
                <a:r>
                  <a:rPr lang="fr-FR" sz="2000" dirty="0"/>
                  <a:t>) 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E3B5A421-142D-4693-9A84-74E8DB4AE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15" y="813378"/>
            <a:ext cx="7226866" cy="270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5D99982-E0B7-453D-AC6D-BBD470BF3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24" y="3669719"/>
            <a:ext cx="4524375" cy="84296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9178262-78BC-4F75-9CB3-9C57352A73E2}"/>
              </a:ext>
            </a:extLst>
          </p:cNvPr>
          <p:cNvSpPr txBox="1"/>
          <p:nvPr/>
        </p:nvSpPr>
        <p:spPr>
          <a:xfrm>
            <a:off x="122424" y="64171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1331093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LSTM :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r>
                  <a:rPr lang="fr-FR" sz="1800" dirty="0"/>
                  <a:t>Mécanisme de porte (</a:t>
                </a:r>
                <a:r>
                  <a:rPr lang="fr-FR" sz="1800" b="1" i="1" dirty="0" err="1"/>
                  <a:t>gate</a:t>
                </a:r>
                <a:r>
                  <a:rPr lang="fr-FR" sz="1800" dirty="0"/>
                  <a:t>) pour décider si</a:t>
                </a:r>
              </a:p>
              <a:p>
                <a:pPr marL="0" indent="0">
                  <a:buNone/>
                </a:pPr>
                <a:r>
                  <a:rPr lang="fr-FR" sz="1800" dirty="0"/>
                  <a:t>on laisse passer une information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1800" dirty="0"/>
                  <a:t> représente la fonction </a:t>
                </a:r>
                <a:r>
                  <a:rPr lang="fr-FR" sz="1800" dirty="0" err="1"/>
                  <a:t>sigmoide</a:t>
                </a:r>
                <a:r>
                  <a:rPr lang="fr-FR" sz="1800" dirty="0"/>
                  <a:t>, avec</a:t>
                </a:r>
              </a:p>
              <a:p>
                <a:pPr marL="0" indent="0">
                  <a:buNone/>
                </a:pPr>
                <a:r>
                  <a:rPr lang="fr-FR" sz="1800" dirty="0"/>
                  <a:t>en sortie un signal entre 0 (ne laisse rien passer)</a:t>
                </a:r>
              </a:p>
              <a:p>
                <a:pPr marL="0" indent="0">
                  <a:buNone/>
                </a:pPr>
                <a:r>
                  <a:rPr lang="fr-FR" sz="1800" dirty="0"/>
                  <a:t>et 1 (laisse tout passer).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95D99982-E0B7-453D-AC6D-BBD470BF3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24" y="3676976"/>
            <a:ext cx="4524375" cy="8429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89E3A92-4771-45B0-81CE-63C20D8AD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2" y="740075"/>
            <a:ext cx="7193284" cy="2700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422DF00-E49F-4430-9996-837AFD0D5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48" y="4789238"/>
            <a:ext cx="1138238" cy="139252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4AEDC4E-B42D-4FA5-862A-C113D989EBEA}"/>
              </a:ext>
            </a:extLst>
          </p:cNvPr>
          <p:cNvSpPr txBox="1"/>
          <p:nvPr/>
        </p:nvSpPr>
        <p:spPr>
          <a:xfrm>
            <a:off x="122424" y="64171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29611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r>
              <a:rPr lang="fr-FR" sz="2000" u="sng" dirty="0"/>
              <a:t>LSTM :</a:t>
            </a:r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r>
              <a:rPr lang="fr-FR" sz="2000" dirty="0"/>
              <a:t>Expérimentalement, les LSTM ont montré leur efficacité pour modéliser des systèmes complexes.</a:t>
            </a:r>
          </a:p>
          <a:p>
            <a:pPr marL="0" indent="0">
              <a:buNone/>
            </a:pPr>
            <a:r>
              <a:rPr lang="fr-FR" sz="2000" dirty="0"/>
              <a:t>En théorie, ils sont difficiles à analyser et restent encore mal compris.</a:t>
            </a:r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1800" u="sng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CF5247B-E80C-4EC0-9B26-7829AB674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56" y="1647373"/>
            <a:ext cx="9891273" cy="304868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57836A6-6F88-497C-8909-A131BD310C79}"/>
              </a:ext>
            </a:extLst>
          </p:cNvPr>
          <p:cNvCxnSpPr>
            <a:cxnSpLocks/>
          </p:cNvCxnSpPr>
          <p:nvPr/>
        </p:nvCxnSpPr>
        <p:spPr>
          <a:xfrm>
            <a:off x="4492171" y="1762878"/>
            <a:ext cx="297543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FEFD9C1-E0B3-4BA6-90D6-DEE7884AF016}"/>
                  </a:ext>
                </a:extLst>
              </p:cNvPr>
              <p:cNvSpPr txBox="1"/>
              <p:nvPr/>
            </p:nvSpPr>
            <p:spPr>
              <a:xfrm>
                <a:off x="2997200" y="1001042"/>
                <a:ext cx="30710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Oublier (</a:t>
                </a:r>
                <a:r>
                  <a:rPr lang="en-US" dirty="0" err="1">
                    <a:solidFill>
                      <a:srgbClr val="FF0000"/>
                    </a:solidFill>
                  </a:rPr>
                  <a:t>ou</a:t>
                </a:r>
                <a:r>
                  <a:rPr lang="en-US" dirty="0">
                    <a:solidFill>
                      <a:srgbClr val="FF0000"/>
                    </a:solidFill>
                  </a:rPr>
                  <a:t> pas)  </a:t>
                </a:r>
                <a:r>
                  <a:rPr lang="en-US" dirty="0" err="1">
                    <a:solidFill>
                      <a:srgbClr val="FF0000"/>
                    </a:solidFill>
                  </a:rPr>
                  <a:t>une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partie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de </a:t>
                </a:r>
                <a:r>
                  <a:rPr lang="en-US" dirty="0" err="1">
                    <a:solidFill>
                      <a:srgbClr val="FF0000"/>
                    </a:solidFill>
                  </a:rPr>
                  <a:t>l’ancienne</a:t>
                </a:r>
                <a:r>
                  <a:rPr lang="en-US" dirty="0">
                    <a:solidFill>
                      <a:srgbClr val="FF0000"/>
                    </a:solidFill>
                  </a:rPr>
                  <a:t>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FEFD9C1-E0B3-4BA6-90D6-DEE7884A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00" y="1001042"/>
                <a:ext cx="3071097" cy="646331"/>
              </a:xfrm>
              <a:prstGeom prst="rect">
                <a:avLst/>
              </a:prstGeom>
              <a:blipFill>
                <a:blip r:embed="rId3"/>
                <a:stretch>
                  <a:fillRect l="-178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B7AF75D-734F-4CC4-926D-AEE6C238C054}"/>
              </a:ext>
            </a:extLst>
          </p:cNvPr>
          <p:cNvCxnSpPr>
            <a:cxnSpLocks/>
          </p:cNvCxnSpPr>
          <p:nvPr/>
        </p:nvCxnSpPr>
        <p:spPr>
          <a:xfrm flipH="1">
            <a:off x="6157181" y="1509486"/>
            <a:ext cx="504876" cy="89988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6983466-9B1E-4635-96D8-F5DC4A44E35B}"/>
                  </a:ext>
                </a:extLst>
              </p:cNvPr>
              <p:cNvSpPr txBox="1"/>
              <p:nvPr/>
            </p:nvSpPr>
            <p:spPr>
              <a:xfrm>
                <a:off x="6720099" y="1001045"/>
                <a:ext cx="33727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00B050"/>
                    </a:solidFill>
                  </a:rPr>
                  <a:t>Ajouter de nouvelles informations</a:t>
                </a:r>
              </a:p>
              <a:p>
                <a:r>
                  <a:rPr lang="fr-FR" dirty="0">
                    <a:solidFill>
                      <a:srgbClr val="00B050"/>
                    </a:solidFill>
                  </a:rPr>
                  <a:t>à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6983466-9B1E-4635-96D8-F5DC4A44E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099" y="1001045"/>
                <a:ext cx="3372783" cy="646331"/>
              </a:xfrm>
              <a:prstGeom prst="rect">
                <a:avLst/>
              </a:prstGeom>
              <a:blipFill>
                <a:blip r:embed="rId4"/>
                <a:stretch>
                  <a:fillRect l="-1444" t="-4717" r="-108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ZoneTexte 28">
            <a:extLst>
              <a:ext uri="{FF2B5EF4-FFF2-40B4-BE49-F238E27FC236}">
                <a16:creationId xmlns:a16="http://schemas.microsoft.com/office/drawing/2014/main" id="{80E1F3F8-37AC-4F0C-89AB-6BD762259A24}"/>
              </a:ext>
            </a:extLst>
          </p:cNvPr>
          <p:cNvSpPr txBox="1"/>
          <p:nvPr/>
        </p:nvSpPr>
        <p:spPr>
          <a:xfrm>
            <a:off x="122424" y="64171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10448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5. Apprentissage pas renforcement</a:t>
            </a:r>
            <a:br>
              <a:rPr lang="fr-FR" dirty="0"/>
            </a:br>
            <a:r>
              <a:rPr lang="fr-FR" sz="3200" dirty="0"/>
              <a:t>	5.1. Principe et Définitions	</a:t>
            </a:r>
            <a:br>
              <a:rPr lang="fr-FR" sz="3200" dirty="0"/>
            </a:br>
            <a:r>
              <a:rPr lang="fr-FR" sz="3200" dirty="0"/>
              <a:t>	5.2. Equations de Bellman</a:t>
            </a:r>
            <a:br>
              <a:rPr lang="fr-FR" sz="3200" dirty="0"/>
            </a:br>
            <a:r>
              <a:rPr lang="fr-FR" sz="3200" dirty="0"/>
              <a:t>	5.3. Algorithmes tabulaires</a:t>
            </a:r>
            <a:br>
              <a:rPr lang="fr-FR" sz="3200" dirty="0"/>
            </a:br>
            <a:r>
              <a:rPr lang="fr-FR" sz="3200" dirty="0"/>
              <a:t>	5.4. Réseau de neurones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D111F30-6F1A-447F-8E3A-AFB8C6C01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93" y="3713265"/>
            <a:ext cx="4977237" cy="25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13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5.1 Principe et Définitions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Un </a:t>
                </a:r>
                <a:r>
                  <a:rPr lang="fr-FR" sz="2000" b="1" dirty="0"/>
                  <a:t>agent autonome</a:t>
                </a:r>
                <a:r>
                  <a:rPr lang="fr-FR" sz="2000" dirty="0"/>
                  <a:t>, apprend à se comporter à partir d’expériences (</a:t>
                </a:r>
                <a:r>
                  <a:rPr lang="fr-FR" sz="2000" b="1" dirty="0"/>
                  <a:t>sans modèle</a:t>
                </a:r>
                <a:r>
                  <a:rPr lang="fr-FR" sz="2000" dirty="0"/>
                  <a:t> de l’environnement).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Interactions</a:t>
                </a:r>
                <a:r>
                  <a:rPr lang="fr-FR" sz="2000" dirty="0"/>
                  <a:t> à un instant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Etat (</a:t>
                </a:r>
                <a:r>
                  <a:rPr lang="fr-FR" sz="2000" i="1" dirty="0"/>
                  <a:t>state</a:t>
                </a:r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r>
                  <a:rPr lang="fr-FR" sz="2000" dirty="0"/>
                  <a:t>Récompense (</a:t>
                </a:r>
                <a:r>
                  <a:rPr lang="fr-FR" sz="2000" i="1" dirty="0" err="1"/>
                  <a:t>reward</a:t>
                </a:r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000" dirty="0"/>
                  <a:t>, fonction de l’état et de l’action.</a:t>
                </a:r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923" r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0E9FF85A-F7F5-43A3-AC5C-7B27017B3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1" y="1105645"/>
            <a:ext cx="5885934" cy="29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04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Politique</a:t>
                </a:r>
                <a:r>
                  <a:rPr lang="fr-FR" sz="2000" dirty="0"/>
                  <a:t> (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) : règle de décision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. 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Objectif</a:t>
                </a:r>
                <a:r>
                  <a:rPr lang="fr-FR" sz="2000" dirty="0"/>
                  <a:t> : apprendre une politique optimale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/>
                  <a:t> (maximiser les récompenses).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Environnement </a:t>
                </a:r>
                <a:r>
                  <a:rPr lang="fr-FR" sz="2000" b="1" dirty="0"/>
                  <a:t>déterministe</a:t>
                </a:r>
                <a:r>
                  <a:rPr lang="fr-FR" sz="2000" dirty="0"/>
                  <a:t>: </a:t>
                </a:r>
              </a:p>
              <a:p>
                <a:r>
                  <a:rPr lang="fr-FR" sz="2000" dirty="0"/>
                  <a:t>la transition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est déterministe.</a:t>
                </a:r>
              </a:p>
              <a:p>
                <a:r>
                  <a:rPr lang="fr-FR" sz="2000" dirty="0"/>
                  <a:t>Objectif : </a:t>
                </a:r>
                <a:r>
                  <a:rPr lang="fr-FR" sz="2000" u="sng" dirty="0"/>
                  <a:t>optimiser la somme pondérée des récompenses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u="sng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/>
                    </m:sSub>
                  </m:oMath>
                </a14:m>
                <a:endParaRPr lang="fr-FR" sz="20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/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…=</m:t>
                      </m:r>
                      <m:nary>
                        <m:naryPr>
                          <m:chr m:val="∑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∈[0;1[</m:t>
                    </m:r>
                  </m:oMath>
                </a14:m>
                <a:r>
                  <a:rPr lang="fr-FR" sz="2000" dirty="0"/>
                  <a:t> qui favorise les récompenses rapides (</a:t>
                </a:r>
                <a:r>
                  <a:rPr lang="fr-FR" sz="2000" i="1" dirty="0"/>
                  <a:t>discount</a:t>
                </a:r>
                <a:r>
                  <a:rPr lang="fr-FR" sz="2000" dirty="0"/>
                  <a:t> </a:t>
                </a:r>
                <a:r>
                  <a:rPr lang="fr-FR" sz="2000" i="1" dirty="0"/>
                  <a:t>factor</a:t>
                </a:r>
                <a:r>
                  <a:rPr lang="fr-FR" sz="2000" dirty="0"/>
                  <a:t>).</a:t>
                </a:r>
              </a:p>
              <a:p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Environnement </a:t>
                </a:r>
                <a:r>
                  <a:rPr lang="fr-FR" sz="2000" b="1" dirty="0"/>
                  <a:t>stochastique</a:t>
                </a:r>
                <a:r>
                  <a:rPr lang="fr-FR" sz="2000" dirty="0"/>
                  <a:t>: </a:t>
                </a:r>
              </a:p>
              <a:p>
                <a:r>
                  <a:rPr lang="fr-FR" sz="2000" dirty="0"/>
                  <a:t>la transition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est une densité de probabilité.</a:t>
                </a:r>
              </a:p>
              <a:p>
                <a:r>
                  <a:rPr lang="fr-FR" sz="2000" dirty="0"/>
                  <a:t>Objectif : </a:t>
                </a:r>
                <a:r>
                  <a:rPr lang="fr-FR" sz="2000" u="sng" dirty="0"/>
                  <a:t>optimiser l’espérance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u="sng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/>
                    </m:sSub>
                  </m:oMath>
                </a14:m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Remarque : Dans la suite de ce cours, nous considérons que l’environnement est déterministe.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 b="-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84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Fonction de valeur des états,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fr-FR" sz="2000" b="1" dirty="0"/>
                  <a:t> : 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dirty="0"/>
                  <a:t> est la valeur de la somme (pondérée) des futures récompenses.</a:t>
                </a:r>
              </a:p>
              <a:p>
                <a:r>
                  <a:rPr lang="fr-FR" sz="2000" dirty="0"/>
                  <a:t>Utilisée pour évaluer la valeur d’un état.</a:t>
                </a:r>
              </a:p>
              <a:p>
                <a:r>
                  <a:rPr lang="fr-FR" sz="2000" dirty="0"/>
                  <a:t>Dépend de la politique utilisée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… </m:t>
                      </m:r>
                    </m:oMath>
                  </m:oMathPara>
                </a14:m>
                <a:endParaRPr lang="fr-FR" sz="2000" dirty="0"/>
              </a:p>
              <a:p>
                <a:r>
                  <a:rPr lang="fr-FR" sz="2000" u="sng" dirty="0"/>
                  <a:t>Si on connaît la fonction optimale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u="sng" dirty="0"/>
                  <a:t> et le modèle</a:t>
                </a:r>
                <a:r>
                  <a:rPr lang="fr-FR" sz="2000" dirty="0"/>
                  <a:t>, alors la meilleure action est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2000" dirty="0"/>
                  <a:t> l’état qui succède à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quand l’action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est prise.</a:t>
                </a:r>
              </a:p>
              <a:p>
                <a:pPr marL="0" indent="0" algn="ctr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b="1" dirty="0"/>
                  <a:t>Fonction de valeur des couple (états-actions),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fr-FR" sz="2000" b="1" dirty="0"/>
                  <a:t>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est la valeur des futures récompenses, sachant qu’on choisit l’action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, puis qu’on utilise la politique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r>
                  <a:rPr lang="fr-FR" sz="2000" u="sng" dirty="0"/>
                  <a:t>Si on connaît la fonction optimale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/>
                  <a:t>, alors la meilleure action est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23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b="1" dirty="0"/>
              <a:t>Exemple (labyrinthe) :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/>
              <a:t>Récompenses : -1 à chaque pas de temps</a:t>
            </a:r>
          </a:p>
          <a:p>
            <a:r>
              <a:rPr lang="fr-FR" sz="2000" dirty="0"/>
              <a:t>Actions : Gauche, Droite, Bas, Haut</a:t>
            </a:r>
          </a:p>
          <a:p>
            <a:r>
              <a:rPr lang="fr-FR" sz="2000" dirty="0"/>
              <a:t>Etats : position de l’agent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 algn="r">
              <a:buNone/>
            </a:pPr>
            <a:r>
              <a:rPr lang="fr-FR" sz="1600" dirty="0"/>
              <a:t>[https://www.davidsilver.uk/teaching/]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1EC99F-723D-438D-B6D3-28469B50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619" y="1532929"/>
            <a:ext cx="451534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16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Exemple (labyrinthe)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r>
                  <a:rPr lang="fr-FR" sz="2000" dirty="0"/>
                  <a:t>Politique optimale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00CBA631-12A5-4783-B854-8FCA75BE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373" y="1541929"/>
            <a:ext cx="463311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80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Exemple (labyrinthe)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r>
                  <a:rPr lang="fr-FR" sz="2000" dirty="0"/>
                  <a:t>Valeur des états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On représente les lignes par des lettres et les colonnes par des chiffres, e.g.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=−16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=−15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Questions</a:t>
                </a:r>
                <a:r>
                  <a:rPr lang="fr-FR" sz="2000" dirty="0"/>
                  <a:t> : quelle vaut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3, 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𝐷𝑟𝑜𝑖𝑡𝑒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?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4, 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𝐵𝑎𝑠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?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63F2AF0-1E7A-4B57-B884-B7B17844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40" y="1452283"/>
            <a:ext cx="441746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9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Approche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gens de son domaine.</a:t>
            </a:r>
          </a:p>
          <a:p>
            <a:pPr lvl="1"/>
            <a:r>
              <a:rPr lang="fr-FR" sz="2000" dirty="0"/>
              <a:t>En traitement de l’image : réseaux de neurones (</a:t>
            </a:r>
            <a:r>
              <a:rPr lang="fr-FR" sz="2000" dirty="0" err="1"/>
              <a:t>NNs</a:t>
            </a:r>
            <a:r>
              <a:rPr lang="fr-FR" sz="2000" dirty="0"/>
              <a:t>) convolutifs (</a:t>
            </a:r>
            <a:r>
              <a:rPr lang="fr-FR" sz="2000" dirty="0" err="1"/>
              <a:t>CNNs</a:t>
            </a:r>
            <a:r>
              <a:rPr lang="fr-FR" sz="2000" dirty="0"/>
              <a:t>), algorithmes de segmentation, etc.</a:t>
            </a:r>
          </a:p>
          <a:p>
            <a:pPr lvl="1"/>
            <a:r>
              <a:rPr lang="fr-FR" sz="2000" dirty="0"/>
              <a:t>En contrôle : </a:t>
            </a:r>
            <a:r>
              <a:rPr lang="fr-FR" sz="2000" dirty="0" err="1"/>
              <a:t>NNs</a:t>
            </a:r>
            <a:r>
              <a:rPr lang="fr-FR" sz="2000" dirty="0"/>
              <a:t> récurrents (</a:t>
            </a:r>
            <a:r>
              <a:rPr lang="fr-FR" sz="2000" dirty="0" err="1"/>
              <a:t>RNNs</a:t>
            </a:r>
            <a:r>
              <a:rPr lang="fr-FR" sz="2000" dirty="0"/>
              <a:t>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-ressources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0" y="2111518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ECDA0F8-9A95-4D0E-AC19-8194925B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18" y="2111518"/>
            <a:ext cx="2354220" cy="3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6093480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</a:t>
            </a:r>
            <a:r>
              <a:rPr lang="fr-FR" sz="2200" b="1" dirty="0"/>
              <a:t>Python</a:t>
            </a:r>
            <a:r>
              <a:rPr lang="fr-FR" sz="2200" dirty="0"/>
              <a:t>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Installation (programmer en local)</a:t>
            </a:r>
          </a:p>
          <a:p>
            <a:pPr lvl="2"/>
            <a:r>
              <a:rPr lang="fr-FR" sz="1600" dirty="0">
                <a:hlinkClick r:id="rId5"/>
              </a:rPr>
              <a:t>https://anaconda.org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https://pytorch.org/get-started/locally/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7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8"/>
              </a:rPr>
              <a:t>https://colab.research.google.com/</a:t>
            </a:r>
            <a:r>
              <a:rPr lang="fr-FR" sz="1600" dirty="0"/>
              <a:t> </a:t>
            </a:r>
          </a:p>
          <a:p>
            <a:pPr lvl="1"/>
            <a:endParaRPr lang="fr-FR" sz="2000" dirty="0"/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5936C-6A4E-4A82-96C3-48E44217B8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97" y="2993031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br>
              <a:rPr lang="fr-FR" sz="3200" dirty="0"/>
            </a:br>
            <a:r>
              <a:rPr lang="fr-FR" sz="3200" dirty="0"/>
              <a:t>	3.4. Titanic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094A5B-856D-4416-AF92-D9310C3A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3122500"/>
            <a:ext cx="5576013" cy="27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5057</TotalTime>
  <Words>4733</Words>
  <Application>Microsoft Office PowerPoint</Application>
  <PresentationFormat>Grand écran</PresentationFormat>
  <Paragraphs>683</Paragraphs>
  <Slides>46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  Applications : Python-PyTorch</vt:lpstr>
      <vt:lpstr>Plan du cours :</vt:lpstr>
      <vt:lpstr>1. Définir l’Intelligence Artificielle (IA)</vt:lpstr>
      <vt:lpstr>Présentation PowerPoint</vt:lpstr>
      <vt:lpstr>Présentation PowerPoint</vt:lpstr>
      <vt:lpstr>2. Prérequis -ressources (programmation-mathématiques)</vt:lpstr>
      <vt:lpstr>Présentation PowerPoint</vt:lpstr>
      <vt:lpstr>3. Introduction aux réseaux de neurones  3.1. Problèmes de régression  3.2. Descente de gradient, dérivation automatique  3.3. Un réseau de neurones simple (MLP)  3.4. Titanic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Les réseaux de neurones récurrents (RNNs)  4.1. Données séquentielles  4.2. Principaux RNNs  4.3. Implémentation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5. Apprentissage pas renforcement  5.1. Principe et Définitions   5.2. Equations de Bellman  5.3. Algorithmes tabulaires  5.4. Réseau de neurones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438</cp:revision>
  <dcterms:created xsi:type="dcterms:W3CDTF">2025-01-15T11:07:36Z</dcterms:created>
  <dcterms:modified xsi:type="dcterms:W3CDTF">2025-03-10T20:13:55Z</dcterms:modified>
</cp:coreProperties>
</file>