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588" autoAdjust="0"/>
    <p:restoredTop sz="98208" autoAdjust="0"/>
  </p:normalViewPr>
  <p:slideViewPr>
    <p:cSldViewPr>
      <p:cViewPr varScale="1">
        <p:scale>
          <a:sx n="23" d="100"/>
          <a:sy n="23" d="100"/>
        </p:scale>
        <p:origin x="-738" y="-14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96701056"/>
        <c:axId val="96790400"/>
      </c:lineChart>
      <c:catAx>
        <c:axId val="96701056"/>
        <c:scaling>
          <c:orientation val="minMax"/>
        </c:scaling>
        <c:axPos val="b"/>
        <c:title>
          <c:tx>
            <c:rich>
              <a:bodyPr/>
              <a:lstStyle/>
              <a:p>
                <a:pPr>
                  <a:defRPr sz="3200"/>
                </a:pPr>
                <a:r>
                  <a:rPr lang="en-US" sz="3200"/>
                  <a:t>Distance (m)</a:t>
                </a:r>
              </a:p>
            </c:rich>
          </c:tx>
          <c:layout/>
        </c:title>
        <c:numFmt formatCode="General" sourceLinked="1"/>
        <c:tickLblPos val="nextTo"/>
        <c:txPr>
          <a:bodyPr/>
          <a:lstStyle/>
          <a:p>
            <a:pPr>
              <a:defRPr sz="2000"/>
            </a:pPr>
            <a:endParaRPr lang="en-US"/>
          </a:p>
        </c:txPr>
        <c:crossAx val="96790400"/>
        <c:crosses val="autoZero"/>
        <c:auto val="1"/>
        <c:lblAlgn val="ctr"/>
        <c:lblOffset val="100"/>
      </c:catAx>
      <c:valAx>
        <c:axId val="96790400"/>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a:t>RSSI</a:t>
                </a:r>
              </a:p>
            </c:rich>
          </c:tx>
          <c:layout/>
        </c:title>
        <c:numFmt formatCode="General" sourceLinked="1"/>
        <c:tickLblPos val="nextTo"/>
        <c:txPr>
          <a:bodyPr/>
          <a:lstStyle/>
          <a:p>
            <a:pPr>
              <a:defRPr sz="2000"/>
            </a:pPr>
            <a:endParaRPr lang="en-US"/>
          </a:p>
        </c:txPr>
        <c:crossAx val="96701056"/>
        <c:crosses val="autoZero"/>
        <c:crossBetween val="between"/>
      </c:valAx>
    </c:plotArea>
    <c:legend>
      <c:legendPos val="r"/>
      <c:layout/>
      <c:txPr>
        <a:bodyPr/>
        <a:lstStyle/>
        <a:p>
          <a:pPr>
            <a:defRPr sz="2000"/>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tiff"/><Relationship Id="rId21" Type="http://schemas.openxmlformats.org/officeDocument/2006/relationships/chart" Target="../charts/chart1.xml"/><Relationship Id="rId7" Type="http://schemas.openxmlformats.org/officeDocument/2006/relationships/image" Target="../media/image6.tiff"/><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844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3774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sp>
        <p:nvSpPr>
          <p:cNvPr id="59" name="TextBox 58"/>
          <p:cNvSpPr txBox="1"/>
          <p:nvPr/>
        </p:nvSpPr>
        <p:spPr>
          <a:xfrm>
            <a:off x="30175200" y="24623554"/>
            <a:ext cx="12344400" cy="5170646"/>
          </a:xfrm>
          <a:prstGeom prst="rect">
            <a:avLst/>
          </a:prstGeom>
          <a:noFill/>
        </p:spPr>
        <p:txBody>
          <a:bodyPr wrap="square" lIns="0" tIns="91440" bIns="91440" rtlCol="0">
            <a:spAutoFit/>
          </a:bodyPr>
          <a:lstStyle/>
          <a:p>
            <a:pPr algn="just">
              <a:buFont typeface="Arial" pitchFamily="34" charset="0"/>
              <a:buChar char="•"/>
            </a:pPr>
            <a:r>
              <a:rPr lang="en-US" sz="3600" dirty="0" smtClean="0"/>
              <a:t> </a:t>
            </a:r>
            <a:r>
              <a:rPr lang="en-US" sz="3200" dirty="0" smtClean="0"/>
              <a:t>Size </a:t>
            </a:r>
            <a:r>
              <a:rPr lang="en-US" sz="3200" dirty="0" smtClean="0"/>
              <a:t>was addressed by constraining the PCB dimension, and using surface mount components.</a:t>
            </a:r>
          </a:p>
          <a:p>
            <a:pPr algn="just">
              <a:buFont typeface="Arial" pitchFamily="34" charset="0"/>
              <a:buChar char="•"/>
            </a:pPr>
            <a:r>
              <a:rPr lang="en-US" sz="3200" dirty="0" smtClean="0"/>
              <a:t> Power </a:t>
            </a:r>
            <a:r>
              <a:rPr lang="en-US" sz="3200" dirty="0" smtClean="0"/>
              <a:t>was addressed by implementing low power states, moderating the broadcast rate, and restricting tag communication to one-way. We concluded that a tag can meet the requirement of lasting at least 1 month.</a:t>
            </a:r>
          </a:p>
          <a:p>
            <a:pPr algn="just">
              <a:buFont typeface="Arial" pitchFamily="34" charset="0"/>
              <a:buChar char="•"/>
            </a:pPr>
            <a:r>
              <a:rPr lang="en-US" sz="3200" dirty="0" smtClean="0"/>
              <a:t> Accuracy has at least 90% success rates when a tag is placed on exactly a location was calibrated. This is good news, because TIU’s are always placed in the same orientation and location when they are inserted into the testing equipment.</a:t>
            </a:r>
            <a:endParaRPr lang="en-US" sz="8000" dirty="0"/>
          </a:p>
        </p:txBody>
      </p:sp>
      <p:sp>
        <p:nvSpPr>
          <p:cNvPr id="62" name="TextBox 61"/>
          <p:cNvSpPr txBox="1"/>
          <p:nvPr/>
        </p:nvSpPr>
        <p:spPr>
          <a:xfrm>
            <a:off x="37017648" y="8595360"/>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595360"/>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a:t>
            </a:r>
            <a:r>
              <a:rPr lang="en-US" sz="3600" dirty="0" smtClean="0">
                <a:ea typeface="Ebrima" pitchFamily="2" charset="0"/>
                <a:cs typeface="Ebrima" pitchFamily="2" charset="0"/>
              </a:rPr>
              <a:t>at least 1 </a:t>
            </a:r>
            <a:r>
              <a:rPr lang="en-US" sz="3600" dirty="0" smtClean="0">
                <a:ea typeface="Ebrima" pitchFamily="2" charset="0"/>
                <a:cs typeface="Ebrima" pitchFamily="2" charset="0"/>
              </a:rPr>
              <a:t>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4"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2051" name="Picture 3" descr="C:\Users\WOODY\Desktop\javaapp.png"/>
          <p:cNvPicPr>
            <a:picLocks noChangeAspect="1" noChangeArrowheads="1"/>
          </p:cNvPicPr>
          <p:nvPr/>
        </p:nvPicPr>
        <p:blipFill>
          <a:blip r:embed="rId5" cstate="print"/>
          <a:srcRect/>
          <a:stretch>
            <a:fillRect/>
          </a:stretch>
        </p:blipFill>
        <p:spPr bwMode="auto">
          <a:xfrm>
            <a:off x="31150249" y="12801601"/>
            <a:ext cx="6731280" cy="362177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9141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09600" y="29718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698700"/>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9489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8966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24917400" y="297179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517601" y="27050999"/>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12268200" y="23469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6"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01340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55748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29032200" y="15087600"/>
            <a:ext cx="5105400" cy="4114800"/>
            <a:chOff x="45780648" y="13335000"/>
            <a:chExt cx="5105400" cy="4114800"/>
          </a:xfrm>
        </p:grpSpPr>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8956298"/>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assets indoors. The system determines an asset’s current location by matching the RF signal strength pattern of an asset tag’s periodic broadcasts with pre-collected patterns stored in a database.</a:t>
            </a:r>
          </a:p>
          <a:p>
            <a:pPr algn="just"/>
            <a:r>
              <a:rPr lang="en-US" sz="3600" dirty="0" smtClean="0"/>
              <a:t>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maintenance details.</a:t>
            </a:r>
            <a:endParaRPr lang="en-US" sz="36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6" y="6153560"/>
            <a:ext cx="14832444" cy="5733640"/>
            <a:chOff x="15212523" y="10241280"/>
            <a:chExt cx="11865954" cy="4586912"/>
          </a:xfrm>
        </p:grpSpPr>
        <p:pic>
          <p:nvPicPr>
            <p:cNvPr id="115" name="Picture 114" descr="1209193.png"/>
            <p:cNvPicPr>
              <a:picLocks noChangeAspect="1"/>
            </p:cNvPicPr>
            <p:nvPr/>
          </p:nvPicPr>
          <p:blipFill>
            <a:blip r:embed="rId8"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8"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0"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8"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1"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2"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3"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4"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8"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6"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7"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8"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7129296"/>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13594080" y="12161520"/>
            <a:ext cx="7589520" cy="11095345"/>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Controller</a:t>
            </a: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3600" b="1" dirty="0" smtClean="0">
                <a:solidFill>
                  <a:schemeClr val="accent1">
                    <a:lumMod val="60000"/>
                    <a:lumOff val="40000"/>
                  </a:schemeClr>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process</a:t>
            </a:r>
          </a:p>
          <a:p>
            <a:pPr>
              <a:spcBef>
                <a:spcPts val="1200"/>
              </a:spcBef>
            </a:pPr>
            <a:r>
              <a:rPr lang="en-US" sz="3600" b="1" dirty="0" smtClean="0">
                <a:solidFill>
                  <a:schemeClr val="accent1">
                    <a:lumMod val="60000"/>
                    <a:lumOff val="40000"/>
                  </a:schemeClr>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sp>
        <p:nvSpPr>
          <p:cNvPr id="171" name="TextBox 170"/>
          <p:cNvSpPr txBox="1"/>
          <p:nvPr/>
        </p:nvSpPr>
        <p:spPr>
          <a:xfrm>
            <a:off x="21488400" y="12161520"/>
            <a:ext cx="7315200" cy="11957119"/>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Tags</a:t>
            </a: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3600" b="1" dirty="0" smtClean="0">
                <a:solidFill>
                  <a:schemeClr val="accent1">
                    <a:lumMod val="60000"/>
                    <a:lumOff val="40000"/>
                  </a:schemeClr>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3600" b="1" dirty="0" smtClean="0">
                <a:solidFill>
                  <a:schemeClr val="accent1">
                    <a:lumMod val="60000"/>
                    <a:lumOff val="40000"/>
                  </a:schemeClr>
                </a:solidFill>
                <a:ea typeface="Ebrima" pitchFamily="2" charset="0"/>
                <a:cs typeface="Ebrima" pitchFamily="2" charset="0"/>
              </a:rPr>
              <a:t>Wi-Fi Proxy</a:t>
            </a:r>
          </a:p>
          <a:p>
            <a:r>
              <a:rPr lang="en-US" sz="3600" dirty="0" smtClean="0">
                <a:ea typeface="Ebrima" pitchFamily="2" charset="0"/>
                <a:cs typeface="Ebrima" pitchFamily="2" charset="0"/>
              </a:rPr>
              <a:t>Receives data from the mesh network and relays them to the controller</a:t>
            </a:r>
          </a:p>
          <a:p>
            <a:pPr>
              <a:spcBef>
                <a:spcPts val="1800"/>
              </a:spcBef>
            </a:pPr>
            <a:r>
              <a:rPr lang="en-US" sz="3600" b="1" dirty="0" smtClean="0">
                <a:solidFill>
                  <a:schemeClr val="accent1">
                    <a:lumMod val="60000"/>
                    <a:lumOff val="40000"/>
                  </a:schemeClr>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a:p>
            <a:pPr marL="236538" indent="-236538">
              <a:buFont typeface="Arial" pitchFamily="34" charset="0"/>
              <a:buChar char="•"/>
            </a:pPr>
            <a:endParaRPr lang="en-US" sz="36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9" name="Picture 2"/>
          <p:cNvPicPr>
            <a:picLocks noChangeAspect="1" noChangeArrowheads="1"/>
          </p:cNvPicPr>
          <p:nvPr/>
        </p:nvPicPr>
        <p:blipFill>
          <a:blip r:embed="rId19" cstate="print"/>
          <a:stretch>
            <a:fillRect/>
          </a:stretch>
        </p:blipFill>
        <p:spPr bwMode="auto">
          <a:xfrm>
            <a:off x="35267091" y="14827857"/>
            <a:ext cx="6719109" cy="377765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descr="D:\Courses\2010-2011\Capstone\Docs\Images\IMG_0422.JPG"/>
          <p:cNvPicPr>
            <a:picLocks noChangeAspect="1" noChangeArrowheads="1"/>
          </p:cNvPicPr>
          <p:nvPr/>
        </p:nvPicPr>
        <p:blipFill>
          <a:blip r:embed="rId20" cstate="print">
            <a:clrChange>
              <a:clrFrom>
                <a:srgbClr val="FFFFFF"/>
              </a:clrFrom>
              <a:clrTo>
                <a:srgbClr val="FFFFFF">
                  <a:alpha val="0"/>
                </a:srgbClr>
              </a:clrTo>
            </a:clrChange>
          </a:blip>
          <a:stretch>
            <a:fillRect/>
          </a:stretch>
        </p:blipFill>
        <p:spPr bwMode="auto">
          <a:xfrm>
            <a:off x="36880800" y="5562600"/>
            <a:ext cx="5006848" cy="3750447"/>
          </a:xfrm>
          <a:prstGeom prst="rect">
            <a:avLst/>
          </a:prstGeom>
          <a:noFill/>
        </p:spPr>
      </p:pic>
      <p:graphicFrame>
        <p:nvGraphicFramePr>
          <p:cNvPr id="159" name="Chart 158"/>
          <p:cNvGraphicFramePr/>
          <p:nvPr/>
        </p:nvGraphicFramePr>
        <p:xfrm>
          <a:off x="914400" y="21412200"/>
          <a:ext cx="11125200" cy="7924800"/>
        </p:xfrm>
        <a:graphic>
          <a:graphicData uri="http://schemas.openxmlformats.org/drawingml/2006/chart">
            <c:chart xmlns:c="http://schemas.openxmlformats.org/drawingml/2006/chart" xmlns:r="http://schemas.openxmlformats.org/officeDocument/2006/relationships" r:id="rId21"/>
          </a:graphicData>
        </a:graphic>
      </p:graphicFrame>
      <p:cxnSp>
        <p:nvCxnSpPr>
          <p:cNvPr id="157" name="Straight Connector 156"/>
          <p:cNvCxnSpPr/>
          <p:nvPr/>
        </p:nvCxnSpPr>
        <p:spPr>
          <a:xfrm rot="5400000">
            <a:off x="10530840" y="217017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1559540" y="21511260"/>
            <a:ext cx="18745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716000"/>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27142439" y="11871960"/>
            <a:ext cx="5151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605260"/>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13411200" y="236220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2581</TotalTime>
  <Words>576</Words>
  <Application>Microsoft Office PowerPoint</Application>
  <PresentationFormat>Custom</PresentationFormat>
  <Paragraphs>75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Admin</cp:lastModifiedBy>
  <cp:revision>427</cp:revision>
  <dcterms:created xsi:type="dcterms:W3CDTF">2011-05-14T19:20:52Z</dcterms:created>
  <dcterms:modified xsi:type="dcterms:W3CDTF">2011-05-23T21:04:36Z</dcterms:modified>
</cp:coreProperties>
</file>