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89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8" r:id="rId13"/>
    <p:sldId id="273" r:id="rId14"/>
    <p:sldId id="291" r:id="rId15"/>
    <p:sldId id="277" r:id="rId16"/>
    <p:sldId id="279" r:id="rId17"/>
    <p:sldId id="280" r:id="rId18"/>
    <p:sldId id="292" r:id="rId19"/>
    <p:sldId id="274" r:id="rId20"/>
    <p:sldId id="281" r:id="rId21"/>
    <p:sldId id="288" r:id="rId22"/>
    <p:sldId id="275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3190" autoAdjust="0"/>
  </p:normalViewPr>
  <p:slideViewPr>
    <p:cSldViewPr>
      <p:cViewPr>
        <p:scale>
          <a:sx n="100" d="100"/>
          <a:sy n="100" d="100"/>
        </p:scale>
        <p:origin x="-3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F894-3CA5-4BF5-999A-858F3B50E095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4DA5-F55E-4B27-9A4E-51866B25D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why</a:t>
            </a:r>
            <a:r>
              <a:rPr lang="en-US" baseline="0" dirty="0" smtClean="0"/>
              <a:t> a Web app but not a traditional window application?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unlike a traditional window application, which requires different versions for different platforms, a web app can have only one version, and it can run virtually everywhere, from a mobile phone to a desktop.</a:t>
            </a:r>
          </a:p>
          <a:p>
            <a:endParaRPr lang="en-US" baseline="0" dirty="0" smtClean="0"/>
          </a:p>
          <a:p>
            <a:r>
              <a:rPr lang="en-US" dirty="0" smtClean="0"/>
              <a:t>Also, it doesn’t require any additional user installation,</a:t>
            </a:r>
            <a:r>
              <a:rPr lang="en-US" baseline="0" dirty="0" smtClean="0"/>
              <a:t> so it’s always there, always ready for users 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accuracy, we conducted another experiment in a 12m x 6m area with a 3m calibration grid,</a:t>
            </a:r>
            <a:r>
              <a:rPr lang="en-US" baseline="0" dirty="0" smtClean="0"/>
              <a:t> and we found out that the average accuracy is roughly 2m.</a:t>
            </a:r>
          </a:p>
          <a:p>
            <a:endParaRPr lang="en-US" dirty="0" smtClean="0"/>
          </a:p>
          <a:p>
            <a:r>
              <a:rPr lang="en-US" dirty="0" smtClean="0"/>
              <a:t>The accuracy at calibration</a:t>
            </a:r>
            <a:r>
              <a:rPr lang="en-US" baseline="0" dirty="0" smtClean="0"/>
              <a:t> points is less than 1m for over 90% of the time. This indicates that if we calibrate the system at locations where the TIUs are usually placed, then probability of locating the TIUs accurately is very high.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94DA5-F55E-4B27-9A4E-51866B25D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8FB6-6C40-4E5B-B68F-A6DCCF626BF9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872-DDBE-49CA-AC62-98F3E35207AB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4D97-0F26-4A6B-868C-25B209D617FA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5120640"/>
          </a:xfrm>
        </p:spPr>
        <p:txBody>
          <a:bodyPr/>
          <a:lstStyle>
            <a:lvl1pPr>
              <a:defRPr sz="2800"/>
            </a:lvl1pPr>
            <a:lvl2pPr>
              <a:buSzPct val="7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SzPct val="50000"/>
              <a:buFont typeface="Wingdings" pitchFamily="2" charset="2"/>
              <a:buChar char="q"/>
              <a:defRPr sz="1800" baseline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C50-35D8-4293-94D9-D835C484D7A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61B6-1E4C-4527-8D86-6FD441BB1BD5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DD38-8D6A-49DC-9069-9C1743FAE277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B84C-20C5-4AA9-ACFD-2070A78A13CB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4639-7C56-4008-83E7-4A7BE8B2174A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AB04-8EAA-4AE1-BBF3-FBED0AE6727C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734A-CB8E-4F6B-9B39-0C8258B94388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6FE2-3B15-4FCA-99DE-212197623C1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5028-ABB8-481B-99A8-9A0B0578BBC2}" type="datetime1">
              <a:rPr lang="en-US" smtClean="0"/>
              <a:pPr/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TIU Tracking System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4600" y="2514600"/>
            <a:ext cx="6400800" cy="24384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Sponsor	Intel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		Prof. Robert Daasch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		Daniel Ferguson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Man Hoang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Lynh Pham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Tri Truong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Dung Le</a:t>
            </a:r>
          </a:p>
        </p:txBody>
      </p:sp>
      <p:pic>
        <p:nvPicPr>
          <p:cNvPr id="9" name="Picture 8" descr="color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57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/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Tag broadcasts</a:t>
            </a:r>
          </a:p>
          <a:p>
            <a:r>
              <a:rPr lang="en-US" dirty="0" smtClean="0"/>
              <a:t>Detectors relay</a:t>
            </a:r>
          </a:p>
          <a:p>
            <a:r>
              <a:rPr lang="en-US" dirty="0" smtClean="0"/>
              <a:t>Proxy forwards to Controller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3487" y="3200400"/>
            <a:ext cx="4022626" cy="3128367"/>
            <a:chOff x="4541887" y="2083713"/>
            <a:chExt cx="4022626" cy="3128367"/>
          </a:xfrm>
        </p:grpSpPr>
        <p:pic>
          <p:nvPicPr>
            <p:cNvPr id="6" name="Picture 5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887" y="4678680"/>
              <a:ext cx="411113" cy="411113"/>
            </a:xfrm>
            <a:prstGeom prst="rect">
              <a:avLst/>
            </a:prstGeom>
          </p:spPr>
        </p:pic>
        <p:pic>
          <p:nvPicPr>
            <p:cNvPr id="7" name="Picture 6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4366" y="4487672"/>
              <a:ext cx="411113" cy="4111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61087" y="4904303"/>
              <a:ext cx="12060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Detector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" name="Picture 8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0" y="2590800"/>
              <a:ext cx="411113" cy="411113"/>
            </a:xfrm>
            <a:prstGeom prst="rect">
              <a:avLst/>
            </a:prstGeom>
          </p:spPr>
        </p:pic>
        <p:pic>
          <p:nvPicPr>
            <p:cNvPr id="10" name="Picture 9" descr="120919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743200"/>
              <a:ext cx="411113" cy="411113"/>
            </a:xfrm>
            <a:prstGeom prst="rect">
              <a:avLst/>
            </a:prstGeom>
          </p:spPr>
        </p:pic>
        <p:grpSp>
          <p:nvGrpSpPr>
            <p:cNvPr id="11" name="Group 76"/>
            <p:cNvGrpSpPr/>
            <p:nvPr/>
          </p:nvGrpSpPr>
          <p:grpSpPr>
            <a:xfrm>
              <a:off x="6599287" y="3179130"/>
              <a:ext cx="1217384" cy="1414119"/>
              <a:chOff x="7216377" y="1831980"/>
              <a:chExt cx="1217384" cy="1414119"/>
            </a:xfrm>
          </p:grpSpPr>
          <p:pic>
            <p:nvPicPr>
              <p:cNvPr id="12" name="Picture 7" descr="15342234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92098" y="2317662"/>
                <a:ext cx="448687" cy="448686"/>
              </a:xfrm>
              <a:prstGeom prst="rect">
                <a:avLst/>
              </a:prstGeom>
            </p:spPr>
          </p:pic>
          <p:sp>
            <p:nvSpPr>
              <p:cNvPr id="13" name="TextBox 8"/>
              <p:cNvSpPr txBox="1"/>
              <p:nvPr/>
            </p:nvSpPr>
            <p:spPr>
              <a:xfrm>
                <a:off x="7696200" y="2691450"/>
                <a:ext cx="60179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Tag</a:t>
                </a: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endParaRPr>
              </a:p>
            </p:txBody>
          </p:sp>
          <p:pic>
            <p:nvPicPr>
              <p:cNvPr id="14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3489628">
                <a:off x="7292652" y="1955807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8102877">
                <a:off x="7216377" y="2870283"/>
                <a:ext cx="426240" cy="328011"/>
              </a:xfrm>
              <a:prstGeom prst="rect">
                <a:avLst/>
              </a:prstGeom>
              <a:noFill/>
            </p:spPr>
          </p:pic>
          <p:pic>
            <p:nvPicPr>
              <p:cNvPr id="16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8731356">
                <a:off x="8056636" y="1881095"/>
                <a:ext cx="426240" cy="32801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C:\Users\WOODY\Desktop\Image\123GoTV-transmitter-ico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2871920">
                <a:off x="7976279" y="2868975"/>
                <a:ext cx="426239" cy="328010"/>
              </a:xfrm>
              <a:prstGeom prst="rect">
                <a:avLst/>
              </a:prstGeom>
              <a:noFill/>
            </p:spPr>
          </p:pic>
        </p:grp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6583313" y="2796357"/>
              <a:ext cx="1570087" cy="152400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7429317" y="3749041"/>
              <a:ext cx="1676767" cy="18251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5597161" y="3707076"/>
              <a:ext cx="1333359" cy="227834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6" idx="1"/>
            </p:cNvCxnSpPr>
            <p:nvPr/>
          </p:nvCxnSpPr>
          <p:spPr>
            <a:xfrm>
              <a:off x="6355479" y="4693229"/>
              <a:ext cx="1615408" cy="191008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03888" y="4648200"/>
              <a:ext cx="533401" cy="3"/>
            </a:xfrm>
            <a:prstGeom prst="straightConnector1">
              <a:avLst/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42087" y="2083713"/>
              <a:ext cx="16751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Front-end</a:t>
              </a:r>
              <a:endParaRPr lang="en-US" sz="28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grpSp>
          <p:nvGrpSpPr>
            <p:cNvPr id="24" name="Group 70"/>
            <p:cNvGrpSpPr/>
            <p:nvPr/>
          </p:nvGrpSpPr>
          <p:grpSpPr>
            <a:xfrm>
              <a:off x="4541887" y="4221480"/>
              <a:ext cx="948714" cy="958127"/>
              <a:chOff x="7138060" y="3632577"/>
              <a:chExt cx="948714" cy="958127"/>
            </a:xfrm>
          </p:grpSpPr>
          <p:pic>
            <p:nvPicPr>
              <p:cNvPr id="25" name="Picture 24" descr="wifi_route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8060" y="3632577"/>
                <a:ext cx="732070" cy="73207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162800" y="4282927"/>
                <a:ext cx="923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Ebrima" pitchFamily="2" charset="0"/>
                    <a:cs typeface="Ebrima" pitchFamily="2" charset="0"/>
                  </a:rPr>
                  <a:t>Proxy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Tag</a:t>
            </a:r>
          </a:p>
          <a:p>
            <a:pPr lvl="1"/>
            <a:r>
              <a:rPr lang="en-US" sz="1800" dirty="0" smtClean="0"/>
              <a:t>Mostly in low power state</a:t>
            </a:r>
          </a:p>
          <a:p>
            <a:pPr lvl="1"/>
            <a:r>
              <a:rPr lang="en-US" sz="1800" dirty="0" smtClean="0"/>
              <a:t>Periodically wakes up to broadcast</a:t>
            </a:r>
          </a:p>
          <a:p>
            <a:r>
              <a:rPr lang="en-US" sz="2000" dirty="0" smtClean="0"/>
              <a:t>Detector</a:t>
            </a:r>
          </a:p>
          <a:p>
            <a:pPr lvl="1"/>
            <a:r>
              <a:rPr lang="en-US" sz="1800" dirty="0" smtClean="0"/>
              <a:t>Listen for messages from tags and other detectors</a:t>
            </a:r>
          </a:p>
          <a:p>
            <a:pPr lvl="1"/>
            <a:r>
              <a:rPr lang="en-US" sz="1800" dirty="0" smtClean="0"/>
              <a:t>Controlled flooding</a:t>
            </a:r>
          </a:p>
          <a:p>
            <a:pPr lvl="1"/>
            <a:r>
              <a:rPr lang="en-US" sz="1800" dirty="0" smtClean="0"/>
              <a:t>Collision avoidance via time division</a:t>
            </a:r>
          </a:p>
          <a:p>
            <a:r>
              <a:rPr lang="en-US" sz="2000" dirty="0" smtClean="0"/>
              <a:t>Proxy</a:t>
            </a:r>
          </a:p>
          <a:p>
            <a:pPr lvl="1"/>
            <a:r>
              <a:rPr lang="en-US" sz="1800" dirty="0" smtClean="0"/>
              <a:t>Listens for messages from detectors</a:t>
            </a:r>
          </a:p>
          <a:p>
            <a:pPr lvl="1"/>
            <a:r>
              <a:rPr lang="en-US" sz="1800" dirty="0" smtClean="0"/>
              <a:t>Forwards messages to Controller</a:t>
            </a:r>
          </a:p>
          <a:p>
            <a:r>
              <a:rPr lang="en-US" sz="2000" dirty="0" smtClean="0"/>
              <a:t>Generally</a:t>
            </a:r>
          </a:p>
          <a:p>
            <a:pPr lvl="1"/>
            <a:r>
              <a:rPr lang="en-US" sz="1800" dirty="0" smtClean="0"/>
              <a:t>All speak a common message format which includes</a:t>
            </a:r>
          </a:p>
          <a:p>
            <a:pPr lvl="2"/>
            <a:r>
              <a:rPr lang="en-US" sz="1400" dirty="0" smtClean="0"/>
              <a:t>Battery Information</a:t>
            </a:r>
          </a:p>
          <a:p>
            <a:pPr lvl="2"/>
            <a:r>
              <a:rPr lang="en-US" sz="1400" dirty="0" smtClean="0"/>
              <a:t>Infrastructure for a more sophisticated routing protocol</a:t>
            </a:r>
          </a:p>
          <a:p>
            <a:pPr lvl="2"/>
            <a:r>
              <a:rPr lang="en-US" sz="1400" dirty="0" smtClean="0"/>
              <a:t>Fixed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46739" y="2362200"/>
            <a:ext cx="7206661" cy="2698245"/>
            <a:chOff x="582604" y="2568485"/>
            <a:chExt cx="7206661" cy="2698245"/>
          </a:xfrm>
        </p:grpSpPr>
        <p:pic>
          <p:nvPicPr>
            <p:cNvPr id="6" name="Picture 5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1" y="3276600"/>
              <a:ext cx="1154476" cy="11971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7865" y="4343400"/>
              <a:ext cx="192186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8" name="Picture 7" descr="1914499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3273378"/>
              <a:ext cx="1154476" cy="119713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82604" y="4394308"/>
              <a:ext cx="95725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8875" y="2568485"/>
              <a:ext cx="2542325" cy="631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ea typeface="Ebrima" pitchFamily="2" charset="0"/>
                  <a:cs typeface="Ebrima" pitchFamily="2" charset="0"/>
                </a:rPr>
                <a:t>Back-end</a:t>
              </a:r>
              <a:endParaRPr lang="en-US" sz="3200" b="1" dirty="0">
                <a:solidFill>
                  <a:schemeClr val="accent2"/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14" name="Picture 13" descr="wifi_router.pn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05600" y="3330485"/>
              <a:ext cx="1083665" cy="108366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5" name="TextBox 14"/>
            <p:cNvSpPr txBox="1"/>
            <p:nvPr/>
          </p:nvSpPr>
          <p:spPr>
            <a:xfrm>
              <a:off x="6854051" y="4318108"/>
              <a:ext cx="8421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  <p:grpSp>
          <p:nvGrpSpPr>
            <p:cNvPr id="16" name="Group 114"/>
            <p:cNvGrpSpPr/>
            <p:nvPr/>
          </p:nvGrpSpPr>
          <p:grpSpPr>
            <a:xfrm>
              <a:off x="2627172" y="3472939"/>
              <a:ext cx="801828" cy="801827"/>
              <a:chOff x="19964400" y="10727668"/>
              <a:chExt cx="939800" cy="939800"/>
            </a:xfrm>
          </p:grpSpPr>
          <p:pic>
            <p:nvPicPr>
              <p:cNvPr id="19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964400" y="10727668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2209800" y="4318108"/>
              <a:ext cx="181051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MySQL 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cxnSp>
        <p:nvCxnSpPr>
          <p:cNvPr id="22" name="Straight Arrow Connector 21"/>
          <p:cNvCxnSpPr>
            <a:stCxn id="6" idx="3"/>
            <a:endCxn id="14" idx="1"/>
          </p:cNvCxnSpPr>
          <p:nvPr/>
        </p:nvCxnSpPr>
        <p:spPr>
          <a:xfrm flipV="1">
            <a:off x="6090612" y="3666033"/>
            <a:ext cx="979123" cy="2848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9" idx="1"/>
          </p:cNvCxnSpPr>
          <p:nvPr/>
        </p:nvCxnSpPr>
        <p:spPr>
          <a:xfrm>
            <a:off x="2128211" y="3665658"/>
            <a:ext cx="863096" cy="191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6" idx="1"/>
          </p:cNvCxnSpPr>
          <p:nvPr/>
        </p:nvCxnSpPr>
        <p:spPr>
          <a:xfrm>
            <a:off x="3793135" y="3667568"/>
            <a:ext cx="1143001" cy="13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Collects data from Proxy</a:t>
            </a:r>
          </a:p>
          <a:p>
            <a:pPr lvl="1"/>
            <a:r>
              <a:rPr lang="en-US" dirty="0" smtClean="0"/>
              <a:t>Feed data to Location Engine</a:t>
            </a:r>
          </a:p>
          <a:p>
            <a:pPr lvl="1"/>
            <a:r>
              <a:rPr lang="en-US" dirty="0" smtClean="0"/>
              <a:t>Two operating modes</a:t>
            </a:r>
          </a:p>
          <a:p>
            <a:pPr lvl="2"/>
            <a:r>
              <a:rPr lang="en-US" dirty="0" smtClean="0"/>
              <a:t>Calibrating</a:t>
            </a:r>
          </a:p>
          <a:p>
            <a:pPr lvl="3"/>
            <a:r>
              <a:rPr lang="en-US" dirty="0" smtClean="0"/>
              <a:t>Collects RF signatures at calibration points</a:t>
            </a:r>
          </a:p>
          <a:p>
            <a:pPr lvl="3"/>
            <a:r>
              <a:rPr lang="en-US" dirty="0" smtClean="0"/>
              <a:t>Stores calibration data in a local database</a:t>
            </a:r>
          </a:p>
          <a:p>
            <a:pPr lvl="2"/>
            <a:r>
              <a:rPr lang="en-US" dirty="0" smtClean="0"/>
              <a:t>Locating</a:t>
            </a:r>
          </a:p>
          <a:p>
            <a:pPr lvl="3"/>
            <a:r>
              <a:rPr lang="en-US" dirty="0" smtClean="0"/>
              <a:t>Passes calibration data to Location Engine</a:t>
            </a:r>
          </a:p>
          <a:p>
            <a:pPr lvl="3"/>
            <a:r>
              <a:rPr lang="en-US" dirty="0" smtClean="0"/>
              <a:t>Collects and sorts data into packets</a:t>
            </a:r>
          </a:p>
          <a:p>
            <a:pPr lvl="3"/>
            <a:r>
              <a:rPr lang="en-US" dirty="0" smtClean="0"/>
              <a:t>Feeds the packets to Location Engine</a:t>
            </a:r>
          </a:p>
          <a:p>
            <a:pPr lvl="3"/>
            <a:r>
              <a:rPr lang="en-US" dirty="0" smtClean="0"/>
              <a:t>Stores results in MySQL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182880"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Location Engine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Each location has a unique &amp; consistent RSSI pattern</a:t>
            </a:r>
          </a:p>
          <a:p>
            <a:pPr lvl="1"/>
            <a:r>
              <a:rPr lang="en-US" dirty="0" smtClean="0"/>
              <a:t>Euclidean distance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aliasing by</a:t>
            </a:r>
          </a:p>
          <a:p>
            <a:pPr lvl="1"/>
            <a:r>
              <a:rPr lang="en-US" dirty="0" smtClean="0"/>
              <a:t>Referencing the nearest detector</a:t>
            </a:r>
          </a:p>
          <a:p>
            <a:pPr lvl="1"/>
            <a:r>
              <a:rPr lang="en-US" dirty="0" smtClean="0"/>
              <a:t>Interpolating between two closest locations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72440" y="1676400"/>
            <a:ext cx="8138160" cy="1874520"/>
            <a:chOff x="640080" y="2011680"/>
            <a:chExt cx="8138160" cy="1874520"/>
          </a:xfrm>
        </p:grpSpPr>
        <p:sp>
          <p:nvSpPr>
            <p:cNvPr id="4" name="Rectangle 3"/>
            <p:cNvSpPr/>
            <p:nvPr/>
          </p:nvSpPr>
          <p:spPr>
            <a:xfrm>
              <a:off x="3779520" y="2011680"/>
              <a:ext cx="1828800" cy="914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 Matching Algorithm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2504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Filter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74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400" y="3154680"/>
              <a:ext cx="146304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Calibration Data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341376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6" idx="1"/>
            </p:cNvCxnSpPr>
            <p:nvPr/>
          </p:nvCxnSpPr>
          <p:spPr>
            <a:xfrm>
              <a:off x="5608320" y="2468880"/>
              <a:ext cx="36576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4579620" y="3040380"/>
              <a:ext cx="22860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4008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RSSI Data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3"/>
              <a:endCxn id="5" idx="1"/>
            </p:cNvCxnSpPr>
            <p:nvPr/>
          </p:nvCxnSpPr>
          <p:spPr>
            <a:xfrm>
              <a:off x="1828800" y="2468880"/>
              <a:ext cx="39624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589520" y="2103120"/>
              <a:ext cx="1188720" cy="73152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Tag’s Location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3"/>
              <a:endCxn id="19" idx="1"/>
            </p:cNvCxnSpPr>
            <p:nvPr/>
          </p:nvCxnSpPr>
          <p:spPr>
            <a:xfrm>
              <a:off x="7162800" y="2468880"/>
              <a:ext cx="426720" cy="15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500" y="5486400"/>
            <a:ext cx="2705100" cy="1104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Functionalities</a:t>
            </a:r>
          </a:p>
          <a:p>
            <a:pPr lvl="2"/>
            <a:r>
              <a:rPr lang="en-US" dirty="0" smtClean="0"/>
              <a:t>Visualize tags’ and detectors’ locations</a:t>
            </a:r>
          </a:p>
          <a:p>
            <a:pPr lvl="2"/>
            <a:r>
              <a:rPr lang="en-US" dirty="0" smtClean="0"/>
              <a:t>Add, modify, and remove tags and detectors</a:t>
            </a:r>
          </a:p>
          <a:p>
            <a:pPr lvl="2"/>
            <a:r>
              <a:rPr lang="en-US" dirty="0" smtClean="0"/>
              <a:t>Configure the tracking area</a:t>
            </a:r>
          </a:p>
          <a:p>
            <a:pPr lvl="1"/>
            <a:r>
              <a:rPr lang="en-US" dirty="0" smtClean="0"/>
              <a:t>Design Goals</a:t>
            </a:r>
          </a:p>
          <a:p>
            <a:pPr lvl="2"/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Simple</a:t>
            </a:r>
          </a:p>
          <a:p>
            <a:pPr lvl="2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Technologies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HTML5, CSS3, JavaScript</a:t>
            </a:r>
          </a:p>
          <a:p>
            <a:pPr lvl="1"/>
            <a:r>
              <a:rPr lang="en-US" dirty="0" smtClean="0"/>
              <a:t>Why Web?</a:t>
            </a:r>
            <a:endParaRPr lang="en-US" dirty="0"/>
          </a:p>
        </p:txBody>
      </p:sp>
      <p:pic>
        <p:nvPicPr>
          <p:cNvPr id="4" name="Picture 3" descr="Web Ap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65603">
            <a:off x="4384961" y="2985657"/>
            <a:ext cx="4300932" cy="241809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Detector placement</a:t>
            </a:r>
          </a:p>
          <a:p>
            <a:r>
              <a:rPr lang="en-US" dirty="0" smtClean="0"/>
              <a:t>Calibration density</a:t>
            </a:r>
          </a:p>
          <a:p>
            <a:r>
              <a:rPr lang="en-US" dirty="0" smtClean="0"/>
              <a:t>Each tag has a unique ID with respect to other tags</a:t>
            </a:r>
          </a:p>
          <a:p>
            <a:r>
              <a:rPr lang="en-US" dirty="0" smtClean="0"/>
              <a:t>Each detector has a unique ID with respect to other detectors</a:t>
            </a:r>
          </a:p>
          <a:p>
            <a:r>
              <a:rPr lang="en-US" dirty="0" smtClean="0"/>
              <a:t>Proxy possible configurations </a:t>
            </a:r>
          </a:p>
          <a:p>
            <a:pPr lvl="1"/>
            <a:r>
              <a:rPr lang="en-US" dirty="0" smtClean="0"/>
              <a:t>Proxy must have access to LAN</a:t>
            </a:r>
          </a:p>
          <a:p>
            <a:pPr lvl="1"/>
            <a:r>
              <a:rPr lang="en-US" dirty="0" smtClean="0"/>
              <a:t>Proxy must create an Ad-Hoc Access point for Controller to connect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D:\Courses\2010-2011\Capstone\Docs\Images\MapDetectableRangePresentation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057400"/>
            <a:ext cx="5544324" cy="374384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 1” x 1” x 1”</a:t>
            </a:r>
            <a:endParaRPr lang="en-US" dirty="0"/>
          </a:p>
        </p:txBody>
      </p:sp>
      <p:pic>
        <p:nvPicPr>
          <p:cNvPr id="7169" name="Picture 1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0"/>
            <a:ext cx="3309938" cy="25177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240mAh coin cell battery</a:t>
            </a:r>
          </a:p>
          <a:p>
            <a:pPr lvl="1"/>
            <a:r>
              <a:rPr lang="en-US" dirty="0" smtClean="0"/>
              <a:t>30mA transmit current</a:t>
            </a:r>
          </a:p>
          <a:p>
            <a:pPr lvl="1"/>
            <a:r>
              <a:rPr lang="en-US" dirty="0" smtClean="0"/>
              <a:t>40µA sleep current</a:t>
            </a:r>
          </a:p>
          <a:p>
            <a:pPr lvl="1"/>
            <a:r>
              <a:rPr lang="en-US" dirty="0" smtClean="0"/>
              <a:t>1sec broadcast interval</a:t>
            </a:r>
          </a:p>
          <a:p>
            <a:pPr lvl="1"/>
            <a:r>
              <a:rPr lang="en-US" dirty="0" smtClean="0"/>
              <a:t>3ms transmit window</a:t>
            </a:r>
          </a:p>
          <a:p>
            <a:pPr lvl="1"/>
            <a:r>
              <a:rPr lang="en-US" dirty="0" smtClean="0"/>
              <a:t>0.3% duty cycle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62150" y="4743450"/>
            <a:ext cx="5200650" cy="1504950"/>
            <a:chOff x="0" y="457200"/>
            <a:chExt cx="5200650" cy="1504950"/>
          </a:xfrm>
        </p:grpSpPr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57200"/>
              <a:ext cx="5200650" cy="742950"/>
            </a:xfrm>
            <a:prstGeom prst="rect">
              <a:avLst/>
            </a:prstGeom>
            <a:noFill/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200150"/>
              <a:ext cx="1504950" cy="381000"/>
            </a:xfrm>
            <a:prstGeom prst="rect">
              <a:avLst/>
            </a:prstGeom>
            <a:noFill/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33450" y="1581150"/>
              <a:ext cx="1504950" cy="381000"/>
            </a:xfrm>
            <a:prstGeom prst="rect">
              <a:avLst/>
            </a:prstGeom>
            <a:noFill/>
          </p:spPr>
        </p:pic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1440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14400" y="196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Average 2m</a:t>
            </a:r>
          </a:p>
          <a:p>
            <a:pPr lvl="1"/>
            <a:r>
              <a:rPr lang="en-US" dirty="0" smtClean="0"/>
              <a:t>Less than 1m at calibration points</a:t>
            </a:r>
            <a:endParaRPr lang="en-US" dirty="0"/>
          </a:p>
        </p:txBody>
      </p:sp>
      <p:pic>
        <p:nvPicPr>
          <p:cNvPr id="5121" name="Picture 1" descr="D:\Courses\2010-2011\Capstone\Docs\Images\AccuracyPlot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857" y="3101723"/>
            <a:ext cx="6857143" cy="307047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Antenna design</a:t>
            </a:r>
          </a:p>
          <a:p>
            <a:r>
              <a:rPr lang="en-US" dirty="0" smtClean="0"/>
              <a:t>More testing</a:t>
            </a:r>
          </a:p>
          <a:p>
            <a:pPr lvl="1"/>
            <a:r>
              <a:rPr lang="en-US" dirty="0" smtClean="0"/>
              <a:t>Calibration density</a:t>
            </a:r>
          </a:p>
          <a:p>
            <a:pPr lvl="1"/>
            <a:r>
              <a:rPr lang="en-US" dirty="0" smtClean="0"/>
              <a:t>Detector placement</a:t>
            </a:r>
          </a:p>
          <a:p>
            <a:r>
              <a:rPr lang="en-US" dirty="0" smtClean="0"/>
              <a:t>Improve testability</a:t>
            </a:r>
          </a:p>
          <a:p>
            <a:r>
              <a:rPr lang="en-US" dirty="0" smtClean="0"/>
              <a:t>Different algorithms</a:t>
            </a:r>
          </a:p>
          <a:p>
            <a:r>
              <a:rPr lang="en-US" dirty="0" smtClean="0"/>
              <a:t>Environment &amp; signal strength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Robert Daasch</a:t>
            </a:r>
          </a:p>
          <a:p>
            <a:r>
              <a:rPr lang="en-US" dirty="0" smtClean="0"/>
              <a:t>Alfonso Pereira &amp; </a:t>
            </a:r>
            <a:r>
              <a:rPr lang="en-US" dirty="0" err="1" smtClean="0"/>
              <a:t>Sameer</a:t>
            </a:r>
            <a:r>
              <a:rPr lang="en-US" dirty="0" smtClean="0"/>
              <a:t> </a:t>
            </a:r>
            <a:r>
              <a:rPr lang="en-US" dirty="0" err="1" smtClean="0"/>
              <a:t>Ruiwale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" name="Picture 58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87" y="4678680"/>
            <a:ext cx="411113" cy="411113"/>
          </a:xfrm>
          <a:prstGeom prst="rect">
            <a:avLst/>
          </a:prstGeom>
        </p:spPr>
      </p:pic>
      <p:grpSp>
        <p:nvGrpSpPr>
          <p:cNvPr id="60" name="Group 68"/>
          <p:cNvGrpSpPr/>
          <p:nvPr/>
        </p:nvGrpSpPr>
        <p:grpSpPr>
          <a:xfrm>
            <a:off x="1951087" y="4069080"/>
            <a:ext cx="1259234" cy="1951795"/>
            <a:chOff x="2398366" y="4145473"/>
            <a:chExt cx="1259234" cy="1951795"/>
          </a:xfrm>
        </p:grpSpPr>
        <p:pic>
          <p:nvPicPr>
            <p:cNvPr id="107" name="Picture 106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12" y="4145473"/>
              <a:ext cx="779905" cy="808721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2398366" y="4866162"/>
              <a:ext cx="1259234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Controller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+</a:t>
              </a:r>
            </a:p>
            <a:p>
              <a:pPr algn="ctr"/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Location Engine(s)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61" name="Picture 60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4366" y="4487672"/>
            <a:ext cx="411113" cy="41111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761087" y="4904303"/>
            <a:ext cx="12060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Detector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pic>
        <p:nvPicPr>
          <p:cNvPr id="63" name="Picture 6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3287" y="2240280"/>
            <a:ext cx="411113" cy="411113"/>
          </a:xfrm>
          <a:prstGeom prst="rect">
            <a:avLst/>
          </a:prstGeom>
        </p:spPr>
      </p:pic>
      <p:grpSp>
        <p:nvGrpSpPr>
          <p:cNvPr id="64" name="Group 65"/>
          <p:cNvGrpSpPr/>
          <p:nvPr/>
        </p:nvGrpSpPr>
        <p:grpSpPr>
          <a:xfrm>
            <a:off x="731888" y="2229964"/>
            <a:ext cx="989988" cy="848516"/>
            <a:chOff x="1" y="1056484"/>
            <a:chExt cx="989988" cy="848516"/>
          </a:xfrm>
        </p:grpSpPr>
        <p:pic>
          <p:nvPicPr>
            <p:cNvPr id="104" name="Picture 3" descr="H:\ECE 412\Winter 2011\Poster\PNG Icon\1305272247_1 - Macbook Pr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" y="1056484"/>
              <a:ext cx="580115" cy="580116"/>
            </a:xfrm>
            <a:prstGeom prst="rect">
              <a:avLst/>
            </a:prstGeom>
            <a:noFill/>
          </p:spPr>
        </p:pic>
        <p:pic>
          <p:nvPicPr>
            <p:cNvPr id="105" name="Picture 5" descr="H:\ECE 412\Winter 2011\Poster\PNG Icon\2007128050187507780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6744" y="1179758"/>
              <a:ext cx="348070" cy="348070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76200" y="1597223"/>
              <a:ext cx="91378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Users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5" name="Group 67"/>
          <p:cNvGrpSpPr/>
          <p:nvPr/>
        </p:nvGrpSpPr>
        <p:grpSpPr>
          <a:xfrm>
            <a:off x="808087" y="3535680"/>
            <a:ext cx="685800" cy="905249"/>
            <a:chOff x="1" y="2831528"/>
            <a:chExt cx="685800" cy="905249"/>
          </a:xfrm>
        </p:grpSpPr>
        <p:grpSp>
          <p:nvGrpSpPr>
            <p:cNvPr id="100" name="Group 66"/>
            <p:cNvGrpSpPr/>
            <p:nvPr/>
          </p:nvGrpSpPr>
          <p:grpSpPr>
            <a:xfrm>
              <a:off x="1" y="2831528"/>
              <a:ext cx="570954" cy="614873"/>
              <a:chOff x="1" y="2831528"/>
              <a:chExt cx="570954" cy="614873"/>
            </a:xfrm>
          </p:grpSpPr>
          <p:pic>
            <p:nvPicPr>
              <p:cNvPr id="102" name="Picture 4" descr="H:\ECE 412\Winter 2011\Poster\PNG Icon\1305272571_folder_locked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" y="2831528"/>
                <a:ext cx="570954" cy="570954"/>
              </a:xfrm>
              <a:prstGeom prst="rect">
                <a:avLst/>
              </a:prstGeom>
              <a:noFill/>
            </p:spPr>
          </p:pic>
          <p:pic>
            <p:nvPicPr>
              <p:cNvPr id="103" name="Picture 8" descr="H:\ECE 412\Winter 2011\Poster\PNG Icon\20071280501875077808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5679" y="3095045"/>
                <a:ext cx="351356" cy="351356"/>
              </a:xfrm>
              <a:prstGeom prst="rect">
                <a:avLst/>
              </a:prstGeom>
              <a:noFill/>
            </p:spPr>
          </p:pic>
        </p:grpSp>
        <p:sp>
          <p:nvSpPr>
            <p:cNvPr id="101" name="TextBox 100"/>
            <p:cNvSpPr txBox="1"/>
            <p:nvPr/>
          </p:nvSpPr>
          <p:spPr>
            <a:xfrm>
              <a:off x="1" y="3429000"/>
              <a:ext cx="6858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Admin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grpSp>
        <p:nvGrpSpPr>
          <p:cNvPr id="66" name="Group 64"/>
          <p:cNvGrpSpPr/>
          <p:nvPr/>
        </p:nvGrpSpPr>
        <p:grpSpPr>
          <a:xfrm>
            <a:off x="2179687" y="2087880"/>
            <a:ext cx="1261356" cy="1077116"/>
            <a:chOff x="2667000" y="1056484"/>
            <a:chExt cx="1261356" cy="1077116"/>
          </a:xfrm>
        </p:grpSpPr>
        <p:pic>
          <p:nvPicPr>
            <p:cNvPr id="98" name="Picture 97" descr="1914499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890" y="1056484"/>
              <a:ext cx="779906" cy="808721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667000" y="1825823"/>
              <a:ext cx="12613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Web App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pic>
        <p:nvPicPr>
          <p:cNvPr id="73" name="Picture 72" descr="12091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87" y="2468880"/>
            <a:ext cx="411113" cy="411113"/>
          </a:xfrm>
          <a:prstGeom prst="rect">
            <a:avLst/>
          </a:prstGeom>
        </p:spPr>
      </p:pic>
      <p:grpSp>
        <p:nvGrpSpPr>
          <p:cNvPr id="74" name="Group 76"/>
          <p:cNvGrpSpPr/>
          <p:nvPr/>
        </p:nvGrpSpPr>
        <p:grpSpPr>
          <a:xfrm>
            <a:off x="6599287" y="3002280"/>
            <a:ext cx="1217384" cy="1414119"/>
            <a:chOff x="7216377" y="1655130"/>
            <a:chExt cx="1217384" cy="1414119"/>
          </a:xfrm>
        </p:grpSpPr>
        <p:pic>
          <p:nvPicPr>
            <p:cNvPr id="92" name="Picture 7" descr="15342234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2098" y="2140812"/>
              <a:ext cx="448687" cy="448686"/>
            </a:xfrm>
            <a:prstGeom prst="rect">
              <a:avLst/>
            </a:prstGeom>
          </p:spPr>
        </p:pic>
        <p:sp>
          <p:nvSpPr>
            <p:cNvPr id="93" name="TextBox 8"/>
            <p:cNvSpPr txBox="1"/>
            <p:nvPr/>
          </p:nvSpPr>
          <p:spPr>
            <a:xfrm>
              <a:off x="7696200" y="2514600"/>
              <a:ext cx="60179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Tag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  <p:pic>
          <p:nvPicPr>
            <p:cNvPr id="94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3489628">
              <a:off x="7292652" y="1778957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5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8102877">
              <a:off x="7216377" y="2693433"/>
              <a:ext cx="426240" cy="328011"/>
            </a:xfrm>
            <a:prstGeom prst="rect">
              <a:avLst/>
            </a:prstGeom>
            <a:noFill/>
          </p:spPr>
        </p:pic>
        <p:pic>
          <p:nvPicPr>
            <p:cNvPr id="96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8731356">
              <a:off x="8056636" y="1704245"/>
              <a:ext cx="426240" cy="328010"/>
            </a:xfrm>
            <a:prstGeom prst="rect">
              <a:avLst/>
            </a:prstGeom>
            <a:noFill/>
          </p:spPr>
        </p:pic>
        <p:pic>
          <p:nvPicPr>
            <p:cNvPr id="97" name="Picture 2" descr="C:\Users\WOODY\Desktop\Image\123GoTV-transmitter-icon.jpg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871920">
              <a:off x="7976279" y="2692125"/>
              <a:ext cx="426239" cy="328010"/>
            </a:xfrm>
            <a:prstGeom prst="rect">
              <a:avLst/>
            </a:prstGeom>
            <a:noFill/>
          </p:spPr>
        </p:pic>
      </p:grpSp>
      <p:cxnSp>
        <p:nvCxnSpPr>
          <p:cNvPr id="75" name="Straight Arrow Connector 74"/>
          <p:cNvCxnSpPr>
            <a:stCxn id="73" idx="3"/>
            <a:endCxn id="63" idx="1"/>
          </p:cNvCxnSpPr>
          <p:nvPr/>
        </p:nvCxnSpPr>
        <p:spPr>
          <a:xfrm flipV="1">
            <a:off x="6553200" y="2445837"/>
            <a:ext cx="1570087" cy="2286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0"/>
            <a:endCxn id="63" idx="2"/>
          </p:cNvCxnSpPr>
          <p:nvPr/>
        </p:nvCxnSpPr>
        <p:spPr>
          <a:xfrm rot="5400000" flipH="1" flipV="1">
            <a:off x="7239001" y="3588837"/>
            <a:ext cx="2027287" cy="152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73" idx="2"/>
          </p:cNvCxnSpPr>
          <p:nvPr/>
        </p:nvCxnSpPr>
        <p:spPr>
          <a:xfrm rot="5400000" flipH="1" flipV="1">
            <a:off x="5444944" y="3584973"/>
            <a:ext cx="1607679" cy="19772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59" idx="1"/>
          </p:cNvCxnSpPr>
          <p:nvPr/>
        </p:nvCxnSpPr>
        <p:spPr>
          <a:xfrm>
            <a:off x="6355479" y="4693229"/>
            <a:ext cx="1615408" cy="19100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303888" y="4648200"/>
            <a:ext cx="533401" cy="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142087" y="1447800"/>
            <a:ext cx="1675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Front-end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51087" y="1447800"/>
            <a:ext cx="18420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ea typeface="Ebrima" pitchFamily="2" charset="0"/>
                <a:cs typeface="Ebrima" pitchFamily="2" charset="0"/>
              </a:rPr>
              <a:t>Back-end</a:t>
            </a:r>
            <a:endParaRPr lang="en-US" sz="2800" b="1" dirty="0">
              <a:solidFill>
                <a:schemeClr val="accent2"/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2942012" y="3946468"/>
            <a:ext cx="3869578" cy="2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70"/>
          <p:cNvGrpSpPr/>
          <p:nvPr/>
        </p:nvGrpSpPr>
        <p:grpSpPr>
          <a:xfrm>
            <a:off x="4541887" y="4221480"/>
            <a:ext cx="948714" cy="958127"/>
            <a:chOff x="7138060" y="3632577"/>
            <a:chExt cx="948714" cy="958127"/>
          </a:xfrm>
        </p:grpSpPr>
        <p:pic>
          <p:nvPicPr>
            <p:cNvPr id="90" name="Picture 89" descr="wifi_router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8060" y="3632577"/>
              <a:ext cx="732070" cy="73207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1" name="TextBox 90"/>
            <p:cNvSpPr txBox="1"/>
            <p:nvPr/>
          </p:nvSpPr>
          <p:spPr>
            <a:xfrm>
              <a:off x="7162800" y="4282927"/>
              <a:ext cx="923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Proxy</a:t>
              </a:r>
            </a:p>
          </p:txBody>
        </p:sp>
      </p:grpSp>
      <p:grpSp>
        <p:nvGrpSpPr>
          <p:cNvPr id="84" name="Group 69"/>
          <p:cNvGrpSpPr/>
          <p:nvPr/>
        </p:nvGrpSpPr>
        <p:grpSpPr>
          <a:xfrm>
            <a:off x="3779887" y="2773680"/>
            <a:ext cx="1238297" cy="861295"/>
            <a:chOff x="5619703" y="1961082"/>
            <a:chExt cx="1238297" cy="861295"/>
          </a:xfrm>
        </p:grpSpPr>
        <p:grpSp>
          <p:nvGrpSpPr>
            <p:cNvPr id="86" name="Group 114"/>
            <p:cNvGrpSpPr/>
            <p:nvPr/>
          </p:nvGrpSpPr>
          <p:grpSpPr>
            <a:xfrm>
              <a:off x="5804383" y="1961082"/>
              <a:ext cx="541674" cy="570954"/>
              <a:chOff x="19964400" y="10668000"/>
              <a:chExt cx="939800" cy="990600"/>
            </a:xfrm>
          </p:grpSpPr>
          <p:pic>
            <p:nvPicPr>
              <p:cNvPr id="88" name="Picture 2" descr="D:\PSU\ECE 412\Winter 2011\Poster\PNG Icon\Server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9964400" y="10668000"/>
                <a:ext cx="939800" cy="939800"/>
              </a:xfrm>
              <a:prstGeom prst="rect">
                <a:avLst/>
              </a:prstGeom>
              <a:noFill/>
            </p:spPr>
          </p:pic>
          <p:pic>
            <p:nvPicPr>
              <p:cNvPr id="89" name="Picture 4" descr="C:\Users\WOODY\Desktop\Image\Free-Database-Add-icon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0307300" y="11125200"/>
                <a:ext cx="533400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87" name="TextBox 86"/>
            <p:cNvSpPr txBox="1"/>
            <p:nvPr/>
          </p:nvSpPr>
          <p:spPr>
            <a:xfrm>
              <a:off x="5619703" y="2514600"/>
              <a:ext cx="123829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a typeface="Ebrima" pitchFamily="2" charset="0"/>
                  <a:cs typeface="Ebrima" pitchFamily="2" charset="0"/>
                </a:rPr>
                <a:t>Database</a:t>
              </a:r>
              <a:endPara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475087" y="4678680"/>
            <a:ext cx="8668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Ebrima" pitchFamily="2" charset="0"/>
                <a:cs typeface="Ebrima" pitchFamily="2" charset="0"/>
              </a:rPr>
              <a:t>Wi-Fi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ea typeface="Ebrima" pitchFamily="2" charset="0"/>
              <a:cs typeface="Ebrima" pitchFamily="2" charset="0"/>
            </a:endParaRPr>
          </a:p>
        </p:txBody>
      </p:sp>
      <p:cxnSp>
        <p:nvCxnSpPr>
          <p:cNvPr id="109" name="Straight Arrow Connector 108"/>
          <p:cNvCxnSpPr>
            <a:endCxn id="105" idx="3"/>
          </p:cNvCxnSpPr>
          <p:nvPr/>
        </p:nvCxnSpPr>
        <p:spPr>
          <a:xfrm rot="10800000" flipV="1">
            <a:off x="1466702" y="2514599"/>
            <a:ext cx="743099" cy="1267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1447800" y="2971798"/>
            <a:ext cx="609600" cy="533401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1447802" y="4038600"/>
            <a:ext cx="609599" cy="3810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4200" y="4648200"/>
            <a:ext cx="1295400" cy="1588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 flipV="1">
            <a:off x="3124200" y="3581400"/>
            <a:ext cx="609600" cy="5334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3124204" y="2514600"/>
            <a:ext cx="685797" cy="45720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WiFly 802.11b/g 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Size: 1” x 1” x 1”</a:t>
            </a:r>
          </a:p>
          <a:p>
            <a:pPr lvl="1"/>
            <a:r>
              <a:rPr lang="en-US" dirty="0" smtClean="0"/>
              <a:t>240mAh coin cell battery</a:t>
            </a:r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6463" y="35814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71863" y="586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WiFly 802.11b/g transceiver</a:t>
            </a:r>
          </a:p>
          <a:p>
            <a:pPr lvl="1"/>
            <a:r>
              <a:rPr lang="en-US" dirty="0" smtClean="0"/>
              <a:t>Breadboard prototype</a:t>
            </a:r>
          </a:p>
          <a:p>
            <a:pPr lvl="1"/>
            <a:r>
              <a:rPr lang="en-US" dirty="0" smtClean="0"/>
              <a:t>Ceramic antenna</a:t>
            </a:r>
          </a:p>
        </p:txBody>
      </p:sp>
      <p:pic>
        <p:nvPicPr>
          <p:cNvPr id="4098" name="Picture 2" descr="D:\Courses\2010-2011\Capstone\Docs\Images\wify_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53000" y="1925193"/>
            <a:ext cx="3755136" cy="405206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599</TotalTime>
  <Words>667</Words>
  <Application>Microsoft Office PowerPoint</Application>
  <PresentationFormat>On-screen Show (4:3)</PresentationFormat>
  <Paragraphs>275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TIU_Tracking</vt:lpstr>
      <vt:lpstr>TIU Tracking System</vt:lpstr>
      <vt:lpstr>Introduction</vt:lpstr>
      <vt:lpstr>Agenda</vt:lpstr>
      <vt:lpstr>System Overview</vt:lpstr>
      <vt:lpstr>Agenda</vt:lpstr>
      <vt:lpstr>Hardware</vt:lpstr>
      <vt:lpstr>Hardware</vt:lpstr>
      <vt:lpstr>Hardware</vt:lpstr>
      <vt:lpstr>Hardware</vt:lpstr>
      <vt:lpstr>Agenda</vt:lpstr>
      <vt:lpstr>Firmware</vt:lpstr>
      <vt:lpstr>Firmware</vt:lpstr>
      <vt:lpstr>Agenda</vt:lpstr>
      <vt:lpstr>Software</vt:lpstr>
      <vt:lpstr>Software</vt:lpstr>
      <vt:lpstr>Software</vt:lpstr>
      <vt:lpstr>Software</vt:lpstr>
      <vt:lpstr>Recap</vt:lpstr>
      <vt:lpstr>Agenda</vt:lpstr>
      <vt:lpstr>Deployment</vt:lpstr>
      <vt:lpstr>Deployment</vt:lpstr>
      <vt:lpstr>Agenda</vt:lpstr>
      <vt:lpstr>Results</vt:lpstr>
      <vt:lpstr>Results</vt:lpstr>
      <vt:lpstr>Results</vt:lpstr>
      <vt:lpstr>Agenda</vt:lpstr>
      <vt:lpstr>Conclusions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130</cp:revision>
  <dcterms:created xsi:type="dcterms:W3CDTF">2011-05-30T19:23:53Z</dcterms:created>
  <dcterms:modified xsi:type="dcterms:W3CDTF">2011-05-31T22:11:09Z</dcterms:modified>
</cp:coreProperties>
</file>