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tiff" ContentType="image/tiff"/>
  <Default Extension="gif" ContentType="image/gif"/>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DF3"/>
    <a:srgbClr val="0660A8"/>
    <a:srgbClr val="1784F1"/>
    <a:srgbClr val="0D71D7"/>
    <a:srgbClr val="8FC4F9"/>
    <a:srgbClr val="55A5F5"/>
    <a:srgbClr val="0877D2"/>
    <a:srgbClr val="5A9817"/>
    <a:srgbClr val="0A67C5"/>
    <a:srgbClr val="FAFAF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588" autoAdjust="0"/>
    <p:restoredTop sz="99524" autoAdjust="0"/>
  </p:normalViewPr>
  <p:slideViewPr>
    <p:cSldViewPr>
      <p:cViewPr>
        <p:scale>
          <a:sx n="20" d="100"/>
          <a:sy n="20" d="100"/>
        </p:scale>
        <p:origin x="-1296" y="834"/>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a:t>Battery voltage in one month</a:t>
            </a:r>
          </a:p>
        </c:rich>
      </c:tx>
      <c:layout/>
    </c:title>
    <c:plotArea>
      <c:layout/>
      <c:scatterChart>
        <c:scatterStyle val="smoothMarker"/>
        <c:ser>
          <c:idx val="0"/>
          <c:order val="0"/>
          <c:tx>
            <c:strRef>
              <c:f>Sheet1!$C$3</c:f>
              <c:strCache>
                <c:ptCount val="1"/>
                <c:pt idx="0">
                  <c:v>Voltage</c:v>
                </c:pt>
              </c:strCache>
            </c:strRef>
          </c:tx>
          <c:marker>
            <c:symbol val="none"/>
          </c:marker>
          <c:xVal>
            <c:numRef>
              <c:f>Sheet1!$B$4:$B$33</c:f>
              <c:numCache>
                <c:formatCode>General</c:formatCod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numCache>
            </c:numRef>
          </c:xVal>
          <c:yVal>
            <c:numRef>
              <c:f>Sheet1!$C$4:$C$33</c:f>
              <c:numCache>
                <c:formatCode>General</c:formatCode>
                <c:ptCount val="30"/>
                <c:pt idx="0">
                  <c:v>5.8811920398405313</c:v>
                </c:pt>
                <c:pt idx="1">
                  <c:v>5.7647366349139375</c:v>
                </c:pt>
                <c:pt idx="2">
                  <c:v>5.650587201505477</c:v>
                </c:pt>
                <c:pt idx="3">
                  <c:v>5.5386980783198174</c:v>
                </c:pt>
                <c:pt idx="4">
                  <c:v>5.4290245082157496</c:v>
                </c:pt>
                <c:pt idx="5">
                  <c:v>5.3215226203029449</c:v>
                </c:pt>
                <c:pt idx="6">
                  <c:v>5.2161494123928458</c:v>
                </c:pt>
                <c:pt idx="7">
                  <c:v>5.1128627337972681</c:v>
                </c:pt>
                <c:pt idx="8">
                  <c:v>5.011621268467632</c:v>
                </c:pt>
                <c:pt idx="9">
                  <c:v>4.9123845184678832</c:v>
                </c:pt>
                <c:pt idx="10">
                  <c:v>4.8151127877748712</c:v>
                </c:pt>
                <c:pt idx="11">
                  <c:v>4.7197671663993281</c:v>
                </c:pt>
                <c:pt idx="12">
                  <c:v>4.6263095148213971</c:v>
                </c:pt>
                <c:pt idx="13">
                  <c:v>4.534702448734353</c:v>
                </c:pt>
                <c:pt idx="14">
                  <c:v>4.4449093240903084</c:v>
                </c:pt>
                <c:pt idx="15">
                  <c:v>4.3568942224421452</c:v>
                </c:pt>
                <c:pt idx="16">
                  <c:v>4.2706219365756581</c:v>
                </c:pt>
                <c:pt idx="17">
                  <c:v>4.1860579564261799</c:v>
                </c:pt>
                <c:pt idx="18">
                  <c:v>4.1031684552741439</c:v>
                </c:pt>
                <c:pt idx="19">
                  <c:v>4.0219202762138355</c:v>
                </c:pt>
                <c:pt idx="20">
                  <c:v>3.9422809188903405</c:v>
                </c:pt>
                <c:pt idx="21">
                  <c:v>3.8642185264988442</c:v>
                </c:pt>
                <c:pt idx="22">
                  <c:v>3.787701873041561</c:v>
                </c:pt>
                <c:pt idx="23">
                  <c:v>3.7127003508368448</c:v>
                </c:pt>
                <c:pt idx="24">
                  <c:v>3.6391839582758005</c:v>
                </c:pt>
                <c:pt idx="25">
                  <c:v>3.5671232878211718</c:v>
                </c:pt>
                <c:pt idx="26">
                  <c:v>3.4964895142439367</c:v>
                </c:pt>
                <c:pt idx="27">
                  <c:v>3.4272543830928877</c:v>
                </c:pt>
                <c:pt idx="28">
                  <c:v>3.3593901993924122</c:v>
                </c:pt>
                <c:pt idx="29">
                  <c:v>3.2928698165641577</c:v>
                </c:pt>
              </c:numCache>
            </c:numRef>
          </c:yVal>
          <c:smooth val="1"/>
        </c:ser>
        <c:axId val="52241536"/>
        <c:axId val="77243136"/>
      </c:scatterChart>
      <c:valAx>
        <c:axId val="52241536"/>
        <c:scaling>
          <c:orientation val="minMax"/>
        </c:scaling>
        <c:axPos val="b"/>
        <c:title>
          <c:tx>
            <c:rich>
              <a:bodyPr/>
              <a:lstStyle/>
              <a:p>
                <a:pPr>
                  <a:defRPr/>
                </a:pPr>
                <a:r>
                  <a:rPr lang="en-US"/>
                  <a:t>Time</a:t>
                </a:r>
                <a:r>
                  <a:rPr lang="en-US" baseline="0"/>
                  <a:t> (day)</a:t>
                </a:r>
                <a:endParaRPr lang="en-US"/>
              </a:p>
            </c:rich>
          </c:tx>
          <c:layout/>
        </c:title>
        <c:numFmt formatCode="General" sourceLinked="1"/>
        <c:tickLblPos val="nextTo"/>
        <c:crossAx val="77243136"/>
        <c:crosses val="autoZero"/>
        <c:crossBetween val="midCat"/>
      </c:valAx>
      <c:valAx>
        <c:axId val="77243136"/>
        <c:scaling>
          <c:orientation val="minMax"/>
        </c:scaling>
        <c:axPos val="l"/>
        <c:majorGridlines/>
        <c:title>
          <c:tx>
            <c:rich>
              <a:bodyPr rot="-5400000" vert="horz"/>
              <a:lstStyle/>
              <a:p>
                <a:pPr>
                  <a:defRPr/>
                </a:pPr>
                <a:r>
                  <a:rPr lang="en-US" baseline="0"/>
                  <a:t>Supply voltage (V)</a:t>
                </a:r>
                <a:endParaRPr lang="en-US"/>
              </a:p>
            </c:rich>
          </c:tx>
          <c:layout/>
        </c:title>
        <c:numFmt formatCode="General" sourceLinked="1"/>
        <c:tickLblPos val="nextTo"/>
        <c:crossAx val="52241536"/>
        <c:crosses val="autoZero"/>
        <c:crossBetween val="midCat"/>
      </c:valAx>
    </c:plotArea>
    <c:legend>
      <c:legendPos val="r"/>
      <c:layout/>
    </c:legend>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5/20/2011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5/20/2011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5/20/2011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5/20/2011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C2CE3F-1D0C-4868-9201-9CC45E6C1390}" type="datetimeFigureOut">
              <a:rPr lang="en-US" smtClean="0"/>
              <a:pPr/>
              <a:t>5/20/2011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C2CE3F-1D0C-4868-9201-9CC45E6C1390}" type="datetimeFigureOut">
              <a:rPr lang="en-US" smtClean="0"/>
              <a:pPr/>
              <a:t>5/20/2011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C2CE3F-1D0C-4868-9201-9CC45E6C1390}" type="datetimeFigureOut">
              <a:rPr lang="en-US" smtClean="0"/>
              <a:pPr/>
              <a:t>5/20/2011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C2CE3F-1D0C-4868-9201-9CC45E6C1390}" type="datetimeFigureOut">
              <a:rPr lang="en-US" smtClean="0"/>
              <a:pPr/>
              <a:t>5/20/2011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C2CE3F-1D0C-4868-9201-9CC45E6C1390}" type="datetimeFigureOut">
              <a:rPr lang="en-US" smtClean="0"/>
              <a:pPr/>
              <a:t>5/20/2011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2CE3F-1D0C-4868-9201-9CC45E6C1390}" type="datetimeFigureOut">
              <a:rPr lang="en-US" smtClean="0"/>
              <a:pPr/>
              <a:t>5/20/2011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dirty="0"/>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2CE3F-1D0C-4868-9201-9CC45E6C1390}" type="datetimeFigureOut">
              <a:rPr lang="en-US" smtClean="0"/>
              <a:pPr/>
              <a:t>5/20/2011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CFC2CE3F-1D0C-4868-9201-9CC45E6C1390}" type="datetimeFigureOut">
              <a:rPr lang="en-US" smtClean="0"/>
              <a:pPr/>
              <a:t>5/20/2011</a:t>
            </a:fld>
            <a:endParaRPr lang="en-US" dirty="0"/>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23A0C73A-8263-44E0-85DF-600D742C7FF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781175" indent="-1781175"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525" indent="-1736725"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2.tiff"/><Relationship Id="rId21" Type="http://schemas.openxmlformats.org/officeDocument/2006/relationships/image" Target="../media/image19.png"/><Relationship Id="rId7" Type="http://schemas.openxmlformats.org/officeDocument/2006/relationships/chart" Target="../charts/chart1.xml"/><Relationship Id="rId12" Type="http://schemas.openxmlformats.org/officeDocument/2006/relationships/image" Target="../media/image10.gif"/><Relationship Id="rId17" Type="http://schemas.openxmlformats.org/officeDocument/2006/relationships/image" Target="../media/image15.png"/><Relationship Id="rId2" Type="http://schemas.openxmlformats.org/officeDocument/2006/relationships/image" Target="../media/image1.png"/><Relationship Id="rId16" Type="http://schemas.openxmlformats.org/officeDocument/2006/relationships/image" Target="../media/image14.png"/><Relationship Id="rId20" Type="http://schemas.openxmlformats.org/officeDocument/2006/relationships/image" Target="../media/image18.jpeg"/><Relationship Id="rId1" Type="http://schemas.openxmlformats.org/officeDocument/2006/relationships/slideLayout" Target="../slideLayouts/slideLayout1.xml"/><Relationship Id="rId6" Type="http://schemas.openxmlformats.org/officeDocument/2006/relationships/image" Target="../media/image5.jpeg"/><Relationship Id="rId11" Type="http://schemas.openxmlformats.org/officeDocument/2006/relationships/image" Target="../media/image9.tiff"/><Relationship Id="rId5" Type="http://schemas.openxmlformats.org/officeDocument/2006/relationships/image" Target="../media/image4.jpe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3.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p:cNvSpPr/>
          <p:nvPr/>
        </p:nvSpPr>
        <p:spPr>
          <a:xfrm>
            <a:off x="762000" y="29337000"/>
            <a:ext cx="43053000" cy="3581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0" y="0"/>
            <a:ext cx="43891200" cy="4267200"/>
          </a:xfrm>
          <a:prstGeom prst="rect">
            <a:avLst/>
          </a:prstGeom>
          <a:solidFill>
            <a:schemeClr val="accent3">
              <a:lumMod val="20000"/>
              <a:lumOff val="80000"/>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600" b="1" dirty="0" smtClean="0">
                <a:solidFill>
                  <a:srgbClr val="0660A8"/>
                </a:solidFill>
                <a:effectLst>
                  <a:outerShdw dist="38100" dir="2700000" algn="tl" rotWithShape="0">
                    <a:schemeClr val="bg1"/>
                  </a:outerShdw>
                </a:effectLst>
                <a:latin typeface="+mj-lt"/>
                <a:ea typeface="Ebrima" pitchFamily="2" charset="0"/>
                <a:cs typeface="Ebrima" pitchFamily="2" charset="0"/>
              </a:rPr>
              <a:t>TIU Tracking System</a:t>
            </a:r>
            <a:endParaRPr lang="en-US" sz="16600" b="1" dirty="0">
              <a:solidFill>
                <a:srgbClr val="0660A8"/>
              </a:solidFill>
              <a:effectLst>
                <a:outerShdw dist="38100" dir="2700000" algn="tl" rotWithShape="0">
                  <a:schemeClr val="bg1"/>
                </a:outerShdw>
              </a:effectLst>
              <a:latin typeface="+mj-lt"/>
              <a:ea typeface="Ebrima" pitchFamily="2" charset="0"/>
              <a:cs typeface="Ebrima" pitchFamily="2" charset="0"/>
            </a:endParaRPr>
          </a:p>
        </p:txBody>
      </p:sp>
      <p:pic>
        <p:nvPicPr>
          <p:cNvPr id="89" name="Picture 88" descr="Intel-logo.png"/>
          <p:cNvPicPr>
            <a:picLocks noChangeAspect="1"/>
          </p:cNvPicPr>
          <p:nvPr/>
        </p:nvPicPr>
        <p:blipFill>
          <a:blip r:embed="rId2" cstate="print"/>
          <a:stretch>
            <a:fillRect/>
          </a:stretch>
        </p:blipFill>
        <p:spPr>
          <a:xfrm>
            <a:off x="1143000" y="152400"/>
            <a:ext cx="5103582" cy="3874625"/>
          </a:xfrm>
          <a:prstGeom prst="rect">
            <a:avLst/>
          </a:prstGeom>
        </p:spPr>
      </p:pic>
      <p:pic>
        <p:nvPicPr>
          <p:cNvPr id="93" name="Picture 3" descr="E:\PSU\ECE 412\Winter 2011\Poster\Logo\psulogo.ti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9867840" y="685800"/>
            <a:ext cx="2662733" cy="2719790"/>
          </a:xfrm>
          <a:prstGeom prst="rect">
            <a:avLst/>
          </a:prstGeom>
          <a:noFill/>
        </p:spPr>
      </p:pic>
      <p:grpSp>
        <p:nvGrpSpPr>
          <p:cNvPr id="182" name="Group 181"/>
          <p:cNvGrpSpPr/>
          <p:nvPr/>
        </p:nvGrpSpPr>
        <p:grpSpPr>
          <a:xfrm>
            <a:off x="1280160" y="5029200"/>
            <a:ext cx="10515600" cy="6175891"/>
            <a:chOff x="1280160" y="5257800"/>
            <a:chExt cx="10515600" cy="6175891"/>
          </a:xfrm>
        </p:grpSpPr>
        <p:sp>
          <p:nvSpPr>
            <p:cNvPr id="98" name="Rectangle 97"/>
            <p:cNvSpPr/>
            <p:nvPr/>
          </p:nvSpPr>
          <p:spPr>
            <a:xfrm>
              <a:off x="1280160" y="5257800"/>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Introduction</a:t>
              </a:r>
              <a:endParaRPr lang="en-US" sz="5400" b="1" dirty="0">
                <a:solidFill>
                  <a:schemeClr val="tx2"/>
                </a:solidFill>
                <a:latin typeface="Cambria" pitchFamily="18" charset="0"/>
              </a:endParaRPr>
            </a:p>
          </p:txBody>
        </p:sp>
        <p:sp>
          <p:nvSpPr>
            <p:cNvPr id="19" name="TextBox 18"/>
            <p:cNvSpPr txBox="1"/>
            <p:nvPr/>
          </p:nvSpPr>
          <p:spPr>
            <a:xfrm>
              <a:off x="1280160" y="6324600"/>
              <a:ext cx="10515600" cy="5109091"/>
            </a:xfrm>
            <a:prstGeom prst="rect">
              <a:avLst/>
            </a:prstGeom>
            <a:noFill/>
          </p:spPr>
          <p:txBody>
            <a:bodyPr wrap="square" lIns="0" tIns="91440" bIns="91440" rtlCol="0">
              <a:spAutoFit/>
            </a:bodyPr>
            <a:lstStyle/>
            <a:p>
              <a:pPr algn="just"/>
              <a:r>
                <a:rPr lang="en-US" sz="3200" dirty="0" smtClean="0"/>
                <a:t>Intel's large and complex validation labs contain many Testing Interface Unit's(TIU) used in validating hardware. A TIU is a custom PCB that provides test points that a testing machine can probe.  Since the hardware to be tested is varied, there exists a variety of different TIU's, and as such, finding a particular TIU is useful because, previously, the testing machine had to be broken down to identify the TIU it was using. The guiding requirements are that the system must be </a:t>
              </a:r>
              <a:r>
                <a:rPr lang="en-US" sz="3200" b="1" dirty="0" smtClean="0"/>
                <a:t>small</a:t>
              </a:r>
              <a:r>
                <a:rPr lang="en-US" sz="3200" dirty="0" smtClean="0"/>
                <a:t>, </a:t>
              </a:r>
              <a:r>
                <a:rPr lang="en-US" sz="3200" b="1" dirty="0" smtClean="0"/>
                <a:t>inexpensive</a:t>
              </a:r>
              <a:r>
                <a:rPr lang="en-US" sz="3200" dirty="0" smtClean="0"/>
                <a:t>, and </a:t>
              </a:r>
              <a:r>
                <a:rPr lang="en-US" sz="3200" b="1" dirty="0" smtClean="0"/>
                <a:t>low power</a:t>
              </a:r>
              <a:r>
                <a:rPr lang="en-US" sz="3200" dirty="0" smtClean="0"/>
                <a:t>.</a:t>
              </a:r>
            </a:p>
            <a:p>
              <a:pPr lvl="0" algn="just"/>
              <a:endParaRPr lang="en-US" sz="3200" dirty="0" smtClean="0">
                <a:ea typeface="Ebrima" pitchFamily="2" charset="0"/>
                <a:cs typeface="Ebrima" pitchFamily="2" charset="0"/>
              </a:endParaRPr>
            </a:p>
          </p:txBody>
        </p:sp>
      </p:grpSp>
      <p:sp>
        <p:nvSpPr>
          <p:cNvPr id="56" name="Rectangle 55"/>
          <p:cNvSpPr/>
          <p:nvPr/>
        </p:nvSpPr>
        <p:spPr>
          <a:xfrm>
            <a:off x="30175200" y="5029200"/>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Products</a:t>
            </a:r>
            <a:endParaRPr lang="en-US" sz="5400" b="1" dirty="0">
              <a:solidFill>
                <a:schemeClr val="tx2"/>
              </a:solidFill>
              <a:latin typeface="Cambria" pitchFamily="18" charset="0"/>
            </a:endParaRPr>
          </a:p>
        </p:txBody>
      </p:sp>
      <p:sp>
        <p:nvSpPr>
          <p:cNvPr id="57" name="Rectangle 56"/>
          <p:cNvSpPr/>
          <p:nvPr/>
        </p:nvSpPr>
        <p:spPr>
          <a:xfrm>
            <a:off x="30175200" y="19415759"/>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Test Results</a:t>
            </a:r>
            <a:endParaRPr lang="en-US" sz="5400" b="1" dirty="0">
              <a:solidFill>
                <a:schemeClr val="tx2"/>
              </a:solidFill>
              <a:latin typeface="Cambria" pitchFamily="18" charset="0"/>
            </a:endParaRPr>
          </a:p>
        </p:txBody>
      </p:sp>
      <p:sp>
        <p:nvSpPr>
          <p:cNvPr id="58" name="Rectangle 57"/>
          <p:cNvSpPr/>
          <p:nvPr/>
        </p:nvSpPr>
        <p:spPr>
          <a:xfrm>
            <a:off x="30175200" y="25860017"/>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Conclusions</a:t>
            </a:r>
            <a:endParaRPr lang="en-US" sz="5400" b="1" dirty="0">
              <a:solidFill>
                <a:schemeClr val="tx2"/>
              </a:solidFill>
              <a:latin typeface="Cambria" pitchFamily="18" charset="0"/>
            </a:endParaRPr>
          </a:p>
        </p:txBody>
      </p:sp>
      <p:pic>
        <p:nvPicPr>
          <p:cNvPr id="15362" name="Picture 2" descr="C:\Users\WOODY\Desktop\scatter2.bmp"/>
          <p:cNvPicPr>
            <a:picLocks noChangeAspect="1" noChangeArrowheads="1"/>
          </p:cNvPicPr>
          <p:nvPr/>
        </p:nvPicPr>
        <p:blipFill>
          <a:blip r:embed="rId4" cstate="print"/>
          <a:srcRect l="6888" r="6523"/>
          <a:stretch>
            <a:fillRect/>
          </a:stretch>
        </p:blipFill>
        <p:spPr bwMode="auto">
          <a:xfrm>
            <a:off x="29931048" y="20634959"/>
            <a:ext cx="6408757" cy="4114800"/>
          </a:xfrm>
          <a:prstGeom prst="rect">
            <a:avLst/>
          </a:prstGeom>
          <a:noFill/>
          <a:ln w="3175">
            <a:noFill/>
          </a:ln>
        </p:spPr>
      </p:pic>
      <p:sp>
        <p:nvSpPr>
          <p:cNvPr id="59" name="TextBox 58"/>
          <p:cNvSpPr txBox="1"/>
          <p:nvPr/>
        </p:nvSpPr>
        <p:spPr>
          <a:xfrm>
            <a:off x="30175200" y="26698217"/>
            <a:ext cx="11353800" cy="2154436"/>
          </a:xfrm>
          <a:prstGeom prst="rect">
            <a:avLst/>
          </a:prstGeom>
          <a:noFill/>
        </p:spPr>
        <p:txBody>
          <a:bodyPr wrap="square" lIns="0" tIns="91440" bIns="91440" rtlCol="0">
            <a:spAutoFit/>
          </a:bodyPr>
          <a:lstStyle/>
          <a:p>
            <a:pPr lvl="0"/>
            <a:r>
              <a:rPr lang="en-US" sz="3200" dirty="0" smtClean="0">
                <a:ea typeface="Ebrima" pitchFamily="2" charset="0"/>
                <a:cs typeface="Ebrima" pitchFamily="2" charset="0"/>
              </a:rPr>
              <a:t>The accuracy of the tracking system needs to be enhanced  by considering antenna design and advanced locating algorithm. Noise filter can be implemented on both hardware and software to achieve desired performance.</a:t>
            </a:r>
            <a:endParaRPr lang="en-US" dirty="0"/>
          </a:p>
        </p:txBody>
      </p:sp>
      <p:sp>
        <p:nvSpPr>
          <p:cNvPr id="62" name="TextBox 61"/>
          <p:cNvSpPr txBox="1"/>
          <p:nvPr/>
        </p:nvSpPr>
        <p:spPr>
          <a:xfrm>
            <a:off x="37017648" y="8526720"/>
            <a:ext cx="6187752" cy="3170099"/>
          </a:xfrm>
          <a:prstGeom prst="rect">
            <a:avLst/>
          </a:prstGeom>
          <a:noFill/>
        </p:spPr>
        <p:txBody>
          <a:bodyPr wrap="square" rtlCol="0">
            <a:spAutoFit/>
          </a:bodyPr>
          <a:lstStyle/>
          <a:p>
            <a:r>
              <a:rPr lang="en-US" sz="4000" b="1" dirty="0" smtClean="0">
                <a:solidFill>
                  <a:schemeClr val="accent1"/>
                </a:solidFill>
                <a:ea typeface="Ebrima" pitchFamily="2" charset="0"/>
                <a:cs typeface="Ebrima" pitchFamily="2" charset="0"/>
              </a:rPr>
              <a:t>Detector</a:t>
            </a:r>
          </a:p>
          <a:p>
            <a:pPr marL="231775" indent="-231775">
              <a:buFont typeface="Arial" pitchFamily="34" charset="0"/>
              <a:buChar char="•"/>
            </a:pPr>
            <a:r>
              <a:rPr lang="en-US" sz="3200" dirty="0" smtClean="0">
                <a:ea typeface="Ebrima" pitchFamily="2" charset="0"/>
                <a:cs typeface="Ebrima" pitchFamily="2" charset="0"/>
              </a:rPr>
              <a:t>Size</a:t>
            </a:r>
            <a:r>
              <a:rPr lang="en-US" sz="3200" dirty="0" smtClean="0">
                <a:ea typeface="Ebrima" pitchFamily="2" charset="0"/>
                <a:cs typeface="Ebrima" pitchFamily="2" charset="0"/>
              </a:rPr>
              <a:t>: 3.5”x1”</a:t>
            </a:r>
          </a:p>
          <a:p>
            <a:pPr marL="231775" indent="-231775">
              <a:buFont typeface="Arial" pitchFamily="34" charset="0"/>
              <a:buChar char="•"/>
            </a:pPr>
            <a:r>
              <a:rPr lang="en-US" sz="3200" dirty="0" smtClean="0">
                <a:ea typeface="Ebrima" pitchFamily="2" charset="0"/>
                <a:cs typeface="Ebrima" pitchFamily="2" charset="0"/>
              </a:rPr>
              <a:t>ATMega328p MCU</a:t>
            </a:r>
          </a:p>
          <a:p>
            <a:pPr marL="231775" indent="-231775">
              <a:buFont typeface="Arial" pitchFamily="34" charset="0"/>
              <a:buChar char="•"/>
            </a:pPr>
            <a:r>
              <a:rPr lang="en-US" sz="3200" dirty="0" smtClean="0">
                <a:ea typeface="Ebrima" pitchFamily="2" charset="0"/>
                <a:cs typeface="Ebrima" pitchFamily="2" charset="0"/>
              </a:rPr>
              <a:t>RF12B transceiver at 434MHz</a:t>
            </a:r>
          </a:p>
          <a:p>
            <a:pPr marL="231775" indent="-231775">
              <a:buFont typeface="Arial" pitchFamily="34" charset="0"/>
              <a:buChar char="•"/>
            </a:pPr>
            <a:r>
              <a:rPr lang="en-US" sz="3200" dirty="0" smtClean="0">
                <a:ea typeface="Ebrima" pitchFamily="2" charset="0"/>
                <a:cs typeface="Ebrima" pitchFamily="2" charset="0"/>
              </a:rPr>
              <a:t>9V battery/adapter</a:t>
            </a:r>
          </a:p>
          <a:p>
            <a:pPr marL="231775" indent="-231775">
              <a:buFont typeface="Arial" pitchFamily="34" charset="0"/>
              <a:buChar char="•"/>
            </a:pPr>
            <a:r>
              <a:rPr lang="en-US" sz="3200" dirty="0" smtClean="0">
                <a:ea typeface="Ebrima" pitchFamily="2" charset="0"/>
                <a:cs typeface="Ebrima" pitchFamily="2" charset="0"/>
              </a:rPr>
              <a:t>Cost</a:t>
            </a:r>
            <a:endParaRPr lang="en-US" sz="3200" dirty="0" smtClean="0">
              <a:ea typeface="Ebrima" pitchFamily="2" charset="0"/>
              <a:cs typeface="Ebrima" pitchFamily="2" charset="0"/>
            </a:endParaRPr>
          </a:p>
        </p:txBody>
      </p:sp>
      <p:sp>
        <p:nvSpPr>
          <p:cNvPr id="63" name="TextBox 62"/>
          <p:cNvSpPr txBox="1"/>
          <p:nvPr/>
        </p:nvSpPr>
        <p:spPr>
          <a:xfrm>
            <a:off x="30845448" y="8610600"/>
            <a:ext cx="6111552" cy="3724096"/>
          </a:xfrm>
          <a:prstGeom prst="rect">
            <a:avLst/>
          </a:prstGeom>
          <a:noFill/>
        </p:spPr>
        <p:txBody>
          <a:bodyPr wrap="square" rtlCol="0">
            <a:spAutoFit/>
          </a:bodyPr>
          <a:lstStyle/>
          <a:p>
            <a:r>
              <a:rPr lang="en-US" sz="4400" b="1" dirty="0" smtClean="0">
                <a:solidFill>
                  <a:schemeClr val="accent1"/>
                </a:solidFill>
                <a:ea typeface="Ebrima" pitchFamily="2" charset="0"/>
                <a:cs typeface="Ebrima" pitchFamily="2" charset="0"/>
              </a:rPr>
              <a:t>Asset</a:t>
            </a:r>
            <a:r>
              <a:rPr lang="en-US" sz="4000" b="1" dirty="0" smtClean="0">
                <a:solidFill>
                  <a:schemeClr val="accent1"/>
                </a:solidFill>
                <a:ea typeface="Ebrima" pitchFamily="2" charset="0"/>
                <a:cs typeface="Ebrima" pitchFamily="2" charset="0"/>
              </a:rPr>
              <a:t> Tag</a:t>
            </a:r>
          </a:p>
          <a:p>
            <a:pPr marL="231775" indent="-231775">
              <a:buFont typeface="Arial" pitchFamily="34" charset="0"/>
              <a:buChar char="•"/>
            </a:pPr>
            <a:r>
              <a:rPr lang="en-US" sz="3200" dirty="0" smtClean="0">
                <a:ea typeface="Ebrima" pitchFamily="2" charset="0"/>
                <a:cs typeface="Ebrima" pitchFamily="2" charset="0"/>
              </a:rPr>
              <a:t>Size</a:t>
            </a:r>
            <a:r>
              <a:rPr lang="en-US" sz="3200" dirty="0" smtClean="0">
                <a:ea typeface="Ebrima" pitchFamily="2" charset="0"/>
                <a:cs typeface="Ebrima" pitchFamily="2" charset="0"/>
              </a:rPr>
              <a:t>: 1”x1”x1”</a:t>
            </a:r>
          </a:p>
          <a:p>
            <a:pPr marL="231775" indent="-231775">
              <a:buFont typeface="Arial" pitchFamily="34" charset="0"/>
              <a:buChar char="•"/>
            </a:pPr>
            <a:r>
              <a:rPr lang="en-US" sz="3200" dirty="0" smtClean="0">
                <a:ea typeface="Ebrima" pitchFamily="2" charset="0"/>
                <a:cs typeface="Ebrima" pitchFamily="2" charset="0"/>
              </a:rPr>
              <a:t>ATMega328p </a:t>
            </a:r>
            <a:r>
              <a:rPr lang="en-US" sz="3200" dirty="0" smtClean="0">
                <a:ea typeface="Ebrima" pitchFamily="2" charset="0"/>
                <a:cs typeface="Ebrima" pitchFamily="2" charset="0"/>
              </a:rPr>
              <a:t>MCU</a:t>
            </a:r>
          </a:p>
          <a:p>
            <a:pPr marL="231775" indent="-231775">
              <a:buFont typeface="Arial" pitchFamily="34" charset="0"/>
              <a:buChar char="•"/>
            </a:pPr>
            <a:r>
              <a:rPr lang="en-US" sz="3200" dirty="0" smtClean="0">
                <a:ea typeface="Ebrima" pitchFamily="2" charset="0"/>
                <a:cs typeface="Ebrima" pitchFamily="2" charset="0"/>
              </a:rPr>
              <a:t>RF12B </a:t>
            </a:r>
            <a:r>
              <a:rPr lang="en-US" sz="3200" dirty="0" smtClean="0">
                <a:ea typeface="Ebrima" pitchFamily="2" charset="0"/>
                <a:cs typeface="Ebrima" pitchFamily="2" charset="0"/>
              </a:rPr>
              <a:t>transceiver at 434MHz</a:t>
            </a:r>
          </a:p>
          <a:p>
            <a:pPr marL="231775" indent="-231775">
              <a:buFont typeface="Arial" pitchFamily="34" charset="0"/>
              <a:buChar char="•"/>
            </a:pPr>
            <a:r>
              <a:rPr lang="en-US" sz="3200" dirty="0" smtClean="0">
                <a:ea typeface="Ebrima" pitchFamily="2" charset="0"/>
                <a:cs typeface="Ebrima" pitchFamily="2" charset="0"/>
              </a:rPr>
              <a:t>20mm </a:t>
            </a:r>
            <a:r>
              <a:rPr lang="en-US" sz="3200" dirty="0" smtClean="0">
                <a:ea typeface="Ebrima" pitchFamily="2" charset="0"/>
                <a:cs typeface="Ebrima" pitchFamily="2" charset="0"/>
              </a:rPr>
              <a:t>coin cell battery</a:t>
            </a:r>
          </a:p>
          <a:p>
            <a:pPr marL="231775" indent="-231775">
              <a:buFont typeface="Arial" pitchFamily="34" charset="0"/>
              <a:buChar char="•"/>
            </a:pPr>
            <a:r>
              <a:rPr lang="en-US" sz="3200" dirty="0" smtClean="0">
                <a:ea typeface="Ebrima" pitchFamily="2" charset="0"/>
                <a:cs typeface="Ebrima" pitchFamily="2" charset="0"/>
              </a:rPr>
              <a:t>Battery </a:t>
            </a:r>
            <a:r>
              <a:rPr lang="en-US" sz="3200" dirty="0" smtClean="0">
                <a:ea typeface="Ebrima" pitchFamily="2" charset="0"/>
                <a:cs typeface="Ebrima" pitchFamily="2" charset="0"/>
              </a:rPr>
              <a:t>life: 3 months  </a:t>
            </a:r>
          </a:p>
          <a:p>
            <a:pPr marL="231775" indent="-231775">
              <a:buFont typeface="Arial" pitchFamily="34" charset="0"/>
              <a:buChar char="•"/>
            </a:pPr>
            <a:r>
              <a:rPr lang="en-US" sz="3200" dirty="0" smtClean="0">
                <a:ea typeface="Ebrima" pitchFamily="2" charset="0"/>
                <a:cs typeface="Ebrima" pitchFamily="2" charset="0"/>
              </a:rPr>
              <a:t>Cost </a:t>
            </a:r>
            <a:endParaRPr lang="en-US" sz="3200" dirty="0" smtClean="0">
              <a:ea typeface="Ebrima" pitchFamily="2" charset="0"/>
              <a:cs typeface="Ebrima" pitchFamily="2" charset="0"/>
            </a:endParaRPr>
          </a:p>
        </p:txBody>
      </p:sp>
      <p:pic>
        <p:nvPicPr>
          <p:cNvPr id="64" name="Picture 2" descr="E:\PSU\ECE 412\Winter 2011\Pictures\Real boards\JPG\Tag_Poster.JPG"/>
          <p:cNvPicPr>
            <a:picLocks noChangeAspect="1" noChangeArrowheads="1"/>
          </p:cNvPicPr>
          <p:nvPr/>
        </p:nvPicPr>
        <p:blipFill>
          <a:blip r:embed="rId5" cstate="print">
            <a:clrChange>
              <a:clrFrom>
                <a:srgbClr val="F4FCFF"/>
              </a:clrFrom>
              <a:clrTo>
                <a:srgbClr val="F4FCFF">
                  <a:alpha val="0"/>
                </a:srgbClr>
              </a:clrTo>
            </a:clrChange>
          </a:blip>
          <a:srcRect/>
          <a:stretch>
            <a:fillRect/>
          </a:stretch>
        </p:blipFill>
        <p:spPr bwMode="auto">
          <a:xfrm rot="20948527">
            <a:off x="31310172" y="6511392"/>
            <a:ext cx="2980532" cy="1981200"/>
          </a:xfrm>
          <a:prstGeom prst="rect">
            <a:avLst/>
          </a:prstGeom>
          <a:noFill/>
        </p:spPr>
      </p:pic>
      <p:pic>
        <p:nvPicPr>
          <p:cNvPr id="65" name="Picture 3" descr="E:\PSU\ECE 412\Winter 2011\Pictures\Real boards\JPG\Detector_Poster.JPG"/>
          <p:cNvPicPr>
            <a:picLocks noChangeAspect="1" noChangeArrowheads="1"/>
          </p:cNvPicPr>
          <p:nvPr/>
        </p:nvPicPr>
        <p:blipFill>
          <a:blip r:embed="rId6" cstate="print"/>
          <a:stretch>
            <a:fillRect/>
          </a:stretch>
        </p:blipFill>
        <p:spPr bwMode="auto">
          <a:xfrm>
            <a:off x="37017648" y="6565109"/>
            <a:ext cx="4505702" cy="1430192"/>
          </a:xfrm>
          <a:prstGeom prst="rect">
            <a:avLst/>
          </a:prstGeom>
          <a:noFill/>
        </p:spPr>
      </p:pic>
      <p:graphicFrame>
        <p:nvGraphicFramePr>
          <p:cNvPr id="68" name="Chart 67"/>
          <p:cNvGraphicFramePr/>
          <p:nvPr/>
        </p:nvGraphicFramePr>
        <p:xfrm>
          <a:off x="36331848" y="20863558"/>
          <a:ext cx="6263952" cy="4038600"/>
        </p:xfrm>
        <a:graphic>
          <a:graphicData uri="http://schemas.openxmlformats.org/drawingml/2006/chart">
            <c:chart xmlns:c="http://schemas.openxmlformats.org/drawingml/2006/chart" xmlns:r="http://schemas.openxmlformats.org/officeDocument/2006/relationships" r:id="rId7"/>
          </a:graphicData>
        </a:graphic>
      </p:graphicFrame>
      <p:pic>
        <p:nvPicPr>
          <p:cNvPr id="2051" name="Picture 3" descr="C:\Users\WOODY\Desktop\javaapp.png"/>
          <p:cNvPicPr>
            <a:picLocks noChangeAspect="1" noChangeArrowheads="1"/>
          </p:cNvPicPr>
          <p:nvPr/>
        </p:nvPicPr>
        <p:blipFill>
          <a:blip r:embed="rId8" cstate="print"/>
          <a:srcRect/>
          <a:stretch>
            <a:fillRect/>
          </a:stretch>
        </p:blipFill>
        <p:spPr bwMode="auto">
          <a:xfrm>
            <a:off x="30540648" y="12329159"/>
            <a:ext cx="9240838" cy="4972050"/>
          </a:xfrm>
          <a:prstGeom prst="rect">
            <a:avLst/>
          </a:prstGeom>
          <a:noFill/>
          <a:effectLst>
            <a:outerShdw blurRad="190500" dist="190500" dir="2700000" algn="tl" rotWithShape="0">
              <a:prstClr val="black">
                <a:alpha val="40000"/>
              </a:prstClr>
            </a:outerShdw>
          </a:effectLst>
        </p:spPr>
      </p:pic>
      <p:pic>
        <p:nvPicPr>
          <p:cNvPr id="2049" name="Picture 1" descr="C:\Users\WOODY\Desktop\webapp.png"/>
          <p:cNvPicPr>
            <a:picLocks noChangeAspect="1" noChangeArrowheads="1"/>
          </p:cNvPicPr>
          <p:nvPr/>
        </p:nvPicPr>
        <p:blipFill>
          <a:blip r:embed="rId9" cstate="print"/>
          <a:srcRect/>
          <a:stretch>
            <a:fillRect/>
          </a:stretch>
        </p:blipFill>
        <p:spPr bwMode="auto">
          <a:xfrm>
            <a:off x="33588648" y="13776959"/>
            <a:ext cx="8266717" cy="4648200"/>
          </a:xfrm>
          <a:prstGeom prst="rect">
            <a:avLst/>
          </a:prstGeom>
          <a:noFill/>
          <a:ln w="3175">
            <a:solidFill>
              <a:schemeClr val="tx1"/>
            </a:solidFill>
          </a:ln>
          <a:effectLst>
            <a:outerShdw blurRad="190500" dist="190500" dir="2700000" algn="tl" rotWithShape="0">
              <a:prstClr val="black">
                <a:alpha val="40000"/>
              </a:prstClr>
            </a:outerShdw>
          </a:effectLst>
        </p:spPr>
      </p:pic>
      <p:sp>
        <p:nvSpPr>
          <p:cNvPr id="70" name="TextBox 69"/>
          <p:cNvSpPr txBox="1"/>
          <p:nvPr/>
        </p:nvSpPr>
        <p:spPr>
          <a:xfrm>
            <a:off x="4191000" y="2103120"/>
            <a:ext cx="5257800" cy="1200329"/>
          </a:xfrm>
          <a:prstGeom prst="rect">
            <a:avLst/>
          </a:prstGeom>
          <a:noFill/>
        </p:spPr>
        <p:txBody>
          <a:bodyPr wrap="square" rtlCol="0">
            <a:spAutoFit/>
          </a:bodyPr>
          <a:lstStyle/>
          <a:p>
            <a:pPr lvl="0" algn="r"/>
            <a:r>
              <a:rPr lang="en-US" sz="2400" b="1" dirty="0" smtClean="0">
                <a:latin typeface="Ebrima" pitchFamily="2" charset="0"/>
                <a:ea typeface="Ebrima" pitchFamily="2" charset="0"/>
                <a:cs typeface="Ebrima" pitchFamily="2" charset="0"/>
              </a:rPr>
              <a:t>Capstone 2011</a:t>
            </a:r>
          </a:p>
          <a:p>
            <a:pPr lvl="0" algn="r"/>
            <a:r>
              <a:rPr lang="en-US" sz="2400" b="1" dirty="0" smtClean="0">
                <a:latin typeface="Ebrima" pitchFamily="2" charset="0"/>
                <a:ea typeface="Ebrima" pitchFamily="2" charset="0"/>
                <a:cs typeface="Ebrima" pitchFamily="2" charset="0"/>
              </a:rPr>
              <a:t>Sponsored by Intel</a:t>
            </a:r>
          </a:p>
          <a:p>
            <a:pPr algn="r"/>
            <a:r>
              <a:rPr lang="en-US" sz="2400" b="1" dirty="0" smtClean="0">
                <a:latin typeface="Ebrima" pitchFamily="2" charset="0"/>
                <a:ea typeface="Ebrima" pitchFamily="2" charset="0"/>
                <a:cs typeface="Ebrima" pitchFamily="2" charset="0"/>
              </a:rPr>
              <a:t>Advisor: Prof. Robert Daasch</a:t>
            </a:r>
          </a:p>
        </p:txBody>
      </p:sp>
      <p:sp>
        <p:nvSpPr>
          <p:cNvPr id="71" name="TextBox 70"/>
          <p:cNvSpPr txBox="1"/>
          <p:nvPr/>
        </p:nvSpPr>
        <p:spPr>
          <a:xfrm>
            <a:off x="34290000" y="2103120"/>
            <a:ext cx="5715000" cy="1200329"/>
          </a:xfrm>
          <a:prstGeom prst="rect">
            <a:avLst/>
          </a:prstGeom>
          <a:noFill/>
        </p:spPr>
        <p:txBody>
          <a:bodyPr wrap="square" rtlCol="0">
            <a:spAutoFit/>
          </a:bodyPr>
          <a:lstStyle/>
          <a:p>
            <a:pPr lvl="0"/>
            <a:r>
              <a:rPr lang="en-US" sz="2400" b="1" dirty="0" smtClean="0">
                <a:latin typeface="Ebrima" pitchFamily="2" charset="0"/>
                <a:ea typeface="Ebrima" pitchFamily="2" charset="0"/>
                <a:cs typeface="Ebrima" pitchFamily="2" charset="0"/>
              </a:rPr>
              <a:t>Team Members:</a:t>
            </a:r>
          </a:p>
          <a:p>
            <a:pPr lvl="0"/>
            <a:r>
              <a:rPr lang="en-US" sz="2400" b="1" dirty="0" smtClean="0">
                <a:latin typeface="Ebrima" pitchFamily="2" charset="0"/>
                <a:ea typeface="Ebrima" pitchFamily="2" charset="0"/>
                <a:cs typeface="Ebrima" pitchFamily="2" charset="0"/>
              </a:rPr>
              <a:t>Daniel Ferguson – Dung Le</a:t>
            </a:r>
          </a:p>
          <a:p>
            <a:pPr lvl="0"/>
            <a:r>
              <a:rPr lang="en-US" sz="2400" b="1" dirty="0" smtClean="0">
                <a:latin typeface="Ebrima" pitchFamily="2" charset="0"/>
                <a:ea typeface="Ebrima" pitchFamily="2" charset="0"/>
                <a:cs typeface="Ebrima" pitchFamily="2" charset="0"/>
              </a:rPr>
              <a:t>Lynh Pham – Man Hoang – Tri Truong</a:t>
            </a:r>
          </a:p>
        </p:txBody>
      </p:sp>
      <p:sp>
        <p:nvSpPr>
          <p:cNvPr id="75" name="Rectangle 74"/>
          <p:cNvSpPr/>
          <p:nvPr/>
        </p:nvSpPr>
        <p:spPr>
          <a:xfrm>
            <a:off x="13990320" y="5029200"/>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Design</a:t>
            </a:r>
            <a:endParaRPr lang="en-US" sz="5400" b="1" dirty="0">
              <a:solidFill>
                <a:schemeClr val="tx2"/>
              </a:solidFill>
              <a:latin typeface="Cambria" pitchFamily="18" charset="0"/>
            </a:endParaRPr>
          </a:p>
        </p:txBody>
      </p:sp>
      <p:cxnSp>
        <p:nvCxnSpPr>
          <p:cNvPr id="47" name="Straight Connector 46"/>
          <p:cNvCxnSpPr/>
          <p:nvPr/>
        </p:nvCxnSpPr>
        <p:spPr>
          <a:xfrm rot="10800000">
            <a:off x="-7620000" y="101346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0800000">
            <a:off x="-6918648" y="111252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0942320" y="17785079"/>
            <a:ext cx="694944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9433248" y="8839200"/>
            <a:ext cx="5486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3870959" y="7452360"/>
            <a:ext cx="438912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10800000">
            <a:off x="-6232848" y="10972800"/>
            <a:ext cx="3962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10800000">
            <a:off x="-7924800" y="14782800"/>
            <a:ext cx="4816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16200000" flipH="1">
            <a:off x="-6019800" y="18745199"/>
            <a:ext cx="59436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0800000" flipV="1">
            <a:off x="-6842447" y="21107397"/>
            <a:ext cx="4175448"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10800000">
            <a:off x="-9677400" y="256794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0800000">
            <a:off x="-9296400" y="25450800"/>
            <a:ext cx="9296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16200000" flipH="1">
            <a:off x="49393153" y="8382001"/>
            <a:ext cx="41148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0800000">
            <a:off x="23622000" y="4876801"/>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80447" y="15392399"/>
            <a:ext cx="41148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10800000">
            <a:off x="45780648" y="163068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91" name="Picture 90" descr="colorbar-big.png"/>
          <p:cNvPicPr>
            <a:picLocks noChangeAspect="1"/>
          </p:cNvPicPr>
          <p:nvPr/>
        </p:nvPicPr>
        <p:blipFill>
          <a:blip r:embed="rId10" cstate="print"/>
          <a:stretch>
            <a:fillRect/>
          </a:stretch>
        </p:blipFill>
        <p:spPr>
          <a:xfrm>
            <a:off x="0" y="3962400"/>
            <a:ext cx="43891200" cy="324795"/>
          </a:xfrm>
          <a:prstGeom prst="rect">
            <a:avLst/>
          </a:prstGeom>
        </p:spPr>
      </p:pic>
      <p:sp>
        <p:nvSpPr>
          <p:cNvPr id="92" name="Rectangle 91"/>
          <p:cNvSpPr/>
          <p:nvPr/>
        </p:nvSpPr>
        <p:spPr>
          <a:xfrm>
            <a:off x="0" y="30251400"/>
            <a:ext cx="43891200" cy="2667000"/>
          </a:xfrm>
          <a:prstGeom prst="rect">
            <a:avLst/>
          </a:prstGeom>
          <a:solidFill>
            <a:schemeClr val="accent3">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2068285" y="31126241"/>
            <a:ext cx="25668515" cy="1182559"/>
          </a:xfrm>
          <a:prstGeom prst="rect">
            <a:avLst/>
          </a:prstGeom>
          <a:noFill/>
        </p:spPr>
        <p:txBody>
          <a:bodyPr wrap="square" lIns="73841" tIns="36921" rIns="73841" bIns="36921" rtlCol="0">
            <a:spAutoFit/>
          </a:bodyPr>
          <a:lstStyle/>
          <a:p>
            <a:r>
              <a:rPr lang="en-US" sz="7200" dirty="0" smtClean="0">
                <a:solidFill>
                  <a:schemeClr val="tx1">
                    <a:lumMod val="75000"/>
                    <a:lumOff val="25000"/>
                  </a:schemeClr>
                </a:solidFill>
                <a:effectLst>
                  <a:outerShdw dist="25400" dir="2700000" algn="tl" rotWithShape="0">
                    <a:schemeClr val="bg1"/>
                  </a:outerShdw>
                </a:effectLst>
              </a:rPr>
              <a:t>Department of Electrical and Computer Engineering</a:t>
            </a:r>
            <a:endParaRPr lang="en-US" sz="7200" dirty="0">
              <a:solidFill>
                <a:schemeClr val="tx1">
                  <a:lumMod val="75000"/>
                  <a:lumOff val="25000"/>
                </a:schemeClr>
              </a:solidFill>
              <a:effectLst>
                <a:outerShdw dist="25400" dir="2700000" algn="tl" rotWithShape="0">
                  <a:schemeClr val="bg1"/>
                </a:outerShdw>
              </a:effectLst>
            </a:endParaRPr>
          </a:p>
        </p:txBody>
      </p:sp>
      <p:pic>
        <p:nvPicPr>
          <p:cNvPr id="1028" name="Picture 4" descr="E:\PSU\ECE 412\Winter 2011\Poster\Logo\psulogo_horiz_msword.tif"/>
          <p:cNvPicPr>
            <a:picLocks noChangeAspect="1" noChangeArrowheads="1"/>
          </p:cNvPicPr>
          <p:nvPr/>
        </p:nvPicPr>
        <p:blipFill>
          <a:blip r:embed="rId11" cstate="print">
            <a:clrChange>
              <a:clrFrom>
                <a:srgbClr val="FFFFFF"/>
              </a:clrFrom>
              <a:clrTo>
                <a:srgbClr val="FFFFFF">
                  <a:alpha val="0"/>
                </a:srgbClr>
              </a:clrTo>
            </a:clrChange>
          </a:blip>
          <a:srcRect/>
          <a:stretch>
            <a:fillRect/>
          </a:stretch>
        </p:blipFill>
        <p:spPr bwMode="auto">
          <a:xfrm>
            <a:off x="32842200" y="30480000"/>
            <a:ext cx="9920396" cy="1981200"/>
          </a:xfrm>
          <a:prstGeom prst="rect">
            <a:avLst/>
          </a:prstGeom>
          <a:noFill/>
        </p:spPr>
      </p:pic>
      <p:cxnSp>
        <p:nvCxnSpPr>
          <p:cNvPr id="99" name="Straight Connector 98"/>
          <p:cNvCxnSpPr/>
          <p:nvPr/>
        </p:nvCxnSpPr>
        <p:spPr>
          <a:xfrm rot="10800000">
            <a:off x="25984200" y="5105400"/>
            <a:ext cx="22860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rot="10800000">
            <a:off x="46726152" y="6705601"/>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rot="10800000">
            <a:off x="21259800" y="5105401"/>
            <a:ext cx="36576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rot="5400000">
            <a:off x="45300900" y="14592300"/>
            <a:ext cx="2362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rot="10800000">
            <a:off x="46771248" y="16078200"/>
            <a:ext cx="3673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rot="5400000">
            <a:off x="49964652" y="8877301"/>
            <a:ext cx="2362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rot="10800000">
            <a:off x="47244000" y="6934200"/>
            <a:ext cx="3673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280160" y="12486442"/>
            <a:ext cx="10515600" cy="10525958"/>
          </a:xfrm>
          <a:prstGeom prst="rect">
            <a:avLst/>
          </a:prstGeom>
          <a:noFill/>
        </p:spPr>
        <p:txBody>
          <a:bodyPr wrap="square" lIns="0" tIns="91440" bIns="91440" rtlCol="0">
            <a:spAutoFit/>
          </a:bodyPr>
          <a:lstStyle/>
          <a:p>
            <a:pPr algn="just"/>
            <a:r>
              <a:rPr lang="en-US" sz="3200" dirty="0" smtClean="0"/>
              <a:t>Our system uses an RF transceiver mesh network to track mobile assets indoors. The system determines an asset’s current location by matching the RF fingerprint, based on signal strength, of a Tags periodic broadcasts with previously collected fingerprints stored in a database.</a:t>
            </a:r>
          </a:p>
          <a:p>
            <a:pPr algn="just"/>
            <a:endParaRPr lang="en-US" sz="3200" dirty="0" smtClean="0"/>
          </a:p>
          <a:p>
            <a:pPr algn="just"/>
            <a:r>
              <a:rPr lang="en-US" sz="3200" dirty="0" smtClean="0"/>
              <a:t>Why </a:t>
            </a:r>
            <a:r>
              <a:rPr lang="en-US" sz="3200" b="1" dirty="0" smtClean="0"/>
              <a:t>RF signal strength</a:t>
            </a:r>
            <a:r>
              <a:rPr lang="en-US" sz="3200" dirty="0" smtClean="0"/>
              <a:t>?</a:t>
            </a:r>
          </a:p>
          <a:p>
            <a:pPr algn="just"/>
            <a:r>
              <a:rPr lang="en-US" sz="3200" dirty="0" smtClean="0"/>
              <a:t>Radio Received Signal Strength Indication (RSSI) is a measurement of the amount of power received by antenna. Theoretically, distances can be approximated based on the relationship between transmitted and received signal strength.</a:t>
            </a:r>
          </a:p>
          <a:p>
            <a:pPr algn="just"/>
            <a:r>
              <a:rPr lang="en-US" sz="3200" dirty="0" smtClean="0"/>
              <a:t>We based our system on RF signal strength because alternative choices such as GPS, IR, and Acoustics either cannot work indoors, or requires line of sight. Also, low power RF transceivers are readily available.</a:t>
            </a:r>
          </a:p>
          <a:p>
            <a:pPr algn="just"/>
            <a:endParaRPr lang="en-US" sz="3200" dirty="0" smtClean="0"/>
          </a:p>
          <a:p>
            <a:pPr algn="just"/>
            <a:r>
              <a:rPr lang="en-US" sz="3200" dirty="0" smtClean="0"/>
              <a:t>For scalability, a </a:t>
            </a:r>
            <a:r>
              <a:rPr lang="en-US" sz="3200" b="1" dirty="0" smtClean="0"/>
              <a:t>mesh network </a:t>
            </a:r>
            <a:r>
              <a:rPr lang="en-US" sz="3200" dirty="0" smtClean="0"/>
              <a:t>of detectors relay all data to a centralized controller where locations of tags are calculated and saved in a database. An easy to use web application provides visualization of tag locations, as well as other maintenance details.</a:t>
            </a:r>
            <a:endParaRPr lang="en-US" sz="3200" dirty="0"/>
          </a:p>
        </p:txBody>
      </p:sp>
      <p:sp>
        <p:nvSpPr>
          <p:cNvPr id="18" name="Rectangle 17"/>
          <p:cNvSpPr/>
          <p:nvPr/>
        </p:nvSpPr>
        <p:spPr>
          <a:xfrm>
            <a:off x="1280160" y="11419642"/>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Approach</a:t>
            </a:r>
            <a:endParaRPr lang="en-US" sz="5400" b="1" dirty="0">
              <a:solidFill>
                <a:schemeClr val="tx2"/>
              </a:solidFill>
              <a:latin typeface="Cambria" pitchFamily="18" charset="0"/>
            </a:endParaRPr>
          </a:p>
        </p:txBody>
      </p:sp>
      <p:pic>
        <p:nvPicPr>
          <p:cNvPr id="156" name="Picture 4" descr="C:\Users\WOODY\Desktop\sensor_network_big.gif"/>
          <p:cNvPicPr>
            <a:picLocks noChangeAspect="1" noChangeArrowheads="1"/>
          </p:cNvPicPr>
          <p:nvPr/>
        </p:nvPicPr>
        <p:blipFill>
          <a:blip r:embed="rId12" cstate="print"/>
          <a:stretch>
            <a:fillRect/>
          </a:stretch>
        </p:blipFill>
        <p:spPr bwMode="auto">
          <a:xfrm>
            <a:off x="1447800" y="24079200"/>
            <a:ext cx="9605486" cy="4753451"/>
          </a:xfrm>
          <a:prstGeom prst="rect">
            <a:avLst/>
          </a:prstGeom>
          <a:noFill/>
        </p:spPr>
      </p:pic>
      <p:sp>
        <p:nvSpPr>
          <p:cNvPr id="157" name="Rectangle 156"/>
          <p:cNvSpPr/>
          <p:nvPr/>
        </p:nvSpPr>
        <p:spPr>
          <a:xfrm>
            <a:off x="3657912" y="28651200"/>
            <a:ext cx="51054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pPr algn="ctr"/>
            <a:r>
              <a:rPr lang="en-US" sz="3200" b="1" dirty="0" smtClean="0">
                <a:solidFill>
                  <a:schemeClr val="tx2">
                    <a:lumMod val="60000"/>
                    <a:lumOff val="40000"/>
                  </a:schemeClr>
                </a:solidFill>
              </a:rPr>
              <a:t>Mesh Network Concept</a:t>
            </a:r>
            <a:endParaRPr lang="en-US" sz="3200" b="1" dirty="0">
              <a:solidFill>
                <a:schemeClr val="tx2">
                  <a:lumMod val="60000"/>
                  <a:lumOff val="40000"/>
                </a:schemeClr>
              </a:solidFill>
            </a:endParaRPr>
          </a:p>
        </p:txBody>
      </p:sp>
      <p:grpSp>
        <p:nvGrpSpPr>
          <p:cNvPr id="164" name="Group 163"/>
          <p:cNvGrpSpPr>
            <a:grpSpLocks noChangeAspect="1"/>
          </p:cNvGrpSpPr>
          <p:nvPr/>
        </p:nvGrpSpPr>
        <p:grpSpPr>
          <a:xfrm>
            <a:off x="14047356" y="6400800"/>
            <a:ext cx="14832444" cy="5733640"/>
            <a:chOff x="15212523" y="10241280"/>
            <a:chExt cx="11865954" cy="4586912"/>
          </a:xfrm>
        </p:grpSpPr>
        <p:pic>
          <p:nvPicPr>
            <p:cNvPr id="115" name="Picture 114" descr="1209193.png"/>
            <p:cNvPicPr>
              <a:picLocks noChangeAspect="1"/>
            </p:cNvPicPr>
            <p:nvPr/>
          </p:nvPicPr>
          <p:blipFill>
            <a:blip r:embed="rId13" cstate="print"/>
            <a:stretch>
              <a:fillRect/>
            </a:stretch>
          </p:blipFill>
          <p:spPr>
            <a:xfrm>
              <a:off x="26185323" y="13696859"/>
              <a:ext cx="713277" cy="713277"/>
            </a:xfrm>
            <a:prstGeom prst="rect">
              <a:avLst/>
            </a:prstGeom>
          </p:spPr>
        </p:pic>
        <p:grpSp>
          <p:nvGrpSpPr>
            <p:cNvPr id="117" name="Group 125"/>
            <p:cNvGrpSpPr/>
            <p:nvPr/>
          </p:nvGrpSpPr>
          <p:grpSpPr>
            <a:xfrm>
              <a:off x="17288392" y="13208463"/>
              <a:ext cx="1380608" cy="1619729"/>
              <a:chOff x="10467777" y="16383000"/>
              <a:chExt cx="2507756" cy="2902786"/>
            </a:xfrm>
          </p:grpSpPr>
          <p:pic>
            <p:nvPicPr>
              <p:cNvPr id="152" name="Picture 151" descr="1914499.png"/>
              <p:cNvPicPr>
                <a:picLocks noChangeAspect="1"/>
              </p:cNvPicPr>
              <p:nvPr/>
            </p:nvPicPr>
            <p:blipFill>
              <a:blip r:embed="rId14" cstate="print"/>
              <a:stretch>
                <a:fillRect/>
              </a:stretch>
            </p:blipFill>
            <p:spPr>
              <a:xfrm>
                <a:off x="10467777" y="16383000"/>
                <a:ext cx="2457844" cy="2514600"/>
              </a:xfrm>
              <a:prstGeom prst="rect">
                <a:avLst/>
              </a:prstGeom>
            </p:spPr>
          </p:pic>
          <p:sp>
            <p:nvSpPr>
              <p:cNvPr id="153" name="TextBox 152"/>
              <p:cNvSpPr txBox="1"/>
              <p:nvPr/>
            </p:nvSpPr>
            <p:spPr>
              <a:xfrm>
                <a:off x="10591802" y="18623890"/>
                <a:ext cx="2383731" cy="661896"/>
              </a:xfrm>
              <a:prstGeom prst="rect">
                <a:avLst/>
              </a:prstGeom>
              <a:noFill/>
            </p:spPr>
            <p:txBody>
              <a:bodyPr wrap="squar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Controller</a:t>
                </a:r>
                <a:endParaRPr lang="en-US" sz="2400" dirty="0">
                  <a:solidFill>
                    <a:schemeClr val="tx2">
                      <a:lumMod val="60000"/>
                      <a:lumOff val="40000"/>
                    </a:schemeClr>
                  </a:solidFill>
                  <a:ea typeface="Ebrima" pitchFamily="2" charset="0"/>
                  <a:cs typeface="Ebrima" pitchFamily="2" charset="0"/>
                </a:endParaRPr>
              </a:p>
            </p:txBody>
          </p:sp>
        </p:grpSp>
        <p:grpSp>
          <p:nvGrpSpPr>
            <p:cNvPr id="118" name="Group 96"/>
            <p:cNvGrpSpPr/>
            <p:nvPr/>
          </p:nvGrpSpPr>
          <p:grpSpPr>
            <a:xfrm>
              <a:off x="23061123" y="13239659"/>
              <a:ext cx="1093248" cy="987229"/>
              <a:chOff x="22909752" y="11524216"/>
              <a:chExt cx="1093248" cy="987229"/>
            </a:xfrm>
          </p:grpSpPr>
          <p:pic>
            <p:nvPicPr>
              <p:cNvPr id="150" name="Picture 149" descr="1209193.png"/>
              <p:cNvPicPr>
                <a:picLocks noChangeAspect="1"/>
              </p:cNvPicPr>
              <p:nvPr/>
            </p:nvPicPr>
            <p:blipFill>
              <a:blip r:embed="rId13" cstate="print"/>
              <a:stretch>
                <a:fillRect/>
              </a:stretch>
            </p:blipFill>
            <p:spPr>
              <a:xfrm>
                <a:off x="23095534" y="11524216"/>
                <a:ext cx="713277" cy="713277"/>
              </a:xfrm>
              <a:prstGeom prst="rect">
                <a:avLst/>
              </a:prstGeom>
            </p:spPr>
          </p:pic>
          <p:sp>
            <p:nvSpPr>
              <p:cNvPr id="151" name="TextBox 150"/>
              <p:cNvSpPr txBox="1"/>
              <p:nvPr/>
            </p:nvSpPr>
            <p:spPr>
              <a:xfrm>
                <a:off x="22909752" y="12142113"/>
                <a:ext cx="1093248"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Detector</a:t>
                </a:r>
                <a:endParaRPr lang="en-US" sz="2400" dirty="0">
                  <a:solidFill>
                    <a:schemeClr val="tx2">
                      <a:lumMod val="60000"/>
                      <a:lumOff val="40000"/>
                    </a:schemeClr>
                  </a:solidFill>
                  <a:ea typeface="Ebrima" pitchFamily="2" charset="0"/>
                  <a:cs typeface="Ebrima" pitchFamily="2" charset="0"/>
                </a:endParaRPr>
              </a:p>
            </p:txBody>
          </p:sp>
        </p:grpSp>
        <p:pic>
          <p:nvPicPr>
            <p:cNvPr id="119" name="Picture 118" descr="15342234.png"/>
            <p:cNvPicPr>
              <a:picLocks noChangeAspect="1"/>
            </p:cNvPicPr>
            <p:nvPr/>
          </p:nvPicPr>
          <p:blipFill>
            <a:blip r:embed="rId15" cstate="print"/>
            <a:stretch>
              <a:fillRect/>
            </a:stretch>
          </p:blipFill>
          <p:spPr>
            <a:xfrm>
              <a:off x="24998975" y="12325259"/>
              <a:ext cx="778469" cy="778468"/>
            </a:xfrm>
            <a:prstGeom prst="rect">
              <a:avLst/>
            </a:prstGeom>
          </p:spPr>
        </p:pic>
        <p:sp>
          <p:nvSpPr>
            <p:cNvPr id="120" name="TextBox 119"/>
            <p:cNvSpPr txBox="1"/>
            <p:nvPr/>
          </p:nvSpPr>
          <p:spPr>
            <a:xfrm>
              <a:off x="25194723" y="12934859"/>
              <a:ext cx="418384"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Tag</a:t>
              </a:r>
              <a:endParaRPr lang="en-US" sz="2400" dirty="0">
                <a:solidFill>
                  <a:schemeClr val="tx2">
                    <a:lumMod val="60000"/>
                    <a:lumOff val="40000"/>
                  </a:schemeClr>
                </a:solidFill>
                <a:ea typeface="Ebrima" pitchFamily="2" charset="0"/>
                <a:cs typeface="Ebrima" pitchFamily="2" charset="0"/>
              </a:endParaRPr>
            </a:p>
          </p:txBody>
        </p:sp>
        <p:pic>
          <p:nvPicPr>
            <p:cNvPr id="121" name="Picture 120" descr="1209193.png"/>
            <p:cNvPicPr>
              <a:picLocks noChangeAspect="1"/>
            </p:cNvPicPr>
            <p:nvPr/>
          </p:nvPicPr>
          <p:blipFill>
            <a:blip r:embed="rId13" cstate="print"/>
            <a:stretch>
              <a:fillRect/>
            </a:stretch>
          </p:blipFill>
          <p:spPr>
            <a:xfrm>
              <a:off x="26365200" y="10849982"/>
              <a:ext cx="713277" cy="713277"/>
            </a:xfrm>
            <a:prstGeom prst="rect">
              <a:avLst/>
            </a:prstGeom>
          </p:spPr>
        </p:pic>
        <p:grpSp>
          <p:nvGrpSpPr>
            <p:cNvPr id="122" name="Group 123"/>
            <p:cNvGrpSpPr/>
            <p:nvPr/>
          </p:nvGrpSpPr>
          <p:grpSpPr>
            <a:xfrm>
              <a:off x="15212523" y="10801259"/>
              <a:ext cx="1274893" cy="1143000"/>
              <a:chOff x="21869400" y="9967912"/>
              <a:chExt cx="1447801" cy="1298020"/>
            </a:xfrm>
          </p:grpSpPr>
          <p:pic>
            <p:nvPicPr>
              <p:cNvPr id="147" name="Picture 3" descr="H:\ECE 412\Winter 2011\Poster\PNG Icon\1305272247_1 - Macbook Pro.png"/>
              <p:cNvPicPr>
                <a:picLocks noChangeAspect="1" noChangeArrowheads="1"/>
              </p:cNvPicPr>
              <p:nvPr/>
            </p:nvPicPr>
            <p:blipFill>
              <a:blip r:embed="rId16" cstate="print"/>
              <a:srcRect/>
              <a:stretch>
                <a:fillRect/>
              </a:stretch>
            </p:blipFill>
            <p:spPr bwMode="auto">
              <a:xfrm>
                <a:off x="21869400" y="9967912"/>
                <a:ext cx="1143000" cy="1143000"/>
              </a:xfrm>
              <a:prstGeom prst="rect">
                <a:avLst/>
              </a:prstGeom>
              <a:noFill/>
            </p:spPr>
          </p:pic>
          <p:pic>
            <p:nvPicPr>
              <p:cNvPr id="148" name="Picture 5" descr="H:\ECE 412\Winter 2011\Poster\PNG Icon\20071280501875077805.png"/>
              <p:cNvPicPr>
                <a:picLocks noChangeAspect="1" noChangeArrowheads="1"/>
              </p:cNvPicPr>
              <p:nvPr/>
            </p:nvPicPr>
            <p:blipFill>
              <a:blip r:embed="rId17" cstate="print"/>
              <a:srcRect/>
              <a:stretch>
                <a:fillRect/>
              </a:stretch>
            </p:blipFill>
            <p:spPr bwMode="auto">
              <a:xfrm>
                <a:off x="22631400" y="10210799"/>
                <a:ext cx="685801" cy="685801"/>
              </a:xfrm>
              <a:prstGeom prst="rect">
                <a:avLst/>
              </a:prstGeom>
              <a:noFill/>
            </p:spPr>
          </p:pic>
          <p:sp>
            <p:nvSpPr>
              <p:cNvPr id="149" name="TextBox 148"/>
              <p:cNvSpPr txBox="1"/>
              <p:nvPr/>
            </p:nvSpPr>
            <p:spPr>
              <a:xfrm>
                <a:off x="22471149" y="10896600"/>
                <a:ext cx="693651"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Users</a:t>
                </a:r>
                <a:endParaRPr lang="en-US" sz="2400" dirty="0">
                  <a:solidFill>
                    <a:schemeClr val="tx2">
                      <a:lumMod val="60000"/>
                      <a:lumOff val="40000"/>
                    </a:schemeClr>
                  </a:solidFill>
                  <a:ea typeface="Ebrima" pitchFamily="2" charset="0"/>
                  <a:cs typeface="Ebrima" pitchFamily="2" charset="0"/>
                </a:endParaRPr>
              </a:p>
            </p:txBody>
          </p:sp>
        </p:grpSp>
        <p:grpSp>
          <p:nvGrpSpPr>
            <p:cNvPr id="123" name="Group 99"/>
            <p:cNvGrpSpPr/>
            <p:nvPr/>
          </p:nvGrpSpPr>
          <p:grpSpPr>
            <a:xfrm>
              <a:off x="15212523" y="12184527"/>
              <a:ext cx="990600" cy="1359932"/>
              <a:chOff x="17373600" y="10058400"/>
              <a:chExt cx="990600" cy="1359932"/>
            </a:xfrm>
          </p:grpSpPr>
          <p:pic>
            <p:nvPicPr>
              <p:cNvPr id="144" name="Picture 4" descr="H:\ECE 412\Winter 2011\Poster\PNG Icon\1305272571_folder_locked.png"/>
              <p:cNvPicPr>
                <a:picLocks noChangeAspect="1" noChangeArrowheads="1"/>
              </p:cNvPicPr>
              <p:nvPr/>
            </p:nvPicPr>
            <p:blipFill>
              <a:blip r:embed="rId18" cstate="print"/>
              <a:srcRect/>
              <a:stretch>
                <a:fillRect/>
              </a:stretch>
            </p:blipFill>
            <p:spPr bwMode="auto">
              <a:xfrm>
                <a:off x="17373600" y="10058400"/>
                <a:ext cx="990600" cy="990600"/>
              </a:xfrm>
              <a:prstGeom prst="rect">
                <a:avLst/>
              </a:prstGeom>
              <a:noFill/>
            </p:spPr>
          </p:pic>
          <p:pic>
            <p:nvPicPr>
              <p:cNvPr id="145" name="Picture 8" descr="H:\ECE 412\Winter 2011\Poster\PNG Icon\20071280501875077808.png"/>
              <p:cNvPicPr>
                <a:picLocks noChangeAspect="1" noChangeArrowheads="1"/>
              </p:cNvPicPr>
              <p:nvPr/>
            </p:nvPicPr>
            <p:blipFill>
              <a:blip r:embed="rId19" cstate="print"/>
              <a:srcRect/>
              <a:stretch>
                <a:fillRect/>
              </a:stretch>
            </p:blipFill>
            <p:spPr bwMode="auto">
              <a:xfrm>
                <a:off x="17678400" y="10515600"/>
                <a:ext cx="609600" cy="609600"/>
              </a:xfrm>
              <a:prstGeom prst="rect">
                <a:avLst/>
              </a:prstGeom>
              <a:noFill/>
            </p:spPr>
          </p:pic>
          <p:sp>
            <p:nvSpPr>
              <p:cNvPr id="146" name="TextBox 145"/>
              <p:cNvSpPr txBox="1"/>
              <p:nvPr/>
            </p:nvSpPr>
            <p:spPr>
              <a:xfrm>
                <a:off x="17449800" y="11049000"/>
                <a:ext cx="817531"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Admin</a:t>
                </a:r>
                <a:endParaRPr lang="en-US" sz="2400" dirty="0">
                  <a:solidFill>
                    <a:schemeClr val="tx2">
                      <a:lumMod val="60000"/>
                      <a:lumOff val="40000"/>
                    </a:schemeClr>
                  </a:solidFill>
                  <a:ea typeface="Ebrima" pitchFamily="2" charset="0"/>
                  <a:cs typeface="Ebrima" pitchFamily="2" charset="0"/>
                </a:endParaRPr>
              </a:p>
            </p:txBody>
          </p:sp>
        </p:grpSp>
        <p:grpSp>
          <p:nvGrpSpPr>
            <p:cNvPr id="124" name="Group 125"/>
            <p:cNvGrpSpPr/>
            <p:nvPr/>
          </p:nvGrpSpPr>
          <p:grpSpPr>
            <a:xfrm>
              <a:off x="17346123" y="10801259"/>
              <a:ext cx="1353130" cy="1619729"/>
              <a:chOff x="10467777" y="16383000"/>
              <a:chExt cx="2457844" cy="2902786"/>
            </a:xfrm>
          </p:grpSpPr>
          <p:pic>
            <p:nvPicPr>
              <p:cNvPr id="142" name="Picture 141" descr="1914499.png"/>
              <p:cNvPicPr>
                <a:picLocks noChangeAspect="1"/>
              </p:cNvPicPr>
              <p:nvPr/>
            </p:nvPicPr>
            <p:blipFill>
              <a:blip r:embed="rId14" cstate="print"/>
              <a:stretch>
                <a:fillRect/>
              </a:stretch>
            </p:blipFill>
            <p:spPr>
              <a:xfrm>
                <a:off x="10467777" y="16383000"/>
                <a:ext cx="2457844" cy="2514600"/>
              </a:xfrm>
              <a:prstGeom prst="rect">
                <a:avLst/>
              </a:prstGeom>
            </p:spPr>
          </p:pic>
          <p:sp>
            <p:nvSpPr>
              <p:cNvPr id="143" name="TextBox 142"/>
              <p:cNvSpPr txBox="1"/>
              <p:nvPr/>
            </p:nvSpPr>
            <p:spPr>
              <a:xfrm>
                <a:off x="10591800" y="18623890"/>
                <a:ext cx="2087584" cy="661896"/>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Web App</a:t>
                </a:r>
                <a:endParaRPr lang="en-US" sz="2400" dirty="0">
                  <a:solidFill>
                    <a:schemeClr val="tx2">
                      <a:lumMod val="60000"/>
                      <a:lumOff val="40000"/>
                    </a:schemeClr>
                  </a:solidFill>
                  <a:ea typeface="Ebrima" pitchFamily="2" charset="0"/>
                  <a:cs typeface="Ebrima" pitchFamily="2" charset="0"/>
                </a:endParaRPr>
              </a:p>
            </p:txBody>
          </p:sp>
        </p:grpSp>
        <p:sp>
          <p:nvSpPr>
            <p:cNvPr id="126" name="Left Arrow 125"/>
            <p:cNvSpPr/>
            <p:nvPr/>
          </p:nvSpPr>
          <p:spPr>
            <a:xfrm>
              <a:off x="18666923" y="13696859"/>
              <a:ext cx="2133600" cy="274320"/>
            </a:xfrm>
            <a:prstGeom prst="lef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ight Arrow 127"/>
            <p:cNvSpPr/>
            <p:nvPr/>
          </p:nvSpPr>
          <p:spPr>
            <a:xfrm>
              <a:off x="16482523" y="11106059"/>
              <a:ext cx="838200"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Left-Right Arrow 128"/>
            <p:cNvSpPr/>
            <p:nvPr/>
          </p:nvSpPr>
          <p:spPr>
            <a:xfrm rot="1422916">
              <a:off x="18715765" y="11569082"/>
              <a:ext cx="1007405" cy="274320"/>
            </a:xfrm>
            <a:prstGeom prst="lef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Left-Right Arrow 129"/>
            <p:cNvSpPr/>
            <p:nvPr/>
          </p:nvSpPr>
          <p:spPr>
            <a:xfrm rot="19026531">
              <a:off x="18468580" y="12936577"/>
              <a:ext cx="1516742" cy="274320"/>
            </a:xfrm>
            <a:prstGeom prst="lef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ight Arrow 131"/>
            <p:cNvSpPr/>
            <p:nvPr/>
          </p:nvSpPr>
          <p:spPr>
            <a:xfrm rot="19895593">
              <a:off x="16033609" y="12161125"/>
              <a:ext cx="1368097"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ight Arrow 132"/>
            <p:cNvSpPr/>
            <p:nvPr/>
          </p:nvSpPr>
          <p:spPr>
            <a:xfrm rot="2295083">
              <a:off x="16004708" y="13008275"/>
              <a:ext cx="1368097"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4" name="Picture 133" descr="1209193.png"/>
            <p:cNvPicPr>
              <a:picLocks noChangeAspect="1"/>
            </p:cNvPicPr>
            <p:nvPr/>
          </p:nvPicPr>
          <p:blipFill>
            <a:blip r:embed="rId13" cstate="print"/>
            <a:stretch>
              <a:fillRect/>
            </a:stretch>
          </p:blipFill>
          <p:spPr>
            <a:xfrm>
              <a:off x="23518323" y="10954757"/>
              <a:ext cx="713277" cy="713277"/>
            </a:xfrm>
            <a:prstGeom prst="rect">
              <a:avLst/>
            </a:prstGeom>
          </p:spPr>
        </p:pic>
        <p:pic>
          <p:nvPicPr>
            <p:cNvPr id="135" name="Picture 2" descr="C:\Users\WOODY\Desktop\Image\123GoTV-transmitter-icon.jpg"/>
            <p:cNvPicPr>
              <a:picLocks noChangeAspect="1" noChangeArrowheads="1"/>
            </p:cNvPicPr>
            <p:nvPr/>
          </p:nvPicPr>
          <p:blipFill>
            <a:blip r:embed="rId20" cstate="print">
              <a:clrChange>
                <a:clrFrom>
                  <a:srgbClr val="FFFFFF"/>
                </a:clrFrom>
                <a:clrTo>
                  <a:srgbClr val="FFFFFF">
                    <a:alpha val="0"/>
                  </a:srgbClr>
                </a:clrTo>
              </a:clrChange>
            </a:blip>
            <a:srcRect/>
            <a:stretch>
              <a:fillRect/>
            </a:stretch>
          </p:blipFill>
          <p:spPr bwMode="auto">
            <a:xfrm rot="13489628">
              <a:off x="24452445" y="11812438"/>
              <a:ext cx="739524" cy="569096"/>
            </a:xfrm>
            <a:prstGeom prst="rect">
              <a:avLst/>
            </a:prstGeom>
            <a:noFill/>
          </p:spPr>
        </p:pic>
        <p:pic>
          <p:nvPicPr>
            <p:cNvPr id="136" name="Picture 2" descr="C:\Users\WOODY\Desktop\Image\123GoTV-transmitter-icon.jpg"/>
            <p:cNvPicPr>
              <a:picLocks noChangeAspect="1" noChangeArrowheads="1"/>
            </p:cNvPicPr>
            <p:nvPr/>
          </p:nvPicPr>
          <p:blipFill>
            <a:blip r:embed="rId20" cstate="print">
              <a:clrChange>
                <a:clrFrom>
                  <a:srgbClr val="FFFFFF"/>
                </a:clrFrom>
                <a:clrTo>
                  <a:srgbClr val="FFFFFF">
                    <a:alpha val="0"/>
                  </a:srgbClr>
                </a:clrTo>
              </a:clrChange>
            </a:blip>
            <a:srcRect/>
            <a:stretch>
              <a:fillRect/>
            </a:stretch>
          </p:blipFill>
          <p:spPr bwMode="auto">
            <a:xfrm rot="8102877">
              <a:off x="24419393" y="12949694"/>
              <a:ext cx="739524" cy="569096"/>
            </a:xfrm>
            <a:prstGeom prst="rect">
              <a:avLst/>
            </a:prstGeom>
            <a:noFill/>
          </p:spPr>
        </p:pic>
        <p:pic>
          <p:nvPicPr>
            <p:cNvPr id="137" name="Picture 2" descr="C:\Users\WOODY\Desktop\Image\123GoTV-transmitter-icon.jpg"/>
            <p:cNvPicPr>
              <a:picLocks noChangeAspect="1" noChangeArrowheads="1"/>
            </p:cNvPicPr>
            <p:nvPr/>
          </p:nvPicPr>
          <p:blipFill>
            <a:blip r:embed="rId20" cstate="print">
              <a:clrChange>
                <a:clrFrom>
                  <a:srgbClr val="FFFFFF"/>
                </a:clrFrom>
                <a:clrTo>
                  <a:srgbClr val="FFFFFF">
                    <a:alpha val="0"/>
                  </a:srgbClr>
                </a:clrTo>
              </a:clrChange>
            </a:blip>
            <a:srcRect/>
            <a:stretch>
              <a:fillRect/>
            </a:stretch>
          </p:blipFill>
          <p:spPr bwMode="auto">
            <a:xfrm rot="18731356">
              <a:off x="25588917" y="11819975"/>
              <a:ext cx="739524" cy="569096"/>
            </a:xfrm>
            <a:prstGeom prst="rect">
              <a:avLst/>
            </a:prstGeom>
            <a:noFill/>
          </p:spPr>
        </p:pic>
        <p:pic>
          <p:nvPicPr>
            <p:cNvPr id="138" name="Picture 2" descr="C:\Users\WOODY\Desktop\Image\123GoTV-transmitter-icon.jpg"/>
            <p:cNvPicPr>
              <a:picLocks noChangeAspect="1" noChangeArrowheads="1"/>
            </p:cNvPicPr>
            <p:nvPr/>
          </p:nvPicPr>
          <p:blipFill>
            <a:blip r:embed="rId20" cstate="print">
              <a:clrChange>
                <a:clrFrom>
                  <a:srgbClr val="FFFFFF"/>
                </a:clrFrom>
                <a:clrTo>
                  <a:srgbClr val="FFFFFF">
                    <a:alpha val="0"/>
                  </a:srgbClr>
                </a:clrTo>
              </a:clrChange>
            </a:blip>
            <a:srcRect/>
            <a:stretch>
              <a:fillRect/>
            </a:stretch>
          </p:blipFill>
          <p:spPr bwMode="auto">
            <a:xfrm rot="2871920">
              <a:off x="25569922" y="12958392"/>
              <a:ext cx="739524" cy="569096"/>
            </a:xfrm>
            <a:prstGeom prst="rect">
              <a:avLst/>
            </a:prstGeom>
            <a:noFill/>
          </p:spPr>
        </p:pic>
        <p:cxnSp>
          <p:nvCxnSpPr>
            <p:cNvPr id="161" name="Straight Arrow Connector 160"/>
            <p:cNvCxnSpPr>
              <a:stCxn id="134" idx="3"/>
              <a:endCxn id="121" idx="1"/>
            </p:cNvCxnSpPr>
            <p:nvPr/>
          </p:nvCxnSpPr>
          <p:spPr>
            <a:xfrm flipV="1">
              <a:off x="24231600" y="11206621"/>
              <a:ext cx="2133600" cy="104775"/>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a:stCxn id="115" idx="0"/>
              <a:endCxn id="121" idx="2"/>
            </p:cNvCxnSpPr>
            <p:nvPr/>
          </p:nvCxnSpPr>
          <p:spPr>
            <a:xfrm rot="5400000" flipH="1" flipV="1">
              <a:off x="25565100" y="12540121"/>
              <a:ext cx="2133600" cy="179877"/>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a:stCxn id="150" idx="0"/>
              <a:endCxn id="134" idx="2"/>
            </p:cNvCxnSpPr>
            <p:nvPr/>
          </p:nvCxnSpPr>
          <p:spPr>
            <a:xfrm rot="5400000" flipH="1" flipV="1">
              <a:off x="22953441" y="12318138"/>
              <a:ext cx="1571625" cy="271418"/>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a:stCxn id="150" idx="3"/>
            </p:cNvCxnSpPr>
            <p:nvPr/>
          </p:nvCxnSpPr>
          <p:spPr>
            <a:xfrm>
              <a:off x="23960182" y="13596298"/>
              <a:ext cx="2328820" cy="481561"/>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p:nvPr/>
          </p:nvCxnSpPr>
          <p:spPr>
            <a:xfrm>
              <a:off x="22021800" y="13696859"/>
              <a:ext cx="1066802" cy="1588"/>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24536400" y="10241280"/>
              <a:ext cx="1676400" cy="492443"/>
            </a:xfrm>
            <a:prstGeom prst="rect">
              <a:avLst/>
            </a:prstGeom>
            <a:noFill/>
          </p:spPr>
          <p:txBody>
            <a:bodyPr wrap="square" lIns="0" tIns="0" rIns="0" bIns="0" rtlCol="0">
              <a:spAutoFit/>
            </a:bodyPr>
            <a:lstStyle/>
            <a:p>
              <a:r>
                <a:rPr lang="en-US" sz="3200" b="1" dirty="0" smtClean="0">
                  <a:solidFill>
                    <a:schemeClr val="accent2"/>
                  </a:solidFill>
                  <a:ea typeface="Ebrima" pitchFamily="2" charset="0"/>
                  <a:cs typeface="Ebrima" pitchFamily="2" charset="0"/>
                </a:rPr>
                <a:t>Front-end</a:t>
              </a:r>
              <a:endParaRPr lang="en-US" sz="3200" b="1" dirty="0">
                <a:solidFill>
                  <a:schemeClr val="accent2"/>
                </a:solidFill>
                <a:ea typeface="Ebrima" pitchFamily="2" charset="0"/>
                <a:cs typeface="Ebrima" pitchFamily="2" charset="0"/>
              </a:endParaRPr>
            </a:p>
          </p:txBody>
        </p:sp>
        <p:sp>
          <p:nvSpPr>
            <p:cNvPr id="158" name="TextBox 157"/>
            <p:cNvSpPr txBox="1"/>
            <p:nvPr/>
          </p:nvSpPr>
          <p:spPr>
            <a:xfrm>
              <a:off x="17221200" y="10241280"/>
              <a:ext cx="1981200" cy="492443"/>
            </a:xfrm>
            <a:prstGeom prst="rect">
              <a:avLst/>
            </a:prstGeom>
            <a:noFill/>
          </p:spPr>
          <p:txBody>
            <a:bodyPr wrap="square" lIns="0" tIns="0" rIns="0" bIns="0" rtlCol="0">
              <a:spAutoFit/>
            </a:bodyPr>
            <a:lstStyle/>
            <a:p>
              <a:r>
                <a:rPr lang="en-US" sz="3200" b="1" dirty="0" smtClean="0">
                  <a:solidFill>
                    <a:schemeClr val="accent2"/>
                  </a:solidFill>
                  <a:ea typeface="Ebrima" pitchFamily="2" charset="0"/>
                  <a:cs typeface="Ebrima" pitchFamily="2" charset="0"/>
                </a:rPr>
                <a:t>Back-end</a:t>
              </a:r>
              <a:endParaRPr lang="en-US" sz="3200" b="1" dirty="0">
                <a:solidFill>
                  <a:schemeClr val="accent2"/>
                </a:solidFill>
                <a:ea typeface="Ebrima" pitchFamily="2" charset="0"/>
                <a:cs typeface="Ebrima" pitchFamily="2" charset="0"/>
              </a:endParaRPr>
            </a:p>
          </p:txBody>
        </p:sp>
        <p:cxnSp>
          <p:nvCxnSpPr>
            <p:cNvPr id="160" name="Straight Connector 159"/>
            <p:cNvCxnSpPr/>
            <p:nvPr/>
          </p:nvCxnSpPr>
          <p:spPr>
            <a:xfrm rot="5400000">
              <a:off x="19316700" y="12763500"/>
              <a:ext cx="3886200" cy="0"/>
            </a:xfrm>
            <a:prstGeom prst="line">
              <a:avLst/>
            </a:prstGeom>
            <a:ln w="76200">
              <a:solidFill>
                <a:schemeClr val="accent2">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116" name="Group 203"/>
            <p:cNvGrpSpPr/>
            <p:nvPr/>
          </p:nvGrpSpPr>
          <p:grpSpPr>
            <a:xfrm>
              <a:off x="20775118" y="12808775"/>
              <a:ext cx="1600198" cy="1497684"/>
              <a:chOff x="15982752" y="17595109"/>
              <a:chExt cx="2458552" cy="2354181"/>
            </a:xfrm>
            <a:solidFill>
              <a:schemeClr val="bg1"/>
            </a:solidFill>
          </p:grpSpPr>
          <p:pic>
            <p:nvPicPr>
              <p:cNvPr id="154" name="Picture 153" descr="wifi_router.png"/>
              <p:cNvPicPr>
                <a:picLocks noChangeAspect="1"/>
              </p:cNvPicPr>
              <p:nvPr/>
            </p:nvPicPr>
            <p:blipFill>
              <a:blip r:embed="rId21" cstate="print"/>
              <a:stretch>
                <a:fillRect/>
              </a:stretch>
            </p:blipFill>
            <p:spPr>
              <a:xfrm>
                <a:off x="15982752" y="17595109"/>
                <a:ext cx="1951441" cy="1996502"/>
              </a:xfrm>
              <a:prstGeom prst="rect">
                <a:avLst/>
              </a:prstGeom>
              <a:grpFill/>
            </p:spPr>
          </p:pic>
          <p:sp>
            <p:nvSpPr>
              <p:cNvPr id="155" name="TextBox 154"/>
              <p:cNvSpPr txBox="1"/>
              <p:nvPr/>
            </p:nvSpPr>
            <p:spPr>
              <a:xfrm>
                <a:off x="16429423" y="19368744"/>
                <a:ext cx="2011881" cy="580546"/>
              </a:xfrm>
              <a:prstGeom prst="rect">
                <a:avLst/>
              </a:prstGeom>
              <a:grpFill/>
            </p:spPr>
            <p:txBody>
              <a:bodyPr wrap="squar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Proxy</a:t>
                </a:r>
              </a:p>
            </p:txBody>
          </p:sp>
        </p:grpSp>
        <p:grpSp>
          <p:nvGrpSpPr>
            <p:cNvPr id="163" name="Group 162"/>
            <p:cNvGrpSpPr/>
            <p:nvPr/>
          </p:nvGrpSpPr>
          <p:grpSpPr>
            <a:xfrm>
              <a:off x="19735800" y="11506200"/>
              <a:ext cx="1239724" cy="1359932"/>
              <a:chOff x="19735800" y="11506200"/>
              <a:chExt cx="1239724" cy="1359932"/>
            </a:xfrm>
          </p:grpSpPr>
          <p:grpSp>
            <p:nvGrpSpPr>
              <p:cNvPr id="125" name="Group 114"/>
              <p:cNvGrpSpPr/>
              <p:nvPr/>
            </p:nvGrpSpPr>
            <p:grpSpPr>
              <a:xfrm>
                <a:off x="19735800" y="11506200"/>
                <a:ext cx="939800" cy="990600"/>
                <a:chOff x="19964400" y="10668000"/>
                <a:chExt cx="939800" cy="990600"/>
              </a:xfrm>
            </p:grpSpPr>
            <p:pic>
              <p:nvPicPr>
                <p:cNvPr id="140" name="Picture 2" descr="D:\PSU\ECE 412\Winter 2011\Poster\PNG Icon\Server.png"/>
                <p:cNvPicPr>
                  <a:picLocks noChangeAspect="1" noChangeArrowheads="1"/>
                </p:cNvPicPr>
                <p:nvPr/>
              </p:nvPicPr>
              <p:blipFill>
                <a:blip r:embed="rId22" cstate="print"/>
                <a:srcRect/>
                <a:stretch>
                  <a:fillRect/>
                </a:stretch>
              </p:blipFill>
              <p:spPr bwMode="auto">
                <a:xfrm>
                  <a:off x="19964400" y="10668000"/>
                  <a:ext cx="939800" cy="939800"/>
                </a:xfrm>
                <a:prstGeom prst="rect">
                  <a:avLst/>
                </a:prstGeom>
                <a:noFill/>
              </p:spPr>
            </p:pic>
            <p:pic>
              <p:nvPicPr>
                <p:cNvPr id="141" name="Picture 4" descr="C:\Users\WOODY\Desktop\Image\Free-Database-Add-icon.png"/>
                <p:cNvPicPr>
                  <a:picLocks noChangeAspect="1" noChangeArrowheads="1"/>
                </p:cNvPicPr>
                <p:nvPr/>
              </p:nvPicPr>
              <p:blipFill>
                <a:blip r:embed="rId23" cstate="print"/>
                <a:srcRect/>
                <a:stretch>
                  <a:fillRect/>
                </a:stretch>
              </p:blipFill>
              <p:spPr bwMode="auto">
                <a:xfrm>
                  <a:off x="20307300" y="11125200"/>
                  <a:ext cx="533400" cy="533400"/>
                </a:xfrm>
                <a:prstGeom prst="rect">
                  <a:avLst/>
                </a:prstGeom>
                <a:noFill/>
              </p:spPr>
            </p:pic>
          </p:grpSp>
          <p:sp>
            <p:nvSpPr>
              <p:cNvPr id="131" name="TextBox 130"/>
              <p:cNvSpPr txBox="1"/>
              <p:nvPr/>
            </p:nvSpPr>
            <p:spPr>
              <a:xfrm>
                <a:off x="19812000" y="12496800"/>
                <a:ext cx="1163524"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Database</a:t>
                </a:r>
                <a:endParaRPr lang="en-US" sz="2400" dirty="0">
                  <a:solidFill>
                    <a:schemeClr val="tx2">
                      <a:lumMod val="60000"/>
                      <a:lumOff val="40000"/>
                    </a:schemeClr>
                  </a:solidFill>
                  <a:ea typeface="Ebrima" pitchFamily="2" charset="0"/>
                  <a:cs typeface="Ebrima" pitchFamily="2" charset="0"/>
                </a:endParaRPr>
              </a:p>
            </p:txBody>
          </p:sp>
        </p:grpSp>
        <p:sp>
          <p:nvSpPr>
            <p:cNvPr id="162" name="TextBox 161"/>
            <p:cNvSpPr txBox="1"/>
            <p:nvPr/>
          </p:nvSpPr>
          <p:spPr>
            <a:xfrm>
              <a:off x="19050000" y="13868400"/>
              <a:ext cx="1312328" cy="369332"/>
            </a:xfrm>
            <a:prstGeom prst="rect">
              <a:avLst/>
            </a:prstGeom>
            <a:noFill/>
          </p:spPr>
          <p:txBody>
            <a:bodyPr wrap="square" lIns="0" tIns="0" rIns="0" bIns="0" rtlCol="0">
              <a:spAutoFit/>
            </a:bodyPr>
            <a:lstStyle/>
            <a:p>
              <a:pPr algn="ctr"/>
              <a:r>
                <a:rPr lang="en-US" sz="2400" dirty="0" smtClean="0">
                  <a:solidFill>
                    <a:schemeClr val="tx2">
                      <a:lumMod val="60000"/>
                      <a:lumOff val="40000"/>
                    </a:schemeClr>
                  </a:solidFill>
                  <a:ea typeface="Ebrima" pitchFamily="2" charset="0"/>
                  <a:cs typeface="Ebrima" pitchFamily="2" charset="0"/>
                </a:rPr>
                <a:t>Wi-Fi</a:t>
              </a:r>
              <a:endParaRPr lang="en-US" sz="2400" dirty="0">
                <a:solidFill>
                  <a:schemeClr val="tx2">
                    <a:lumMod val="60000"/>
                    <a:lumOff val="40000"/>
                  </a:schemeClr>
                </a:solidFill>
                <a:ea typeface="Ebrima" pitchFamily="2" charset="0"/>
                <a:cs typeface="Ebrima" pitchFamily="2" charset="0"/>
              </a:endParaRPr>
            </a:p>
          </p:txBody>
        </p:sp>
      </p:grpSp>
      <p:sp>
        <p:nvSpPr>
          <p:cNvPr id="165" name="TextBox 164"/>
          <p:cNvSpPr txBox="1"/>
          <p:nvPr/>
        </p:nvSpPr>
        <p:spPr>
          <a:xfrm>
            <a:off x="21717000" y="18577691"/>
            <a:ext cx="7315200" cy="677108"/>
          </a:xfrm>
          <a:prstGeom prst="rect">
            <a:avLst/>
          </a:prstGeom>
          <a:noFill/>
        </p:spPr>
        <p:txBody>
          <a:bodyPr wrap="square" lIns="0" tIns="91440" bIns="91440" rtlCol="0">
            <a:spAutoFit/>
          </a:bodyPr>
          <a:lstStyle/>
          <a:p>
            <a:endParaRPr lang="en-US" sz="3200" dirty="0" smtClean="0">
              <a:ea typeface="Ebrima" pitchFamily="2" charset="0"/>
              <a:cs typeface="Ebrima" pitchFamily="2" charset="0"/>
            </a:endParaRPr>
          </a:p>
        </p:txBody>
      </p:sp>
      <p:sp>
        <p:nvSpPr>
          <p:cNvPr id="166" name="TextBox 165"/>
          <p:cNvSpPr txBox="1"/>
          <p:nvPr/>
        </p:nvSpPr>
        <p:spPr>
          <a:xfrm>
            <a:off x="21214080" y="12655748"/>
            <a:ext cx="7589520" cy="15696605"/>
          </a:xfrm>
          <a:prstGeom prst="rect">
            <a:avLst/>
          </a:prstGeom>
          <a:noFill/>
        </p:spPr>
        <p:txBody>
          <a:bodyPr wrap="square" lIns="0" tIns="91440" bIns="91440" rtlCol="0">
            <a:spAutoFit/>
          </a:bodyPr>
          <a:lstStyle/>
          <a:p>
            <a:r>
              <a:rPr lang="en-US" sz="4000" b="1" dirty="0" smtClean="0">
                <a:solidFill>
                  <a:schemeClr val="accent1"/>
                </a:solidFill>
                <a:ea typeface="Ebrima" pitchFamily="2" charset="0"/>
                <a:cs typeface="Ebrima" pitchFamily="2" charset="0"/>
              </a:rPr>
              <a:t>Back-end </a:t>
            </a:r>
            <a:r>
              <a:rPr lang="en-US" sz="4000" b="1" dirty="0" smtClean="0">
                <a:solidFill>
                  <a:schemeClr val="accent1"/>
                </a:solidFill>
                <a:ea typeface="Ebrima" pitchFamily="2" charset="0"/>
                <a:cs typeface="Ebrima" pitchFamily="2" charset="0"/>
              </a:rPr>
              <a:t>Network</a:t>
            </a:r>
          </a:p>
          <a:p>
            <a:endParaRPr lang="en-US" sz="4000" b="1" dirty="0" smtClean="0">
              <a:solidFill>
                <a:schemeClr val="accent1"/>
              </a:solidFill>
              <a:ea typeface="Ebrima" pitchFamily="2" charset="0"/>
              <a:cs typeface="Ebrima" pitchFamily="2" charset="0"/>
            </a:endParaRPr>
          </a:p>
          <a:p>
            <a:r>
              <a:rPr lang="en-US" sz="3200" b="1" dirty="0" smtClean="0">
                <a:ea typeface="Ebrima" pitchFamily="2" charset="0"/>
                <a:cs typeface="Ebrima" pitchFamily="2" charset="0"/>
              </a:rPr>
              <a:t>Controller</a:t>
            </a:r>
          </a:p>
          <a:p>
            <a:pPr marL="225425" indent="-225425">
              <a:buFont typeface="Arial" pitchFamily="34" charset="0"/>
              <a:buChar char="•"/>
            </a:pPr>
            <a:r>
              <a:rPr lang="en-US" sz="3200" dirty="0" smtClean="0">
                <a:ea typeface="Ebrima" pitchFamily="2" charset="0"/>
                <a:cs typeface="Ebrima" pitchFamily="2" charset="0"/>
              </a:rPr>
              <a:t>Primary link between the mesh network and the back end infrastructure</a:t>
            </a:r>
          </a:p>
          <a:p>
            <a:pPr marL="225425" indent="-225425">
              <a:buFont typeface="Arial" pitchFamily="34" charset="0"/>
              <a:buChar char="•"/>
            </a:pPr>
            <a:r>
              <a:rPr lang="en-US" sz="3200" dirty="0" smtClean="0">
                <a:ea typeface="Ebrima" pitchFamily="2" charset="0"/>
                <a:cs typeface="Ebrima" pitchFamily="2" charset="0"/>
              </a:rPr>
              <a:t>Communicates with mesh network</a:t>
            </a:r>
          </a:p>
          <a:p>
            <a:pPr marL="225425" indent="-225425">
              <a:buFont typeface="Arial" pitchFamily="34" charset="0"/>
              <a:buChar char="•"/>
            </a:pPr>
            <a:r>
              <a:rPr lang="en-US" sz="3200" dirty="0" smtClean="0">
                <a:ea typeface="Ebrima" pitchFamily="2" charset="0"/>
                <a:cs typeface="Ebrima" pitchFamily="2" charset="0"/>
              </a:rPr>
              <a:t>Executes the locating algorithm</a:t>
            </a:r>
          </a:p>
          <a:p>
            <a:pPr marL="225425" indent="-225425">
              <a:buFont typeface="Arial" pitchFamily="34" charset="0"/>
              <a:buChar char="•"/>
            </a:pPr>
            <a:r>
              <a:rPr lang="en-US" sz="3200" dirty="0" smtClean="0">
                <a:ea typeface="Ebrima" pitchFamily="2" charset="0"/>
                <a:cs typeface="Ebrima" pitchFamily="2" charset="0"/>
              </a:rPr>
              <a:t>Communicates with the Database</a:t>
            </a:r>
          </a:p>
          <a:p>
            <a:pPr marL="225425" indent="-225425"/>
            <a:endParaRPr lang="en-US" sz="3200" dirty="0" smtClean="0">
              <a:ea typeface="Ebrima" pitchFamily="2" charset="0"/>
              <a:cs typeface="Ebrima" pitchFamily="2" charset="0"/>
            </a:endParaRPr>
          </a:p>
          <a:p>
            <a:r>
              <a:rPr lang="en-US" sz="3200" b="1" dirty="0" smtClean="0">
                <a:ea typeface="Ebrima" pitchFamily="2" charset="0"/>
                <a:cs typeface="Ebrima" pitchFamily="2" charset="0"/>
              </a:rPr>
              <a:t>Fingerprint Algorithm</a:t>
            </a:r>
          </a:p>
          <a:p>
            <a:pPr marL="225425" indent="-225425">
              <a:buFont typeface="Arial" pitchFamily="34" charset="0"/>
              <a:buChar char="•"/>
            </a:pPr>
            <a:r>
              <a:rPr lang="en-US" sz="3200" dirty="0" smtClean="0">
                <a:ea typeface="Ebrima" pitchFamily="2" charset="0"/>
                <a:cs typeface="Ebrima" pitchFamily="2" charset="0"/>
              </a:rPr>
              <a:t>A progressively constrained, nearest neighbor algorithm, using Euclidean distance as the matching </a:t>
            </a:r>
            <a:r>
              <a:rPr lang="en-US" sz="3200" dirty="0" smtClean="0">
                <a:ea typeface="Ebrima" pitchFamily="2" charset="0"/>
                <a:cs typeface="Ebrima" pitchFamily="2" charset="0"/>
              </a:rPr>
              <a:t>metric</a:t>
            </a:r>
            <a:endParaRPr lang="en-US" sz="3200" dirty="0" smtClean="0">
              <a:ea typeface="Ebrima" pitchFamily="2" charset="0"/>
              <a:cs typeface="Ebrima" pitchFamily="2" charset="0"/>
            </a:endParaRPr>
          </a:p>
          <a:p>
            <a:pPr marL="225425" indent="-225425">
              <a:buFont typeface="Arial" pitchFamily="34" charset="0"/>
              <a:buChar char="•"/>
            </a:pPr>
            <a:r>
              <a:rPr lang="en-US" sz="3200" dirty="0" smtClean="0">
                <a:ea typeface="Ebrima" pitchFamily="2" charset="0"/>
                <a:cs typeface="Ebrima" pitchFamily="2" charset="0"/>
              </a:rPr>
              <a:t> Heuristics, input and output filters are employed that further enhance the accuracy and reliability of the locating process</a:t>
            </a:r>
          </a:p>
          <a:p>
            <a:pPr marL="225425" indent="-225425" algn="just"/>
            <a:endParaRPr lang="en-US" sz="3200" dirty="0" smtClean="0">
              <a:ea typeface="Ebrima" pitchFamily="2" charset="0"/>
              <a:cs typeface="Ebrima" pitchFamily="2" charset="0"/>
            </a:endParaRPr>
          </a:p>
          <a:p>
            <a:r>
              <a:rPr lang="en-US" sz="3200" b="1" dirty="0" smtClean="0">
                <a:ea typeface="Ebrima" pitchFamily="2" charset="0"/>
                <a:cs typeface="Ebrima" pitchFamily="2" charset="0"/>
              </a:rPr>
              <a:t>Web Application</a:t>
            </a:r>
          </a:p>
          <a:p>
            <a:pPr marL="225425" indent="-225425">
              <a:buFont typeface="Arial" pitchFamily="34" charset="0"/>
              <a:buChar char="•"/>
            </a:pPr>
            <a:r>
              <a:rPr lang="en-US" sz="3200" dirty="0" smtClean="0">
                <a:ea typeface="Ebrima" pitchFamily="2" charset="0"/>
                <a:cs typeface="Ebrima" pitchFamily="2" charset="0"/>
              </a:rPr>
              <a:t>Primary user interface with </a:t>
            </a:r>
            <a:r>
              <a:rPr lang="en-US" sz="3200" dirty="0" smtClean="0">
                <a:ea typeface="Ebrima" pitchFamily="2" charset="0"/>
                <a:cs typeface="Ebrima" pitchFamily="2" charset="0"/>
              </a:rPr>
              <a:t>an interactive </a:t>
            </a:r>
            <a:r>
              <a:rPr lang="en-US" sz="3200" dirty="0" smtClean="0">
                <a:ea typeface="Ebrima" pitchFamily="2" charset="0"/>
                <a:cs typeface="Ebrima" pitchFamily="2" charset="0"/>
              </a:rPr>
              <a:t>2D map</a:t>
            </a:r>
          </a:p>
          <a:p>
            <a:pPr marL="225425" indent="-225425">
              <a:buFont typeface="Arial" pitchFamily="34" charset="0"/>
              <a:buChar char="•"/>
            </a:pPr>
            <a:r>
              <a:rPr lang="en-US" sz="3200" dirty="0" smtClean="0">
                <a:ea typeface="Ebrima" pitchFamily="2" charset="0"/>
                <a:cs typeface="Ebrima" pitchFamily="2" charset="0"/>
              </a:rPr>
              <a:t>Search </a:t>
            </a:r>
            <a:r>
              <a:rPr lang="en-US" sz="3200" dirty="0" smtClean="0">
                <a:ea typeface="Ebrima" pitchFamily="2" charset="0"/>
                <a:cs typeface="Ebrima" pitchFamily="2" charset="0"/>
              </a:rPr>
              <a:t>TIUs </a:t>
            </a:r>
            <a:r>
              <a:rPr lang="en-US" sz="3200" dirty="0" smtClean="0">
                <a:ea typeface="Ebrima" pitchFamily="2" charset="0"/>
                <a:cs typeface="Ebrima" pitchFamily="2" charset="0"/>
              </a:rPr>
              <a:t>and </a:t>
            </a:r>
            <a:r>
              <a:rPr lang="en-US" sz="3200" dirty="0" smtClean="0">
                <a:ea typeface="Ebrima" pitchFamily="2" charset="0"/>
                <a:cs typeface="Ebrima" pitchFamily="2" charset="0"/>
              </a:rPr>
              <a:t>detectors </a:t>
            </a:r>
            <a:r>
              <a:rPr lang="en-US" sz="3200" dirty="0" smtClean="0">
                <a:ea typeface="Ebrima" pitchFamily="2" charset="0"/>
                <a:cs typeface="Ebrima" pitchFamily="2" charset="0"/>
              </a:rPr>
              <a:t>via ID</a:t>
            </a:r>
          </a:p>
          <a:p>
            <a:pPr marL="225425" indent="-225425">
              <a:buFont typeface="Arial" pitchFamily="34" charset="0"/>
              <a:buChar char="•"/>
            </a:pPr>
            <a:r>
              <a:rPr lang="en-US" sz="3200" dirty="0" smtClean="0">
                <a:ea typeface="Ebrima" pitchFamily="2" charset="0"/>
                <a:cs typeface="Ebrima" pitchFamily="2" charset="0"/>
              </a:rPr>
              <a:t>Show battery level of all elements in the mesh network</a:t>
            </a:r>
          </a:p>
          <a:p>
            <a:pPr marL="225425" indent="-225425">
              <a:buFont typeface="Arial" pitchFamily="34" charset="0"/>
              <a:buChar char="•"/>
            </a:pPr>
            <a:r>
              <a:rPr lang="en-US" sz="3200" dirty="0" smtClean="0">
                <a:ea typeface="Ebrima" pitchFamily="2" charset="0"/>
                <a:cs typeface="Ebrima" pitchFamily="2" charset="0"/>
              </a:rPr>
              <a:t>Configure tag and detector</a:t>
            </a:r>
          </a:p>
          <a:p>
            <a:pPr marL="225425" indent="-225425">
              <a:buFont typeface="Arial" pitchFamily="34" charset="0"/>
              <a:buChar char="•"/>
            </a:pPr>
            <a:r>
              <a:rPr lang="en-US" sz="3200" dirty="0" smtClean="0">
                <a:ea typeface="Ebrima" pitchFamily="2" charset="0"/>
                <a:cs typeface="Ebrima" pitchFamily="2" charset="0"/>
              </a:rPr>
              <a:t>Configure geometry of tracking area</a:t>
            </a:r>
          </a:p>
          <a:p>
            <a:pPr marL="225425" indent="-225425"/>
            <a:endParaRPr lang="en-US" sz="3200" dirty="0" smtClean="0">
              <a:ea typeface="Ebrima" pitchFamily="2" charset="0"/>
              <a:cs typeface="Ebrima" pitchFamily="2" charset="0"/>
            </a:endParaRPr>
          </a:p>
          <a:p>
            <a:r>
              <a:rPr lang="en-US" sz="3200" b="1" dirty="0" smtClean="0">
                <a:ea typeface="Ebrima" pitchFamily="2" charset="0"/>
                <a:cs typeface="Ebrima" pitchFamily="2" charset="0"/>
              </a:rPr>
              <a:t>SQL Database</a:t>
            </a:r>
          </a:p>
          <a:p>
            <a:pPr marL="225425" indent="-225425">
              <a:buFont typeface="Arial" pitchFamily="34" charset="0"/>
              <a:buChar char="•"/>
            </a:pPr>
            <a:r>
              <a:rPr lang="en-US" sz="3200" dirty="0" smtClean="0">
                <a:ea typeface="Ebrima" pitchFamily="2" charset="0"/>
                <a:cs typeface="Ebrima" pitchFamily="2" charset="0"/>
              </a:rPr>
              <a:t>Stores locations and battery </a:t>
            </a:r>
            <a:r>
              <a:rPr lang="en-US" sz="3200" dirty="0" smtClean="0">
                <a:ea typeface="Ebrima" pitchFamily="2" charset="0"/>
                <a:cs typeface="Ebrima" pitchFamily="2" charset="0"/>
              </a:rPr>
              <a:t>levels of </a:t>
            </a:r>
            <a:r>
              <a:rPr lang="en-US" sz="3200" dirty="0" smtClean="0">
                <a:ea typeface="Ebrima" pitchFamily="2" charset="0"/>
                <a:cs typeface="Ebrima" pitchFamily="2" charset="0"/>
              </a:rPr>
              <a:t>all tags and detectors</a:t>
            </a:r>
          </a:p>
          <a:p>
            <a:pPr marL="225425" indent="-225425">
              <a:buFont typeface="Arial" pitchFamily="34" charset="0"/>
              <a:buChar char="•"/>
            </a:pPr>
            <a:r>
              <a:rPr lang="en-US" sz="3200" dirty="0" smtClean="0">
                <a:ea typeface="Ebrima" pitchFamily="2" charset="0"/>
                <a:cs typeface="Ebrima" pitchFamily="2" charset="0"/>
              </a:rPr>
              <a:t>Stores user </a:t>
            </a:r>
            <a:r>
              <a:rPr lang="en-US" sz="3200" dirty="0" smtClean="0">
                <a:ea typeface="Ebrima" pitchFamily="2" charset="0"/>
                <a:cs typeface="Ebrima" pitchFamily="2" charset="0"/>
              </a:rPr>
              <a:t>accounts</a:t>
            </a:r>
            <a:endParaRPr lang="en-US" sz="3200" dirty="0" smtClean="0">
              <a:ea typeface="Ebrima" pitchFamily="2" charset="0"/>
              <a:cs typeface="Ebrima" pitchFamily="2" charset="0"/>
            </a:endParaRPr>
          </a:p>
        </p:txBody>
      </p:sp>
      <p:sp>
        <p:nvSpPr>
          <p:cNvPr id="171" name="TextBox 170"/>
          <p:cNvSpPr txBox="1"/>
          <p:nvPr/>
        </p:nvSpPr>
        <p:spPr>
          <a:xfrm>
            <a:off x="13335000" y="12655748"/>
            <a:ext cx="7315200" cy="11757065"/>
          </a:xfrm>
          <a:prstGeom prst="rect">
            <a:avLst/>
          </a:prstGeom>
          <a:noFill/>
        </p:spPr>
        <p:txBody>
          <a:bodyPr wrap="square" lIns="0" tIns="91440" bIns="91440" rtlCol="0">
            <a:spAutoFit/>
          </a:bodyPr>
          <a:lstStyle/>
          <a:p>
            <a:r>
              <a:rPr lang="en-US" sz="4000" b="1" dirty="0" smtClean="0">
                <a:solidFill>
                  <a:schemeClr val="accent1"/>
                </a:solidFill>
                <a:ea typeface="Ebrima" pitchFamily="2" charset="0"/>
                <a:cs typeface="Ebrima" pitchFamily="2" charset="0"/>
              </a:rPr>
              <a:t>Front-end Network</a:t>
            </a:r>
          </a:p>
          <a:p>
            <a:endParaRPr lang="en-US" sz="4000" b="1" dirty="0" smtClean="0">
              <a:solidFill>
                <a:schemeClr val="accent1"/>
              </a:solidFill>
              <a:ea typeface="Ebrima" pitchFamily="2" charset="0"/>
              <a:cs typeface="Ebrima" pitchFamily="2" charset="0"/>
            </a:endParaRPr>
          </a:p>
          <a:p>
            <a:r>
              <a:rPr lang="en-US" sz="3200" b="1" dirty="0" smtClean="0">
                <a:ea typeface="Ebrima" pitchFamily="2" charset="0"/>
                <a:cs typeface="Ebrima" pitchFamily="2" charset="0"/>
              </a:rPr>
              <a:t>Tags</a:t>
            </a:r>
          </a:p>
          <a:p>
            <a:pPr marL="228600" indent="-228600">
              <a:buFont typeface="Arial" pitchFamily="34" charset="0"/>
              <a:buChar char="•"/>
            </a:pPr>
            <a:r>
              <a:rPr lang="en-US" sz="3200" dirty="0" smtClean="0">
                <a:ea typeface="Ebrima" pitchFamily="2" charset="0"/>
                <a:cs typeface="Ebrima" pitchFamily="2" charset="0"/>
              </a:rPr>
              <a:t>Attached to </a:t>
            </a:r>
            <a:r>
              <a:rPr lang="en-US" sz="3200" dirty="0" smtClean="0">
                <a:ea typeface="Ebrima" pitchFamily="2" charset="0"/>
                <a:cs typeface="Ebrima" pitchFamily="2" charset="0"/>
              </a:rPr>
              <a:t>TIUs</a:t>
            </a:r>
            <a:endParaRPr lang="en-US" sz="3200" dirty="0" smtClean="0">
              <a:ea typeface="Ebrima" pitchFamily="2" charset="0"/>
              <a:cs typeface="Ebrima" pitchFamily="2" charset="0"/>
            </a:endParaRPr>
          </a:p>
          <a:p>
            <a:pPr marL="228600" indent="-228600">
              <a:buFont typeface="Arial" pitchFamily="34" charset="0"/>
              <a:buChar char="•"/>
            </a:pPr>
            <a:r>
              <a:rPr lang="en-US" sz="3200" dirty="0" smtClean="0">
                <a:ea typeface="Ebrima" pitchFamily="2" charset="0"/>
                <a:cs typeface="Ebrima" pitchFamily="2" charset="0"/>
              </a:rPr>
              <a:t>Periodically </a:t>
            </a:r>
            <a:r>
              <a:rPr lang="en-US" sz="3200" dirty="0" smtClean="0">
                <a:ea typeface="Ebrima" pitchFamily="2" charset="0"/>
                <a:cs typeface="Ebrima" pitchFamily="2" charset="0"/>
              </a:rPr>
              <a:t>broadcast</a:t>
            </a:r>
            <a:endParaRPr lang="en-US" sz="3200" dirty="0" smtClean="0">
              <a:ea typeface="Ebrima" pitchFamily="2" charset="0"/>
              <a:cs typeface="Ebrima" pitchFamily="2" charset="0"/>
            </a:endParaRPr>
          </a:p>
          <a:p>
            <a:pPr marL="228600" indent="-228600">
              <a:buFont typeface="Arial" pitchFamily="34" charset="0"/>
              <a:buChar char="•"/>
            </a:pPr>
            <a:r>
              <a:rPr lang="en-US" sz="3200" dirty="0" smtClean="0">
                <a:ea typeface="Ebrima" pitchFamily="2" charset="0"/>
                <a:cs typeface="Ebrima" pitchFamily="2" charset="0"/>
              </a:rPr>
              <a:t>When not broadcasting, in a low power </a:t>
            </a:r>
            <a:r>
              <a:rPr lang="en-US" sz="3200" dirty="0" smtClean="0">
                <a:ea typeface="Ebrima" pitchFamily="2" charset="0"/>
                <a:cs typeface="Ebrima" pitchFamily="2" charset="0"/>
              </a:rPr>
              <a:t>state</a:t>
            </a:r>
            <a:endParaRPr lang="en-US" sz="3200" dirty="0" smtClean="0">
              <a:ea typeface="Ebrima" pitchFamily="2" charset="0"/>
              <a:cs typeface="Ebrima" pitchFamily="2" charset="0"/>
            </a:endParaRPr>
          </a:p>
          <a:p>
            <a:endParaRPr lang="en-US" sz="3200" dirty="0" smtClean="0">
              <a:ea typeface="Ebrima" pitchFamily="2" charset="0"/>
              <a:cs typeface="Ebrima" pitchFamily="2" charset="0"/>
            </a:endParaRPr>
          </a:p>
          <a:p>
            <a:r>
              <a:rPr lang="en-US" sz="3200" b="1" dirty="0" smtClean="0">
                <a:ea typeface="Ebrima" pitchFamily="2" charset="0"/>
                <a:cs typeface="Ebrima" pitchFamily="2" charset="0"/>
              </a:rPr>
              <a:t>Detectors </a:t>
            </a:r>
          </a:p>
          <a:p>
            <a:pPr marL="228600" indent="-228600">
              <a:buFont typeface="Arial" pitchFamily="34" charset="0"/>
              <a:buChar char="•"/>
            </a:pPr>
            <a:r>
              <a:rPr lang="en-US" sz="3200" dirty="0" smtClean="0">
                <a:ea typeface="Ebrima" pitchFamily="2" charset="0"/>
                <a:cs typeface="Ebrima" pitchFamily="2" charset="0"/>
              </a:rPr>
              <a:t>Determine RSSI of broadcasting </a:t>
            </a:r>
            <a:r>
              <a:rPr lang="en-US" sz="3200" dirty="0" smtClean="0">
                <a:ea typeface="Ebrima" pitchFamily="2" charset="0"/>
                <a:cs typeface="Ebrima" pitchFamily="2" charset="0"/>
              </a:rPr>
              <a:t>tags</a:t>
            </a:r>
            <a:endParaRPr lang="en-US" sz="3200" dirty="0" smtClean="0">
              <a:ea typeface="Ebrima" pitchFamily="2" charset="0"/>
              <a:cs typeface="Ebrima" pitchFamily="2" charset="0"/>
            </a:endParaRPr>
          </a:p>
          <a:p>
            <a:pPr marL="228600" indent="-228600">
              <a:buFont typeface="Arial" pitchFamily="34" charset="0"/>
              <a:buChar char="•"/>
            </a:pPr>
            <a:r>
              <a:rPr lang="en-US" sz="3200" dirty="0" smtClean="0">
                <a:ea typeface="Ebrima" pitchFamily="2" charset="0"/>
                <a:cs typeface="Ebrima" pitchFamily="2" charset="0"/>
              </a:rPr>
              <a:t>Must always be listening for a tag to </a:t>
            </a:r>
            <a:r>
              <a:rPr lang="en-US" sz="3200" dirty="0" smtClean="0">
                <a:ea typeface="Ebrima" pitchFamily="2" charset="0"/>
                <a:cs typeface="Ebrima" pitchFamily="2" charset="0"/>
              </a:rPr>
              <a:t>broadcast</a:t>
            </a:r>
            <a:endParaRPr lang="en-US" sz="3200" dirty="0" smtClean="0">
              <a:ea typeface="Ebrima" pitchFamily="2" charset="0"/>
              <a:cs typeface="Ebrima" pitchFamily="2" charset="0"/>
            </a:endParaRPr>
          </a:p>
          <a:p>
            <a:pPr marL="228600" indent="-228600">
              <a:buFont typeface="Arial" pitchFamily="34" charset="0"/>
              <a:buChar char="•"/>
            </a:pPr>
            <a:r>
              <a:rPr lang="en-US" sz="3200" dirty="0" smtClean="0">
                <a:ea typeface="Ebrima" pitchFamily="2" charset="0"/>
                <a:cs typeface="Ebrima" pitchFamily="2" charset="0"/>
              </a:rPr>
              <a:t>Rebroadcasts the message, which results in messages always propagating toward the </a:t>
            </a:r>
            <a:r>
              <a:rPr lang="en-US" sz="3200" dirty="0" smtClean="0">
                <a:ea typeface="Ebrima" pitchFamily="2" charset="0"/>
                <a:cs typeface="Ebrima" pitchFamily="2" charset="0"/>
              </a:rPr>
              <a:t>proxy</a:t>
            </a:r>
            <a:endParaRPr lang="en-US" sz="3200" dirty="0" smtClean="0">
              <a:ea typeface="Ebrima" pitchFamily="2" charset="0"/>
              <a:cs typeface="Ebrima" pitchFamily="2" charset="0"/>
            </a:endParaRPr>
          </a:p>
          <a:p>
            <a:pPr marL="228600" indent="-228600">
              <a:buFont typeface="Arial" pitchFamily="34" charset="0"/>
              <a:buChar char="•"/>
            </a:pPr>
            <a:r>
              <a:rPr lang="en-US" sz="3200" dirty="0" smtClean="0">
                <a:ea typeface="Ebrima" pitchFamily="2" charset="0"/>
                <a:cs typeface="Ebrima" pitchFamily="2" charset="0"/>
              </a:rPr>
              <a:t>Messages are relayed to the proxy via a controlled flooding </a:t>
            </a:r>
            <a:r>
              <a:rPr lang="en-US" sz="3200" dirty="0" smtClean="0">
                <a:ea typeface="Ebrima" pitchFamily="2" charset="0"/>
                <a:cs typeface="Ebrima" pitchFamily="2" charset="0"/>
              </a:rPr>
              <a:t>mechanism</a:t>
            </a:r>
            <a:endParaRPr lang="en-US" sz="3200" dirty="0" smtClean="0">
              <a:ea typeface="Ebrima" pitchFamily="2" charset="0"/>
              <a:cs typeface="Ebrima" pitchFamily="2" charset="0"/>
            </a:endParaRPr>
          </a:p>
          <a:p>
            <a:pPr marL="228600" indent="-228600">
              <a:buFont typeface="Arial" pitchFamily="34" charset="0"/>
              <a:buChar char="•"/>
            </a:pPr>
            <a:r>
              <a:rPr lang="en-US" sz="3200" dirty="0" smtClean="0">
                <a:ea typeface="Ebrima" pitchFamily="2" charset="0"/>
                <a:cs typeface="Ebrima" pitchFamily="2" charset="0"/>
              </a:rPr>
              <a:t>Collision avoidance is achieved using time </a:t>
            </a:r>
            <a:r>
              <a:rPr lang="en-US" sz="3200" dirty="0" smtClean="0">
                <a:ea typeface="Ebrima" pitchFamily="2" charset="0"/>
                <a:cs typeface="Ebrima" pitchFamily="2" charset="0"/>
              </a:rPr>
              <a:t>division</a:t>
            </a:r>
            <a:endParaRPr lang="en-US" sz="3200" dirty="0" smtClean="0">
              <a:ea typeface="Ebrima" pitchFamily="2" charset="0"/>
              <a:cs typeface="Ebrima" pitchFamily="2" charset="0"/>
            </a:endParaRPr>
          </a:p>
          <a:p>
            <a:endParaRPr lang="en-US" sz="3200" dirty="0" smtClean="0">
              <a:ea typeface="Ebrima" pitchFamily="2" charset="0"/>
              <a:cs typeface="Ebrima" pitchFamily="2" charset="0"/>
            </a:endParaRPr>
          </a:p>
          <a:p>
            <a:r>
              <a:rPr lang="en-US" sz="3200" b="1" dirty="0" smtClean="0">
                <a:ea typeface="Ebrima" pitchFamily="2" charset="0"/>
                <a:cs typeface="Ebrima" pitchFamily="2" charset="0"/>
              </a:rPr>
              <a:t>Wi-Fi Proxy </a:t>
            </a:r>
          </a:p>
          <a:p>
            <a:pPr marL="236538" indent="-236538">
              <a:buFont typeface="Arial" pitchFamily="34" charset="0"/>
              <a:buChar char="•"/>
            </a:pPr>
            <a:r>
              <a:rPr lang="en-US" sz="3200" dirty="0" smtClean="0">
                <a:ea typeface="Ebrima" pitchFamily="2" charset="0"/>
                <a:cs typeface="Ebrima" pitchFamily="2" charset="0"/>
              </a:rPr>
              <a:t>Receives data from the mesh network and relays data to the </a:t>
            </a:r>
            <a:r>
              <a:rPr lang="en-US" sz="3200" dirty="0" smtClean="0">
                <a:ea typeface="Ebrima" pitchFamily="2" charset="0"/>
                <a:cs typeface="Ebrima" pitchFamily="2" charset="0"/>
              </a:rPr>
              <a:t>controller</a:t>
            </a:r>
            <a:endParaRPr lang="en-US" sz="3200" dirty="0" smtClean="0">
              <a:ea typeface="Ebrima" pitchFamily="2" charset="0"/>
              <a:cs typeface="Ebrima" pitchFamily="2"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1788</TotalTime>
  <Words>604</Words>
  <Application>Microsoft Office PowerPoint</Application>
  <PresentationFormat>Custom</PresentationFormat>
  <Paragraphs>89</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Kin</dc:creator>
  <cp:lastModifiedBy>Kin</cp:lastModifiedBy>
  <cp:revision>292</cp:revision>
  <dcterms:created xsi:type="dcterms:W3CDTF">2011-05-14T19:20:52Z</dcterms:created>
  <dcterms:modified xsi:type="dcterms:W3CDTF">2011-05-21T05:08:36Z</dcterms:modified>
</cp:coreProperties>
</file>