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588" autoAdjust="0"/>
    <p:restoredTop sz="98746" autoAdjust="0"/>
  </p:normalViewPr>
  <p:slideViewPr>
    <p:cSldViewPr>
      <p:cViewPr>
        <p:scale>
          <a:sx n="30" d="100"/>
          <a:sy n="30" d="100"/>
        </p:scale>
        <p:origin x="-798" y="136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600"/>
            </a:pPr>
            <a:r>
              <a:rPr lang="en-US" sz="3600" dirty="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69975424"/>
        <c:axId val="71944064"/>
      </c:lineChart>
      <c:catAx>
        <c:axId val="69975424"/>
        <c:scaling>
          <c:orientation val="minMax"/>
        </c:scaling>
        <c:axPos val="b"/>
        <c:title>
          <c:tx>
            <c:rich>
              <a:bodyPr/>
              <a:lstStyle/>
              <a:p>
                <a:pPr>
                  <a:defRPr sz="3200"/>
                </a:pPr>
                <a:r>
                  <a:rPr lang="en-US" sz="3200" dirty="0"/>
                  <a:t>Distance (m)</a:t>
                </a:r>
              </a:p>
            </c:rich>
          </c:tx>
          <c:layout/>
        </c:title>
        <c:numFmt formatCode="General" sourceLinked="1"/>
        <c:tickLblPos val="nextTo"/>
        <c:txPr>
          <a:bodyPr/>
          <a:lstStyle/>
          <a:p>
            <a:pPr>
              <a:defRPr sz="2000"/>
            </a:pPr>
            <a:endParaRPr lang="en-US"/>
          </a:p>
        </c:txPr>
        <c:crossAx val="71944064"/>
        <c:crosses val="autoZero"/>
        <c:auto val="1"/>
        <c:lblAlgn val="ctr"/>
        <c:lblOffset val="100"/>
      </c:catAx>
      <c:valAx>
        <c:axId val="71944064"/>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dirty="0"/>
                  <a:t>RSSI</a:t>
                </a:r>
              </a:p>
            </c:rich>
          </c:tx>
          <c:layout/>
        </c:title>
        <c:numFmt formatCode="General" sourceLinked="1"/>
        <c:tickLblPos val="nextTo"/>
        <c:txPr>
          <a:bodyPr/>
          <a:lstStyle/>
          <a:p>
            <a:pPr>
              <a:defRPr sz="2000"/>
            </a:pPr>
            <a:endParaRPr lang="en-US"/>
          </a:p>
        </c:txPr>
        <c:crossAx val="69975424"/>
        <c:crosses val="autoZero"/>
        <c:crossBetween val="between"/>
      </c:valAx>
    </c:plotArea>
    <c:legend>
      <c:legendPos val="r"/>
      <c:layout/>
      <c:txPr>
        <a:bodyPr/>
        <a:lstStyle/>
        <a:p>
          <a:pPr>
            <a:defRPr sz="2000"/>
          </a:pPr>
          <a:endParaRPr lang="en-US"/>
        </a:p>
      </c:txPr>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chart" Target="../charts/chart1.xml"/><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oleObject" Target="../embeddings/oleObject1.bin"/><Relationship Id="rId2" Type="http://schemas.openxmlformats.org/officeDocument/2006/relationships/slideLayout" Target="../slideLayouts/slideLayout1.xml"/><Relationship Id="rId16" Type="http://schemas.openxmlformats.org/officeDocument/2006/relationships/image" Target="../media/image15.png"/><Relationship Id="rId20" Type="http://schemas.openxmlformats.org/officeDocument/2006/relationships/image" Target="../media/image19.jpeg"/><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2.jpeg"/><Relationship Id="rId5" Type="http://schemas.openxmlformats.org/officeDocument/2006/relationships/image" Target="../media/image4.jpeg"/><Relationship Id="rId15" Type="http://schemas.openxmlformats.org/officeDocument/2006/relationships/image" Target="../media/image14.jpeg"/><Relationship Id="rId23" Type="http://schemas.openxmlformats.org/officeDocument/2006/relationships/image" Target="../media/image21.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tiff"/><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0" y="0"/>
            <a:ext cx="43891200" cy="429768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731520"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3" cstate="print"/>
          <a:stretch>
            <a:fillRect/>
          </a:stretch>
        </p:blipFill>
        <p:spPr>
          <a:xfrm>
            <a:off x="1549751" y="933982"/>
            <a:ext cx="4290080" cy="3257018"/>
          </a:xfrm>
          <a:prstGeom prst="rect">
            <a:avLst/>
          </a:prstGeom>
        </p:spPr>
      </p:pic>
      <p:pic>
        <p:nvPicPr>
          <p:cNvPr id="93" name="Picture 3" descr="E:\PSU\ECE 412\Winter 2011\Poster\Logo\psulogo.tif"/>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0080058" y="1375343"/>
            <a:ext cx="2238298" cy="2286260"/>
          </a:xfrm>
          <a:prstGeom prst="rect">
            <a:avLst/>
          </a:prstGeom>
          <a:noFill/>
        </p:spPr>
      </p:pic>
      <p:grpSp>
        <p:nvGrpSpPr>
          <p:cNvPr id="182" name="Group 181"/>
          <p:cNvGrpSpPr/>
          <p:nvPr/>
        </p:nvGrpSpPr>
        <p:grpSpPr>
          <a:xfrm>
            <a:off x="1280160" y="4648201"/>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4648201"/>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8" name="Rectangle 57"/>
          <p:cNvSpPr/>
          <p:nvPr/>
        </p:nvSpPr>
        <p:spPr>
          <a:xfrm>
            <a:off x="30175200" y="22818625"/>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sp>
        <p:nvSpPr>
          <p:cNvPr id="59" name="TextBox 58"/>
          <p:cNvSpPr txBox="1"/>
          <p:nvPr/>
        </p:nvSpPr>
        <p:spPr>
          <a:xfrm>
            <a:off x="30175200" y="23926800"/>
            <a:ext cx="12344400" cy="4847481"/>
          </a:xfrm>
          <a:prstGeom prst="rect">
            <a:avLst/>
          </a:prstGeom>
          <a:noFill/>
        </p:spPr>
        <p:txBody>
          <a:bodyPr wrap="square" lIns="0" tIns="91440" bIns="91440" rtlCol="0">
            <a:spAutoFit/>
          </a:bodyPr>
          <a:lstStyle/>
          <a:p>
            <a:pPr algn="just"/>
            <a:r>
              <a:rPr lang="en-US" sz="3600" dirty="0" smtClean="0"/>
              <a:t>The system has been able to meet three important requirements: small size, low cost, and battery life exceeding one month. As for accuracy, the average value is roughly 2m. The result is much better when the tags are close to the calibration points.</a:t>
            </a:r>
          </a:p>
          <a:p>
            <a:pPr algn="just">
              <a:spcBef>
                <a:spcPts val="1800"/>
              </a:spcBef>
            </a:pPr>
            <a:r>
              <a:rPr lang="en-US" sz="3600" dirty="0" smtClean="0"/>
              <a:t>Further work to be done includes</a:t>
            </a:r>
          </a:p>
          <a:p>
            <a:pPr marL="231775" indent="-231775">
              <a:buFont typeface="Arial" pitchFamily="34" charset="0"/>
              <a:buChar char="•"/>
            </a:pPr>
            <a:r>
              <a:rPr lang="en-US" sz="3600" dirty="0" smtClean="0"/>
              <a:t>Refine the testability of the system</a:t>
            </a:r>
          </a:p>
          <a:p>
            <a:pPr marL="231775" indent="-231775">
              <a:buFont typeface="Arial" pitchFamily="34" charset="0"/>
              <a:buChar char="•"/>
            </a:pPr>
            <a:r>
              <a:rPr lang="en-US" sz="3600" dirty="0" smtClean="0"/>
              <a:t>Analyze antenna radiation pattern</a:t>
            </a:r>
          </a:p>
          <a:p>
            <a:pPr marL="231775" indent="-231775">
              <a:buFont typeface="Arial" pitchFamily="34" charset="0"/>
              <a:buChar char="•"/>
            </a:pPr>
            <a:r>
              <a:rPr lang="en-US" sz="3600" dirty="0" smtClean="0"/>
              <a:t>Improve the robustness of the location algorithm</a:t>
            </a:r>
            <a:endParaRPr lang="en-US" sz="8800" dirty="0"/>
          </a:p>
        </p:txBody>
      </p:sp>
      <p:sp>
        <p:nvSpPr>
          <p:cNvPr id="62" name="TextBox 61"/>
          <p:cNvSpPr txBox="1"/>
          <p:nvPr/>
        </p:nvSpPr>
        <p:spPr>
          <a:xfrm>
            <a:off x="37017648" y="8214361"/>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$30</a:t>
            </a:r>
          </a:p>
        </p:txBody>
      </p:sp>
      <p:sp>
        <p:nvSpPr>
          <p:cNvPr id="63" name="TextBox 62"/>
          <p:cNvSpPr txBox="1"/>
          <p:nvPr/>
        </p:nvSpPr>
        <p:spPr>
          <a:xfrm>
            <a:off x="30845448" y="8214361"/>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at least 1 months  </a:t>
            </a:r>
          </a:p>
          <a:p>
            <a:pPr marL="231775" indent="-231775">
              <a:buFont typeface="Arial" pitchFamily="34" charset="0"/>
              <a:buChar char="•"/>
            </a:pPr>
            <a:r>
              <a:rPr lang="en-US" sz="3600" dirty="0" smtClean="0">
                <a:ea typeface="Ebrima" pitchFamily="2" charset="0"/>
                <a:cs typeface="Ebrima" pitchFamily="2" charset="0"/>
              </a:rPr>
              <a:t>Cost : $25</a:t>
            </a: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5901794"/>
            <a:ext cx="2980532" cy="1981200"/>
          </a:xfrm>
          <a:prstGeom prst="rect">
            <a:avLst/>
          </a:prstGeom>
          <a:noFill/>
        </p:spPr>
      </p:pic>
      <p:pic>
        <p:nvPicPr>
          <p:cNvPr id="2051" name="Picture 3" descr="C:\Users\WOODY\Desktop\javaapp.png"/>
          <p:cNvPicPr>
            <a:picLocks noChangeAspect="1" noChangeArrowheads="1"/>
          </p:cNvPicPr>
          <p:nvPr/>
        </p:nvPicPr>
        <p:blipFill>
          <a:blip r:embed="rId6" cstate="print"/>
          <a:srcRect/>
          <a:stretch>
            <a:fillRect/>
          </a:stretch>
        </p:blipFill>
        <p:spPr bwMode="auto">
          <a:xfrm>
            <a:off x="31150249" y="15925801"/>
            <a:ext cx="6731280" cy="362177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495695"/>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495695"/>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4648201"/>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533121"/>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8305800" y="10515601"/>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553200"/>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00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7" cstate="print"/>
          <a:stretch>
            <a:fillRect/>
          </a:stretch>
        </p:blipFill>
        <p:spPr>
          <a:xfrm>
            <a:off x="0" y="4023360"/>
            <a:ext cx="43891200" cy="324795"/>
          </a:xfrm>
          <a:prstGeom prst="rect">
            <a:avLst/>
          </a:prstGeom>
        </p:spPr>
      </p:pic>
      <p:sp>
        <p:nvSpPr>
          <p:cNvPr id="92" name="Rectangle 91"/>
          <p:cNvSpPr/>
          <p:nvPr/>
        </p:nvSpPr>
        <p:spPr>
          <a:xfrm>
            <a:off x="0" y="29443680"/>
            <a:ext cx="43891200" cy="347472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068285" y="3008376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cxnSp>
        <p:nvCxnSpPr>
          <p:cNvPr id="99" name="Straight Connector 98"/>
          <p:cNvCxnSpPr/>
          <p:nvPr/>
        </p:nvCxnSpPr>
        <p:spPr>
          <a:xfrm rot="10800000">
            <a:off x="25557480" y="5029199"/>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487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029200"/>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26746201" y="20421599"/>
            <a:ext cx="548639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9032200" y="22021798"/>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8552452" y="20307298"/>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30022800" y="217931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262300" y="70485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1053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506201"/>
            <a:ext cx="10515600" cy="10064294"/>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tags indoors. The system determines a tag’s current location by matching the RF signal strength pattern of a tag’s </a:t>
            </a:r>
            <a:r>
              <a:rPr lang="en-US" sz="3600" smtClean="0"/>
              <a:t>periodic </a:t>
            </a:r>
            <a:r>
              <a:rPr lang="en-US" sz="3600" smtClean="0"/>
              <a:t>broadcast </a:t>
            </a:r>
            <a:r>
              <a:rPr lang="en-US" sz="3600" dirty="0" smtClean="0"/>
              <a:t>with pre-collected patterns stored in a database.</a:t>
            </a:r>
          </a:p>
          <a:p>
            <a:pPr algn="just"/>
            <a:r>
              <a:rPr lang="en-US" sz="3600" dirty="0" smtClean="0"/>
              <a:t>Radio Received Signal Strength Indication (RSSI) is a measurement of the power received by an antenna. Signal 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configuration details.</a:t>
            </a:r>
            <a:endParaRPr lang="en-US" sz="3600" dirty="0"/>
          </a:p>
        </p:txBody>
      </p:sp>
      <p:sp>
        <p:nvSpPr>
          <p:cNvPr id="18" name="Rectangle 17"/>
          <p:cNvSpPr/>
          <p:nvPr/>
        </p:nvSpPr>
        <p:spPr>
          <a:xfrm>
            <a:off x="1280160" y="10439401"/>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5" y="5638800"/>
            <a:ext cx="15226687" cy="5886039"/>
            <a:chOff x="15212523" y="10241280"/>
            <a:chExt cx="11865954" cy="4586912"/>
          </a:xfrm>
        </p:grpSpPr>
        <p:pic>
          <p:nvPicPr>
            <p:cNvPr id="115" name="Picture 114" descr="1209193.png"/>
            <p:cNvPicPr>
              <a:picLocks noChangeAspect="1"/>
            </p:cNvPicPr>
            <p:nvPr/>
          </p:nvPicPr>
          <p:blipFill>
            <a:blip r:embed="rId8"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8"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0"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8"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1"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2"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3"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4"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4" name="Picture 133" descr="1209193.png"/>
            <p:cNvPicPr>
              <a:picLocks noChangeAspect="1"/>
            </p:cNvPicPr>
            <p:nvPr/>
          </p:nvPicPr>
          <p:blipFill>
            <a:blip r:embed="rId8"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6"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7"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8"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6748297"/>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9" name="Picture 2"/>
          <p:cNvPicPr>
            <a:picLocks noChangeAspect="1" noChangeArrowheads="1"/>
          </p:cNvPicPr>
          <p:nvPr/>
        </p:nvPicPr>
        <p:blipFill>
          <a:blip r:embed="rId19" cstate="print"/>
          <a:stretch>
            <a:fillRect/>
          </a:stretch>
        </p:blipFill>
        <p:spPr bwMode="auto">
          <a:xfrm>
            <a:off x="35267091" y="17754600"/>
            <a:ext cx="6719109" cy="377765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27" name="Picture 3" descr="D:\Courses\2010-2011\Capstone\Docs\Images\IMG_0422.JPG"/>
          <p:cNvPicPr>
            <a:picLocks noChangeAspect="1" noChangeArrowheads="1"/>
          </p:cNvPicPr>
          <p:nvPr/>
        </p:nvPicPr>
        <p:blipFill>
          <a:blip r:embed="rId20" cstate="print">
            <a:clrChange>
              <a:clrFrom>
                <a:srgbClr val="FFFFFF"/>
              </a:clrFrom>
              <a:clrTo>
                <a:srgbClr val="FFFFFF">
                  <a:alpha val="0"/>
                </a:srgbClr>
              </a:clrTo>
            </a:clrChange>
          </a:blip>
          <a:stretch>
            <a:fillRect/>
          </a:stretch>
        </p:blipFill>
        <p:spPr bwMode="auto">
          <a:xfrm>
            <a:off x="36880800" y="5181601"/>
            <a:ext cx="5006848" cy="3750447"/>
          </a:xfrm>
          <a:prstGeom prst="rect">
            <a:avLst/>
          </a:prstGeom>
          <a:noFill/>
        </p:spPr>
      </p:pic>
      <p:graphicFrame>
        <p:nvGraphicFramePr>
          <p:cNvPr id="159" name="Chart 158"/>
          <p:cNvGraphicFramePr/>
          <p:nvPr/>
        </p:nvGraphicFramePr>
        <p:xfrm>
          <a:off x="1295400" y="21488402"/>
          <a:ext cx="9982200" cy="7110608"/>
        </p:xfrm>
        <a:graphic>
          <a:graphicData uri="http://schemas.openxmlformats.org/drawingml/2006/chart">
            <c:chart xmlns:c="http://schemas.openxmlformats.org/drawingml/2006/chart" xmlns:r="http://schemas.openxmlformats.org/officeDocument/2006/relationships" r:id="rId21"/>
          </a:graphicData>
        </a:graphic>
      </p:graphicFrame>
      <p:cxnSp>
        <p:nvCxnSpPr>
          <p:cNvPr id="157" name="Straight Connector 156"/>
          <p:cNvCxnSpPr/>
          <p:nvPr/>
        </p:nvCxnSpPr>
        <p:spPr>
          <a:xfrm rot="5400000">
            <a:off x="11201400" y="21259801"/>
            <a:ext cx="2895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0401300" y="21297901"/>
            <a:ext cx="4038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335001"/>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27089098" y="11620501"/>
            <a:ext cx="5257801"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224261"/>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21183600" y="23088601"/>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Experiments</a:t>
            </a:r>
            <a:endParaRPr lang="en-US" sz="5400" b="1" dirty="0">
              <a:solidFill>
                <a:schemeClr val="tx2"/>
              </a:solidFill>
              <a:latin typeface="Cambria" pitchFamily="18" charset="0"/>
            </a:endParaRPr>
          </a:p>
        </p:txBody>
      </p:sp>
      <p:pic>
        <p:nvPicPr>
          <p:cNvPr id="3" name="Picture 2" descr="D:\Courses\2010-2011\Capstone\Docs\Images\AccuracyPlot.png"/>
          <p:cNvPicPr>
            <a:picLocks noChangeAspect="1" noChangeArrowheads="1"/>
          </p:cNvPicPr>
          <p:nvPr/>
        </p:nvPicPr>
        <p:blipFill>
          <a:blip r:embed="rId22" cstate="print"/>
          <a:srcRect/>
          <a:stretch>
            <a:fillRect/>
          </a:stretch>
        </p:blipFill>
        <p:spPr bwMode="auto">
          <a:xfrm>
            <a:off x="20802600" y="24166515"/>
            <a:ext cx="7835776" cy="4941886"/>
          </a:xfrm>
          <a:prstGeom prst="rect">
            <a:avLst/>
          </a:prstGeom>
          <a:noFill/>
        </p:spPr>
      </p:pic>
      <p:pic>
        <p:nvPicPr>
          <p:cNvPr id="4" name="Picture 3" descr="D:\Courses\2010-2011\Capstone\Docs\Images\wify_1.png"/>
          <p:cNvPicPr>
            <a:picLocks noChangeAspect="1" noChangeArrowheads="1"/>
          </p:cNvPicPr>
          <p:nvPr/>
        </p:nvPicPr>
        <p:blipFill>
          <a:blip r:embed="rId23" cstate="print"/>
          <a:srcRect/>
          <a:stretch>
            <a:fillRect/>
          </a:stretch>
        </p:blipFill>
        <p:spPr bwMode="auto">
          <a:xfrm>
            <a:off x="31699201" y="12801601"/>
            <a:ext cx="3047999" cy="2385154"/>
          </a:xfrm>
          <a:prstGeom prst="rect">
            <a:avLst/>
          </a:prstGeom>
          <a:noFill/>
        </p:spPr>
      </p:pic>
      <p:sp>
        <p:nvSpPr>
          <p:cNvPr id="114" name="TextBox 113"/>
          <p:cNvSpPr txBox="1"/>
          <p:nvPr/>
        </p:nvSpPr>
        <p:spPr>
          <a:xfrm>
            <a:off x="35356800" y="12066926"/>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Proxy</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WiFly </a:t>
            </a:r>
            <a:r>
              <a:rPr lang="en-US" sz="3600" dirty="0" smtClean="0"/>
              <a:t>802.11b/g transceiver</a:t>
            </a:r>
            <a:endParaRPr lang="en-US" sz="3600" dirty="0" smtClean="0">
              <a:ea typeface="Ebrima" pitchFamily="2" charset="0"/>
              <a:cs typeface="Ebrima" pitchFamily="2" charset="0"/>
            </a:endParaRP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$80</a:t>
            </a:r>
          </a:p>
        </p:txBody>
      </p:sp>
      <p:sp>
        <p:nvSpPr>
          <p:cNvPr id="6"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71" name="TextBox 170"/>
          <p:cNvSpPr txBox="1"/>
          <p:nvPr/>
        </p:nvSpPr>
        <p:spPr>
          <a:xfrm>
            <a:off x="21488400" y="11277600"/>
            <a:ext cx="7315200" cy="11649343"/>
          </a:xfrm>
          <a:prstGeom prst="rect">
            <a:avLst/>
          </a:prstGeom>
          <a:noFill/>
        </p:spPr>
        <p:txBody>
          <a:bodyPr wrap="square" lIns="0" tIns="91440" bIns="91440" rtlCol="0">
            <a:spAutoFit/>
          </a:bodyPr>
          <a:lstStyle/>
          <a:p>
            <a:pPr>
              <a:spcBef>
                <a:spcPts val="1800"/>
              </a:spcBef>
            </a:pPr>
            <a:r>
              <a:rPr lang="en-US" sz="4000" b="1" dirty="0" smtClean="0">
                <a:solidFill>
                  <a:schemeClr val="accent1"/>
                </a:solidFill>
                <a:ea typeface="Ebrima" pitchFamily="2" charset="0"/>
                <a:cs typeface="Ebrima" pitchFamily="2" charset="0"/>
              </a:rPr>
              <a:t>Tags</a:t>
            </a:r>
            <a:endParaRPr lang="en-US" sz="3600" b="1" dirty="0" smtClean="0">
              <a:solidFill>
                <a:schemeClr val="accent1"/>
              </a:solidFill>
              <a:ea typeface="Ebrima" pitchFamily="2" charset="0"/>
              <a:cs typeface="Ebrima" pitchFamily="2" charset="0"/>
            </a:endParaRP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4000" b="1" dirty="0" smtClean="0">
                <a:solidFill>
                  <a:schemeClr val="accent1"/>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4000" b="1" dirty="0" smtClean="0">
                <a:solidFill>
                  <a:schemeClr val="accent1"/>
                </a:solidFill>
                <a:ea typeface="Ebrima" pitchFamily="2" charset="0"/>
                <a:cs typeface="Ebrima" pitchFamily="2" charset="0"/>
              </a:rPr>
              <a:t>Wi-Fi Proxy</a:t>
            </a:r>
          </a:p>
          <a:p>
            <a:pPr marL="233363" indent="-233363">
              <a:buFont typeface="Arial" pitchFamily="34" charset="0"/>
              <a:buChar char="•"/>
            </a:pPr>
            <a:r>
              <a:rPr lang="en-US" sz="3600" dirty="0" smtClean="0">
                <a:ea typeface="Ebrima" pitchFamily="2" charset="0"/>
                <a:cs typeface="Ebrima" pitchFamily="2" charset="0"/>
              </a:rPr>
              <a:t>Relays data from the mesh network to the controller</a:t>
            </a:r>
          </a:p>
          <a:p>
            <a:pPr>
              <a:spcBef>
                <a:spcPts val="1800"/>
              </a:spcBef>
            </a:pPr>
            <a:r>
              <a:rPr lang="en-US" sz="4000" b="1" dirty="0" smtClean="0">
                <a:solidFill>
                  <a:schemeClr val="accent1"/>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p:txBody>
      </p:sp>
      <p:sp>
        <p:nvSpPr>
          <p:cNvPr id="166" name="TextBox 165"/>
          <p:cNvSpPr txBox="1"/>
          <p:nvPr/>
        </p:nvSpPr>
        <p:spPr>
          <a:xfrm>
            <a:off x="13594080" y="11277600"/>
            <a:ext cx="7208520" cy="17927985"/>
          </a:xfrm>
          <a:prstGeom prst="rect">
            <a:avLst/>
          </a:prstGeom>
          <a:noFill/>
        </p:spPr>
        <p:txBody>
          <a:bodyPr wrap="square" lIns="0" tIns="91440" bIns="91440" rtlCol="0">
            <a:spAutoFit/>
          </a:bodyPr>
          <a:lstStyle/>
          <a:p>
            <a:pPr>
              <a:spcBef>
                <a:spcPts val="1800"/>
              </a:spcBef>
            </a:pPr>
            <a:r>
              <a:rPr lang="en-US" sz="4000" b="1" dirty="0" smtClean="0">
                <a:solidFill>
                  <a:schemeClr val="accent1"/>
                </a:solidFill>
                <a:ea typeface="Ebrima" pitchFamily="2" charset="0"/>
                <a:cs typeface="Ebrima" pitchFamily="2" charset="0"/>
              </a:rPr>
              <a:t>Controller</a:t>
            </a:r>
            <a:endParaRPr lang="en-US" sz="3600" b="1" dirty="0" smtClean="0">
              <a:solidFill>
                <a:schemeClr val="accent1"/>
              </a:solidFill>
              <a:ea typeface="Ebrima" pitchFamily="2" charset="0"/>
              <a:cs typeface="Ebrima" pitchFamily="2" charset="0"/>
            </a:endParaRP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4000" b="1" dirty="0" smtClean="0">
                <a:solidFill>
                  <a:schemeClr val="accent1"/>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Employs heuristics and input/output filters to further enhance the accuracy and reliability of the locating process</a:t>
            </a: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endParaRPr lang="en-US" sz="3600" dirty="0" smtClean="0">
              <a:ea typeface="Ebrima" pitchFamily="2" charset="0"/>
              <a:cs typeface="Ebrima" pitchFamily="2" charset="0"/>
            </a:endParaRPr>
          </a:p>
          <a:p>
            <a:pPr marL="914400" indent="-225425"/>
            <a:r>
              <a:rPr lang="en-US" sz="3600" dirty="0" smtClean="0">
                <a:ea typeface="Ebrima" pitchFamily="2" charset="0"/>
                <a:cs typeface="Ebrima" pitchFamily="2" charset="0"/>
              </a:rPr>
              <a:t>where</a:t>
            </a:r>
          </a:p>
          <a:p>
            <a:pPr marL="914400" indent="-225425">
              <a:buFont typeface="Arial" pitchFamily="34" charset="0"/>
              <a:buChar char="•"/>
            </a:pPr>
            <a:r>
              <a:rPr lang="en-US" sz="3600" dirty="0" smtClean="0">
                <a:ea typeface="Ebrima" pitchFamily="2" charset="0"/>
                <a:cs typeface="Ebrima" pitchFamily="2" charset="0"/>
              </a:rPr>
              <a:t>d = Euclidean distance</a:t>
            </a:r>
          </a:p>
          <a:p>
            <a:pPr marL="914400" indent="-225425">
              <a:buFont typeface="Arial" pitchFamily="34" charset="0"/>
              <a:buChar char="•"/>
            </a:pPr>
            <a:r>
              <a:rPr lang="en-US" sz="3600" dirty="0" smtClean="0">
                <a:ea typeface="Ebrima" pitchFamily="2" charset="0"/>
                <a:cs typeface="Ebrima" pitchFamily="2" charset="0"/>
              </a:rPr>
              <a:t>N = Number of detectors</a:t>
            </a:r>
          </a:p>
          <a:p>
            <a:pPr marL="914400" indent="-225425">
              <a:buFont typeface="Arial" pitchFamily="34" charset="0"/>
              <a:buChar char="•"/>
            </a:pPr>
            <a:r>
              <a:rPr lang="en-US" sz="3600" dirty="0" smtClean="0">
                <a:ea typeface="Ebrima" pitchFamily="2" charset="0"/>
                <a:cs typeface="Ebrima" pitchFamily="2" charset="0"/>
              </a:rPr>
              <a:t>RSSI</a:t>
            </a:r>
            <a:r>
              <a:rPr lang="en-US" sz="3600" baseline="-25000" dirty="0" smtClean="0">
                <a:ea typeface="Ebrima" pitchFamily="2" charset="0"/>
                <a:cs typeface="Ebrima" pitchFamily="2" charset="0"/>
              </a:rPr>
              <a:t>li</a:t>
            </a:r>
            <a:r>
              <a:rPr lang="en-US" sz="3600" dirty="0" smtClean="0">
                <a:ea typeface="Ebrima" pitchFamily="2" charset="0"/>
                <a:cs typeface="Ebrima" pitchFamily="2" charset="0"/>
              </a:rPr>
              <a:t> = RSSI value from detector i in locating phase</a:t>
            </a:r>
          </a:p>
          <a:p>
            <a:pPr marL="914400" indent="-225425">
              <a:buFont typeface="Arial" pitchFamily="34" charset="0"/>
              <a:buChar char="•"/>
            </a:pPr>
            <a:r>
              <a:rPr lang="en-US" sz="3600" dirty="0" smtClean="0">
                <a:ea typeface="Ebrima" pitchFamily="2" charset="0"/>
                <a:cs typeface="Ebrima" pitchFamily="2" charset="0"/>
              </a:rPr>
              <a:t>RSSI</a:t>
            </a:r>
            <a:r>
              <a:rPr lang="en-US" sz="3600" baseline="-25000" dirty="0" smtClean="0">
                <a:ea typeface="Ebrima" pitchFamily="2" charset="0"/>
                <a:cs typeface="Ebrima" pitchFamily="2" charset="0"/>
              </a:rPr>
              <a:t>ci</a:t>
            </a:r>
            <a:r>
              <a:rPr lang="en-US" sz="3600" dirty="0" smtClean="0">
                <a:ea typeface="Ebrima" pitchFamily="2" charset="0"/>
                <a:cs typeface="Ebrima" pitchFamily="2" charset="0"/>
              </a:rPr>
              <a:t> = RSSI value from detector i in calibrating phase</a:t>
            </a:r>
          </a:p>
          <a:p>
            <a:pPr>
              <a:spcBef>
                <a:spcPts val="1200"/>
              </a:spcBef>
            </a:pPr>
            <a:r>
              <a:rPr lang="en-US" sz="4000" b="1" dirty="0" smtClean="0">
                <a:solidFill>
                  <a:schemeClr val="accent1"/>
                </a:solidFill>
                <a:ea typeface="Ebrima" pitchFamily="2" charset="0"/>
                <a:cs typeface="Ebrima" pitchFamily="2" charset="0"/>
              </a:rPr>
              <a:t>Web 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grpSp>
        <p:nvGrpSpPr>
          <p:cNvPr id="172" name="Group 171"/>
          <p:cNvGrpSpPr/>
          <p:nvPr/>
        </p:nvGrpSpPr>
        <p:grpSpPr>
          <a:xfrm>
            <a:off x="685800" y="24460200"/>
            <a:ext cx="5105400" cy="4648200"/>
            <a:chOff x="609600" y="24765000"/>
            <a:chExt cx="5105400" cy="4648200"/>
          </a:xfrm>
        </p:grpSpPr>
        <p:cxnSp>
          <p:nvCxnSpPr>
            <p:cNvPr id="48" name="Straight Connector 47"/>
            <p:cNvCxnSpPr/>
            <p:nvPr/>
          </p:nvCxnSpPr>
          <p:spPr>
            <a:xfrm rot="10800000">
              <a:off x="609600" y="29107606"/>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561305" y="27088306"/>
              <a:ext cx="4648200" cy="1588"/>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90600" y="28879006"/>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5400000">
              <a:off x="38100" y="27469306"/>
              <a:ext cx="1905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rot="10800000">
            <a:off x="9220200" y="10744201"/>
            <a:ext cx="3048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92" name="Picture 191" descr="psu-mcecs_logo.jpg"/>
          <p:cNvPicPr>
            <a:picLocks noChangeAspect="1"/>
          </p:cNvPicPr>
          <p:nvPr/>
        </p:nvPicPr>
        <p:blipFill>
          <a:blip r:embed="rId24" cstate="print">
            <a:clrChange>
              <a:clrFrom>
                <a:srgbClr val="FFFFFE"/>
              </a:clrFrom>
              <a:clrTo>
                <a:srgbClr val="FFFFFE">
                  <a:alpha val="0"/>
                </a:srgbClr>
              </a:clrTo>
            </a:clrChange>
          </a:blip>
          <a:stretch>
            <a:fillRect/>
          </a:stretch>
        </p:blipFill>
        <p:spPr>
          <a:xfrm>
            <a:off x="35661600" y="29443680"/>
            <a:ext cx="6008915" cy="2464595"/>
          </a:xfrm>
          <a:prstGeom prst="rect">
            <a:avLst/>
          </a:prstGeom>
        </p:spPr>
      </p:pic>
      <p:graphicFrame>
        <p:nvGraphicFramePr>
          <p:cNvPr id="5" name="Object 2"/>
          <p:cNvGraphicFramePr>
            <a:graphicFrameLocks noChangeAspect="1"/>
          </p:cNvGraphicFramePr>
          <p:nvPr/>
        </p:nvGraphicFramePr>
        <p:xfrm>
          <a:off x="13601700" y="18391188"/>
          <a:ext cx="7088188" cy="2012950"/>
        </p:xfrm>
        <a:graphic>
          <a:graphicData uri="http://schemas.openxmlformats.org/presentationml/2006/ole">
            <p:oleObj spid="_x0000_s1026" name="Equation" r:id="rId25" imgW="1650960" imgH="46980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2810</TotalTime>
  <Words>606</Words>
  <Application>Microsoft Office PowerPoint</Application>
  <PresentationFormat>Custom</PresentationFormat>
  <Paragraphs>91</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Trader</cp:lastModifiedBy>
  <cp:revision>504</cp:revision>
  <dcterms:created xsi:type="dcterms:W3CDTF">2011-05-14T19:20:52Z</dcterms:created>
  <dcterms:modified xsi:type="dcterms:W3CDTF">2011-05-24T04:18:13Z</dcterms:modified>
</cp:coreProperties>
</file>