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7843" autoAdjust="0"/>
  </p:normalViewPr>
  <p:slideViewPr>
    <p:cSldViewPr>
      <p:cViewPr>
        <p:scale>
          <a:sx n="40" d="100"/>
          <a:sy n="40" d="100"/>
        </p:scale>
        <p:origin x="132" y="34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Battery voltage in one month</a:t>
            </a:r>
          </a:p>
        </c:rich>
      </c:tx>
      <c:layout/>
    </c:title>
    <c:plotArea>
      <c:layout/>
      <c:scatterChart>
        <c:scatterStyle val="smoothMarker"/>
        <c:ser>
          <c:idx val="0"/>
          <c:order val="0"/>
          <c:tx>
            <c:strRef>
              <c:f>Sheet1!$C$3</c:f>
              <c:strCache>
                <c:ptCount val="1"/>
                <c:pt idx="0">
                  <c:v>Voltage</c:v>
                </c:pt>
              </c:strCache>
            </c:strRef>
          </c:tx>
          <c:marker>
            <c:symbol val="none"/>
          </c:marker>
          <c:xVal>
            <c:numRef>
              <c:f>Sheet1!$B$4:$B$33</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xVal>
          <c:yVal>
            <c:numRef>
              <c:f>Sheet1!$C$4:$C$33</c:f>
              <c:numCache>
                <c:formatCode>General</c:formatCode>
                <c:ptCount val="30"/>
                <c:pt idx="0">
                  <c:v>5.8811920398405313</c:v>
                </c:pt>
                <c:pt idx="1">
                  <c:v>5.7647366349139375</c:v>
                </c:pt>
                <c:pt idx="2">
                  <c:v>5.650587201505469</c:v>
                </c:pt>
                <c:pt idx="3">
                  <c:v>5.5386980783198174</c:v>
                </c:pt>
                <c:pt idx="4">
                  <c:v>5.429024508215746</c:v>
                </c:pt>
                <c:pt idx="5">
                  <c:v>5.3215226203029449</c:v>
                </c:pt>
                <c:pt idx="6">
                  <c:v>5.2161494123928511</c:v>
                </c:pt>
                <c:pt idx="7">
                  <c:v>5.1128627337972681</c:v>
                </c:pt>
                <c:pt idx="8">
                  <c:v>5.011621268467632</c:v>
                </c:pt>
                <c:pt idx="9">
                  <c:v>4.9123845184678778</c:v>
                </c:pt>
                <c:pt idx="10">
                  <c:v>4.8151127877748712</c:v>
                </c:pt>
                <c:pt idx="11">
                  <c:v>4.7197671663993317</c:v>
                </c:pt>
                <c:pt idx="12">
                  <c:v>4.6263095148213971</c:v>
                </c:pt>
                <c:pt idx="13">
                  <c:v>4.534702448734353</c:v>
                </c:pt>
                <c:pt idx="14">
                  <c:v>4.4449093240903084</c:v>
                </c:pt>
                <c:pt idx="15">
                  <c:v>4.3568942224421452</c:v>
                </c:pt>
                <c:pt idx="16">
                  <c:v>4.2706219365756581</c:v>
                </c:pt>
                <c:pt idx="17">
                  <c:v>4.1860579564261764</c:v>
                </c:pt>
                <c:pt idx="18">
                  <c:v>4.1031684552741492</c:v>
                </c:pt>
                <c:pt idx="19">
                  <c:v>4.0219202762138355</c:v>
                </c:pt>
                <c:pt idx="20">
                  <c:v>3.9422809188903405</c:v>
                </c:pt>
                <c:pt idx="21">
                  <c:v>3.864218526498842</c:v>
                </c:pt>
                <c:pt idx="22">
                  <c:v>3.7877018730415632</c:v>
                </c:pt>
                <c:pt idx="23">
                  <c:v>3.7127003508368448</c:v>
                </c:pt>
                <c:pt idx="24">
                  <c:v>3.6391839582758005</c:v>
                </c:pt>
                <c:pt idx="25">
                  <c:v>3.5671232878211758</c:v>
                </c:pt>
                <c:pt idx="26">
                  <c:v>3.4964895142439367</c:v>
                </c:pt>
                <c:pt idx="27">
                  <c:v>3.4272543830928877</c:v>
                </c:pt>
                <c:pt idx="28">
                  <c:v>3.3593901993924122</c:v>
                </c:pt>
                <c:pt idx="29">
                  <c:v>3.2928698165641577</c:v>
                </c:pt>
              </c:numCache>
            </c:numRef>
          </c:yVal>
          <c:smooth val="1"/>
        </c:ser>
        <c:axId val="77493376"/>
        <c:axId val="77495296"/>
      </c:scatterChart>
      <c:valAx>
        <c:axId val="77493376"/>
        <c:scaling>
          <c:orientation val="minMax"/>
        </c:scaling>
        <c:axPos val="b"/>
        <c:title>
          <c:tx>
            <c:rich>
              <a:bodyPr/>
              <a:lstStyle/>
              <a:p>
                <a:pPr>
                  <a:defRPr/>
                </a:pPr>
                <a:r>
                  <a:rPr lang="en-US"/>
                  <a:t>Time</a:t>
                </a:r>
                <a:r>
                  <a:rPr lang="en-US" baseline="0"/>
                  <a:t> (day)</a:t>
                </a:r>
                <a:endParaRPr lang="en-US"/>
              </a:p>
            </c:rich>
          </c:tx>
          <c:layout/>
        </c:title>
        <c:numFmt formatCode="General" sourceLinked="1"/>
        <c:tickLblPos val="nextTo"/>
        <c:crossAx val="77495296"/>
        <c:crosses val="autoZero"/>
        <c:crossBetween val="midCat"/>
      </c:valAx>
      <c:valAx>
        <c:axId val="77495296"/>
        <c:scaling>
          <c:orientation val="minMax"/>
        </c:scaling>
        <c:axPos val="l"/>
        <c:majorGridlines/>
        <c:title>
          <c:tx>
            <c:rich>
              <a:bodyPr rot="-5400000" vert="horz"/>
              <a:lstStyle/>
              <a:p>
                <a:pPr>
                  <a:defRPr/>
                </a:pPr>
                <a:r>
                  <a:rPr lang="en-US" baseline="0"/>
                  <a:t>Supply voltage (V)</a:t>
                </a:r>
                <a:endParaRPr lang="en-US"/>
              </a:p>
            </c:rich>
          </c:tx>
          <c:layout/>
        </c:title>
        <c:numFmt formatCode="General" sourceLinked="1"/>
        <c:tickLblPos val="nextTo"/>
        <c:crossAx val="77493376"/>
        <c:crosses val="autoZero"/>
        <c:crossBetween val="midCat"/>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5/21/2011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tiff"/><Relationship Id="rId21" Type="http://schemas.openxmlformats.org/officeDocument/2006/relationships/image" Target="../media/image19.png"/><Relationship Id="rId7" Type="http://schemas.openxmlformats.org/officeDocument/2006/relationships/chart" Target="../charts/chart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8.tiff"/><Relationship Id="rId19" Type="http://schemas.openxmlformats.org/officeDocument/2006/relationships/image" Target="../media/image17.jpe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0" y="0"/>
            <a:ext cx="43891200" cy="3962400"/>
          </a:xfrm>
          <a:prstGeom prst="rect">
            <a:avLst/>
          </a:prstGeom>
          <a:solidFill>
            <a:schemeClr val="accent3">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64625"/>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480610"/>
            <a:ext cx="2662733" cy="2719790"/>
          </a:xfrm>
          <a:prstGeom prst="rect">
            <a:avLst/>
          </a:prstGeom>
          <a:noFill/>
        </p:spPr>
      </p:pic>
      <p:grpSp>
        <p:nvGrpSpPr>
          <p:cNvPr id="182" name="Group 181"/>
          <p:cNvGrpSpPr/>
          <p:nvPr/>
        </p:nvGrpSpPr>
        <p:grpSpPr>
          <a:xfrm>
            <a:off x="1280160" y="4648200"/>
            <a:ext cx="10515600" cy="6023491"/>
            <a:chOff x="1280160" y="5257800"/>
            <a:chExt cx="10515600" cy="6023491"/>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172200"/>
              <a:ext cx="10515600" cy="5109091"/>
            </a:xfrm>
            <a:prstGeom prst="rect">
              <a:avLst/>
            </a:prstGeom>
            <a:noFill/>
          </p:spPr>
          <p:txBody>
            <a:bodyPr wrap="square" lIns="0" tIns="91440" bIns="91440" rtlCol="0">
              <a:spAutoFit/>
            </a:bodyPr>
            <a:lstStyle/>
            <a:p>
              <a:pPr algn="just"/>
              <a:r>
                <a:rPr lang="en-US" sz="3200" dirty="0" smtClean="0"/>
                <a:t>Intel's large and complex validation labs contain many Testing Interface Unit's(TIU)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 The guiding requirements are that the system must be </a:t>
              </a:r>
              <a:r>
                <a:rPr lang="en-US" sz="3200" b="1" dirty="0" smtClean="0"/>
                <a:t>small</a:t>
              </a:r>
              <a:r>
                <a:rPr lang="en-US" sz="3200" dirty="0" smtClean="0"/>
                <a:t>, </a:t>
              </a:r>
              <a:r>
                <a:rPr lang="en-US" sz="3200" b="1" dirty="0" smtClean="0"/>
                <a:t>inexpensive</a:t>
              </a:r>
              <a:r>
                <a:rPr lang="en-US" sz="3200" dirty="0" smtClean="0"/>
                <a:t>, and </a:t>
              </a:r>
              <a:r>
                <a:rPr lang="en-US" sz="3200" b="1" dirty="0" smtClean="0"/>
                <a:t>low power</a:t>
              </a:r>
              <a:r>
                <a:rPr lang="en-US" sz="3200" dirty="0" smtClean="0"/>
                <a:t>.</a:t>
              </a:r>
            </a:p>
            <a:p>
              <a:pPr lvl="0" algn="just"/>
              <a:endParaRPr lang="en-US" sz="3200" dirty="0" smtClean="0">
                <a:ea typeface="Ebrima" pitchFamily="2" charset="0"/>
                <a:cs typeface="Ebrima" pitchFamily="2" charset="0"/>
              </a:endParaRPr>
            </a:p>
          </p:txBody>
        </p:sp>
      </p:grpSp>
      <p:sp>
        <p:nvSpPr>
          <p:cNvPr id="56" name="Rectangle 55"/>
          <p:cNvSpPr/>
          <p:nvPr/>
        </p:nvSpPr>
        <p:spPr>
          <a:xfrm>
            <a:off x="30175200" y="4648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7" name="Rectangle 56"/>
          <p:cNvSpPr/>
          <p:nvPr/>
        </p:nvSpPr>
        <p:spPr>
          <a:xfrm>
            <a:off x="30175200" y="19034759"/>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Test Results</a:t>
            </a:r>
            <a:endParaRPr lang="en-US" sz="5400" b="1" dirty="0">
              <a:solidFill>
                <a:schemeClr val="tx2"/>
              </a:solidFill>
              <a:latin typeface="Cambria" pitchFamily="18" charset="0"/>
            </a:endParaRPr>
          </a:p>
        </p:txBody>
      </p:sp>
      <p:sp>
        <p:nvSpPr>
          <p:cNvPr id="58" name="Rectangle 57"/>
          <p:cNvSpPr/>
          <p:nvPr/>
        </p:nvSpPr>
        <p:spPr>
          <a:xfrm>
            <a:off x="30175200" y="25479017"/>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pic>
        <p:nvPicPr>
          <p:cNvPr id="15362" name="Picture 2" descr="C:\Users\WOODY\Desktop\scatter2.bmp"/>
          <p:cNvPicPr>
            <a:picLocks noChangeAspect="1" noChangeArrowheads="1"/>
          </p:cNvPicPr>
          <p:nvPr/>
        </p:nvPicPr>
        <p:blipFill>
          <a:blip r:embed="rId4" cstate="print"/>
          <a:srcRect l="6888" r="6523"/>
          <a:stretch>
            <a:fillRect/>
          </a:stretch>
        </p:blipFill>
        <p:spPr bwMode="auto">
          <a:xfrm>
            <a:off x="29931048" y="20253959"/>
            <a:ext cx="6408757" cy="4114800"/>
          </a:xfrm>
          <a:prstGeom prst="rect">
            <a:avLst/>
          </a:prstGeom>
          <a:noFill/>
          <a:ln w="3175">
            <a:noFill/>
          </a:ln>
        </p:spPr>
      </p:pic>
      <p:sp>
        <p:nvSpPr>
          <p:cNvPr id="59" name="TextBox 58"/>
          <p:cNvSpPr txBox="1"/>
          <p:nvPr/>
        </p:nvSpPr>
        <p:spPr>
          <a:xfrm>
            <a:off x="30175200" y="26317217"/>
            <a:ext cx="11353800" cy="2646878"/>
          </a:xfrm>
          <a:prstGeom prst="rect">
            <a:avLst/>
          </a:prstGeom>
          <a:noFill/>
        </p:spPr>
        <p:txBody>
          <a:bodyPr wrap="square" lIns="0" tIns="91440" bIns="91440" rtlCol="0">
            <a:spAutoFit/>
          </a:bodyPr>
          <a:lstStyle/>
          <a:p>
            <a:pPr lvl="0" algn="just"/>
            <a:r>
              <a:rPr lang="en-US" sz="3200" dirty="0" smtClean="0">
                <a:ea typeface="Ebrima" pitchFamily="2" charset="0"/>
                <a:cs typeface="Ebrima" pitchFamily="2" charset="0"/>
              </a:rPr>
              <a:t>Accomplish , contribution</a:t>
            </a:r>
          </a:p>
          <a:p>
            <a:pPr lvl="0" algn="just"/>
            <a:r>
              <a:rPr lang="en-US" sz="3200" dirty="0" smtClean="0">
                <a:ea typeface="Ebrima" pitchFamily="2" charset="0"/>
                <a:cs typeface="Ebrima" pitchFamily="2" charset="0"/>
              </a:rPr>
              <a:t>The accuracy of the tracking system needs to be enhanced  by considering antenna design and advanced locating algorithm. Noise filter can be implemented on both hardware and software to achieve desired performance.</a:t>
            </a:r>
            <a:endParaRPr lang="en-US" dirty="0"/>
          </a:p>
        </p:txBody>
      </p:sp>
      <p:sp>
        <p:nvSpPr>
          <p:cNvPr id="62" name="TextBox 61"/>
          <p:cNvSpPr txBox="1"/>
          <p:nvPr/>
        </p:nvSpPr>
        <p:spPr>
          <a:xfrm>
            <a:off x="37017648" y="8145720"/>
            <a:ext cx="6187752" cy="3170099"/>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a:buFont typeface="Arial" pitchFamily="34" charset="0"/>
              <a:buChar char="•"/>
            </a:pPr>
            <a:r>
              <a:rPr lang="en-US" sz="3200" dirty="0" smtClean="0">
                <a:ea typeface="Ebrima" pitchFamily="2" charset="0"/>
                <a:cs typeface="Ebrima" pitchFamily="2" charset="0"/>
              </a:rPr>
              <a:t> Size: 3.5”x1”</a:t>
            </a:r>
          </a:p>
          <a:p>
            <a:pPr>
              <a:buFont typeface="Arial" pitchFamily="34" charset="0"/>
              <a:buChar char="•"/>
            </a:pPr>
            <a:r>
              <a:rPr lang="en-US" sz="3200" dirty="0" smtClean="0">
                <a:ea typeface="Ebrima" pitchFamily="2" charset="0"/>
                <a:cs typeface="Ebrima" pitchFamily="2" charset="0"/>
              </a:rPr>
              <a:t>ATMega328p MCU</a:t>
            </a:r>
          </a:p>
          <a:p>
            <a:pPr>
              <a:buFont typeface="Arial" pitchFamily="34" charset="0"/>
              <a:buChar char="•"/>
            </a:pPr>
            <a:r>
              <a:rPr lang="en-US" sz="3200" dirty="0" smtClean="0">
                <a:ea typeface="Ebrima" pitchFamily="2" charset="0"/>
                <a:cs typeface="Ebrima" pitchFamily="2" charset="0"/>
              </a:rPr>
              <a:t>RF12B transceiver at 434MHz</a:t>
            </a:r>
          </a:p>
          <a:p>
            <a:pPr>
              <a:buFont typeface="Arial" pitchFamily="34" charset="0"/>
              <a:buChar char="•"/>
            </a:pPr>
            <a:r>
              <a:rPr lang="en-US" sz="3200" dirty="0" smtClean="0">
                <a:ea typeface="Ebrima" pitchFamily="2" charset="0"/>
                <a:cs typeface="Ebrima" pitchFamily="2" charset="0"/>
              </a:rPr>
              <a:t>9V battery/adapter</a:t>
            </a:r>
          </a:p>
          <a:p>
            <a:pPr>
              <a:buFont typeface="Arial" pitchFamily="34" charset="0"/>
              <a:buChar char="•"/>
            </a:pPr>
            <a:r>
              <a:rPr lang="en-US" sz="3200" dirty="0" smtClean="0">
                <a:ea typeface="Ebrima" pitchFamily="2" charset="0"/>
                <a:cs typeface="Ebrima" pitchFamily="2" charset="0"/>
              </a:rPr>
              <a:t> Cost</a:t>
            </a:r>
          </a:p>
        </p:txBody>
      </p:sp>
      <p:sp>
        <p:nvSpPr>
          <p:cNvPr id="63" name="TextBox 62"/>
          <p:cNvSpPr txBox="1"/>
          <p:nvPr/>
        </p:nvSpPr>
        <p:spPr>
          <a:xfrm>
            <a:off x="30845448" y="8229600"/>
            <a:ext cx="6111552" cy="3724096"/>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a:buFont typeface="Arial" pitchFamily="34" charset="0"/>
              <a:buChar char="•"/>
            </a:pPr>
            <a:r>
              <a:rPr lang="en-US" sz="3200" dirty="0" smtClean="0">
                <a:ea typeface="Ebrima" pitchFamily="2" charset="0"/>
                <a:cs typeface="Ebrima" pitchFamily="2" charset="0"/>
              </a:rPr>
              <a:t> Size: 1”x1”x1”</a:t>
            </a:r>
          </a:p>
          <a:p>
            <a:pPr>
              <a:buFont typeface="Arial" pitchFamily="34" charset="0"/>
              <a:buChar char="•"/>
            </a:pPr>
            <a:r>
              <a:rPr lang="en-US" sz="3200" dirty="0" smtClean="0">
                <a:ea typeface="Ebrima" pitchFamily="2" charset="0"/>
                <a:cs typeface="Ebrima" pitchFamily="2" charset="0"/>
              </a:rPr>
              <a:t> ATMega328p MCU</a:t>
            </a:r>
          </a:p>
          <a:p>
            <a:pPr>
              <a:buFont typeface="Arial" pitchFamily="34" charset="0"/>
              <a:buChar char="•"/>
            </a:pPr>
            <a:r>
              <a:rPr lang="en-US" sz="3200" dirty="0" smtClean="0">
                <a:ea typeface="Ebrima" pitchFamily="2" charset="0"/>
                <a:cs typeface="Ebrima" pitchFamily="2" charset="0"/>
              </a:rPr>
              <a:t> RF12B transceiver at 434MHz</a:t>
            </a:r>
          </a:p>
          <a:p>
            <a:pPr>
              <a:buFont typeface="Arial" pitchFamily="34" charset="0"/>
              <a:buChar char="•"/>
            </a:pPr>
            <a:r>
              <a:rPr lang="en-US" sz="3200" dirty="0" smtClean="0">
                <a:ea typeface="Ebrima" pitchFamily="2" charset="0"/>
                <a:cs typeface="Ebrima" pitchFamily="2" charset="0"/>
              </a:rPr>
              <a:t> 20mm coin cell battery</a:t>
            </a:r>
          </a:p>
          <a:p>
            <a:pPr>
              <a:buFont typeface="Arial" pitchFamily="34" charset="0"/>
              <a:buChar char="•"/>
            </a:pPr>
            <a:r>
              <a:rPr lang="en-US" sz="3200" dirty="0" smtClean="0">
                <a:ea typeface="Ebrima" pitchFamily="2" charset="0"/>
                <a:cs typeface="Ebrima" pitchFamily="2" charset="0"/>
              </a:rPr>
              <a:t> Battery life: 3 months  </a:t>
            </a:r>
          </a:p>
          <a:p>
            <a:pPr>
              <a:buFont typeface="Arial" pitchFamily="34" charset="0"/>
              <a:buChar char="•"/>
            </a:pPr>
            <a:r>
              <a:rPr lang="en-US" sz="3200" dirty="0" smtClean="0">
                <a:ea typeface="Ebrima" pitchFamily="2" charset="0"/>
                <a:cs typeface="Ebrima" pitchFamily="2" charset="0"/>
              </a:rPr>
              <a:t> Cost </a:t>
            </a:r>
          </a:p>
        </p:txBody>
      </p:sp>
      <p:pic>
        <p:nvPicPr>
          <p:cNvPr id="64" name="Picture 2" descr="E:\PSU\ECE 412\Winter 2011\Pictures\Real boards\JPG\Tag_Poster.JPG"/>
          <p:cNvPicPr>
            <a:picLocks noChangeAspect="1" noChangeArrowheads="1"/>
          </p:cNvPicPr>
          <p:nvPr/>
        </p:nvPicPr>
        <p:blipFill>
          <a:blip r:embed="rId5" cstate="print">
            <a:clrChange>
              <a:clrFrom>
                <a:srgbClr val="F4FCFF"/>
              </a:clrFrom>
              <a:clrTo>
                <a:srgbClr val="F4FCFF">
                  <a:alpha val="0"/>
                </a:srgbClr>
              </a:clrTo>
            </a:clrChange>
          </a:blip>
          <a:srcRect/>
          <a:stretch>
            <a:fillRect/>
          </a:stretch>
        </p:blipFill>
        <p:spPr bwMode="auto">
          <a:xfrm rot="20948527">
            <a:off x="31310172" y="5977993"/>
            <a:ext cx="2980532" cy="1981200"/>
          </a:xfrm>
          <a:prstGeom prst="rect">
            <a:avLst/>
          </a:prstGeom>
          <a:noFill/>
        </p:spPr>
      </p:pic>
      <p:pic>
        <p:nvPicPr>
          <p:cNvPr id="65" name="Picture 3" descr="E:\PSU\ECE 412\Winter 2011\Pictures\Real boards\JPG\Detector_Poster.JPG"/>
          <p:cNvPicPr>
            <a:picLocks noChangeAspect="1" noChangeArrowheads="1"/>
          </p:cNvPicPr>
          <p:nvPr/>
        </p:nvPicPr>
        <p:blipFill>
          <a:blip r:embed="rId6" cstate="print"/>
          <a:stretch>
            <a:fillRect/>
          </a:stretch>
        </p:blipFill>
        <p:spPr bwMode="auto">
          <a:xfrm>
            <a:off x="37017647" y="6019800"/>
            <a:ext cx="5023343" cy="1594501"/>
          </a:xfrm>
          <a:prstGeom prst="rect">
            <a:avLst/>
          </a:prstGeom>
          <a:noFill/>
        </p:spPr>
      </p:pic>
      <p:graphicFrame>
        <p:nvGraphicFramePr>
          <p:cNvPr id="68" name="Chart 67"/>
          <p:cNvGraphicFramePr/>
          <p:nvPr/>
        </p:nvGraphicFramePr>
        <p:xfrm>
          <a:off x="36331848" y="20482558"/>
          <a:ext cx="6263952" cy="4038600"/>
        </p:xfrm>
        <a:graphic>
          <a:graphicData uri="http://schemas.openxmlformats.org/drawingml/2006/chart">
            <c:chart xmlns:c="http://schemas.openxmlformats.org/drawingml/2006/chart" xmlns:r="http://schemas.openxmlformats.org/officeDocument/2006/relationships" r:id="rId7"/>
          </a:graphicData>
        </a:graphic>
      </p:graphicFrame>
      <p:pic>
        <p:nvPicPr>
          <p:cNvPr id="2051" name="Picture 3" descr="C:\Users\WOODY\Desktop\javaapp.png"/>
          <p:cNvPicPr>
            <a:picLocks noChangeAspect="1" noChangeArrowheads="1"/>
          </p:cNvPicPr>
          <p:nvPr/>
        </p:nvPicPr>
        <p:blipFill>
          <a:blip r:embed="rId8" cstate="print"/>
          <a:srcRect l="825" t="6437" r="1048" b="1609"/>
          <a:stretch>
            <a:fillRect/>
          </a:stretch>
        </p:blipFill>
        <p:spPr bwMode="auto">
          <a:xfrm>
            <a:off x="30327600" y="12420600"/>
            <a:ext cx="9067800" cy="4572000"/>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17983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17983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grpSp>
        <p:nvGrpSpPr>
          <p:cNvPr id="179" name="Group 178"/>
          <p:cNvGrpSpPr/>
          <p:nvPr/>
        </p:nvGrpSpPr>
        <p:grpSpPr>
          <a:xfrm>
            <a:off x="21717000" y="14858997"/>
            <a:ext cx="7589520" cy="16065935"/>
            <a:chOff x="21214080" y="16454249"/>
            <a:chExt cx="7589520" cy="12975314"/>
          </a:xfrm>
        </p:grpSpPr>
        <p:sp>
          <p:nvSpPr>
            <p:cNvPr id="60" name="TextBox 59"/>
            <p:cNvSpPr txBox="1"/>
            <p:nvPr/>
          </p:nvSpPr>
          <p:spPr>
            <a:xfrm>
              <a:off x="21214080" y="22079232"/>
              <a:ext cx="7315200" cy="546852"/>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66" name="TextBox 65"/>
            <p:cNvSpPr txBox="1"/>
            <p:nvPr/>
          </p:nvSpPr>
          <p:spPr>
            <a:xfrm>
              <a:off x="21214080" y="16454249"/>
              <a:ext cx="7589520" cy="12975314"/>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Back-end Network</a:t>
              </a:r>
            </a:p>
            <a:p>
              <a:r>
                <a:rPr lang="en-US" sz="3200" b="1" dirty="0" smtClean="0">
                  <a:ea typeface="Ebrima" pitchFamily="2" charset="0"/>
                  <a:cs typeface="Ebrima" pitchFamily="2" charset="0"/>
                </a:rPr>
                <a:t>Controller</a:t>
              </a:r>
            </a:p>
            <a:p>
              <a:pPr marL="225425" indent="-225425">
                <a:buFont typeface="Arial" pitchFamily="34" charset="0"/>
                <a:buChar char="•"/>
              </a:pPr>
              <a:r>
                <a:rPr lang="en-US" sz="3200" dirty="0" smtClean="0">
                  <a:ea typeface="Ebrima" pitchFamily="2" charset="0"/>
                  <a:cs typeface="Ebrima" pitchFamily="2" charset="0"/>
                </a:rPr>
                <a:t>Primary link between the mesh network and the back end infrastructure</a:t>
              </a:r>
            </a:p>
            <a:p>
              <a:pPr marL="225425" indent="-225425">
                <a:buFont typeface="Arial" pitchFamily="34" charset="0"/>
                <a:buChar char="•"/>
              </a:pPr>
              <a:r>
                <a:rPr lang="en-US" sz="3200" dirty="0" smtClean="0">
                  <a:ea typeface="Ebrima" pitchFamily="2" charset="0"/>
                  <a:cs typeface="Ebrima" pitchFamily="2" charset="0"/>
                </a:rPr>
                <a:t>Communicates with mesh network</a:t>
              </a:r>
            </a:p>
            <a:p>
              <a:pPr marL="225425" indent="-225425">
                <a:buFont typeface="Arial" pitchFamily="34" charset="0"/>
                <a:buChar char="•"/>
              </a:pPr>
              <a:r>
                <a:rPr lang="en-US" sz="3200" dirty="0" smtClean="0">
                  <a:ea typeface="Ebrima" pitchFamily="2" charset="0"/>
                  <a:cs typeface="Ebrima" pitchFamily="2" charset="0"/>
                </a:rPr>
                <a:t>Executes the locating algorithm</a:t>
              </a:r>
            </a:p>
            <a:p>
              <a:pPr marL="225425" indent="-225425">
                <a:buFont typeface="Arial" pitchFamily="34" charset="0"/>
                <a:buChar char="•"/>
              </a:pPr>
              <a:r>
                <a:rPr lang="en-US" sz="3200" dirty="0" smtClean="0">
                  <a:ea typeface="Ebrima" pitchFamily="2" charset="0"/>
                  <a:cs typeface="Ebrima" pitchFamily="2" charset="0"/>
                </a:rPr>
                <a:t>Communicates with the Database</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Fingerprint Algorithm</a:t>
              </a:r>
            </a:p>
            <a:p>
              <a:pPr marL="225425" indent="-225425">
                <a:buFont typeface="Arial" pitchFamily="34" charset="0"/>
                <a:buChar char="•"/>
              </a:pPr>
              <a:r>
                <a:rPr lang="en-US" sz="3200" dirty="0" smtClean="0">
                  <a:ea typeface="Ebrima" pitchFamily="2" charset="0"/>
                  <a:cs typeface="Ebrima" pitchFamily="2" charset="0"/>
                </a:rPr>
                <a:t>A progressively constrained, nearest neighbor algorithm, using Euclidean distance as the matching metric.</a:t>
              </a:r>
            </a:p>
            <a:p>
              <a:pPr marL="225425" indent="-225425">
                <a:buFont typeface="Arial" pitchFamily="34" charset="0"/>
                <a:buChar char="•"/>
              </a:pPr>
              <a:r>
                <a:rPr lang="en-US" sz="3200" dirty="0" smtClean="0">
                  <a:ea typeface="Ebrima" pitchFamily="2" charset="0"/>
                  <a:cs typeface="Ebrima" pitchFamily="2" charset="0"/>
                </a:rPr>
                <a:t> Heuristics, input and output filters are employed that further enhance the accuracy and reliability of the locating process</a:t>
              </a:r>
            </a:p>
            <a:p>
              <a:pPr marL="225425" indent="-225425" algn="just"/>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Web Application</a:t>
              </a:r>
            </a:p>
            <a:p>
              <a:pPr marL="225425" indent="-225425">
                <a:buFont typeface="Arial" pitchFamily="34" charset="0"/>
                <a:buChar char="•"/>
              </a:pPr>
              <a:r>
                <a:rPr lang="en-US" sz="3200" dirty="0" smtClean="0">
                  <a:ea typeface="Ebrima" pitchFamily="2" charset="0"/>
                  <a:cs typeface="Ebrima" pitchFamily="2" charset="0"/>
                </a:rPr>
                <a:t>Primary user interface with Interactive 2D map</a:t>
              </a:r>
            </a:p>
            <a:p>
              <a:pPr marL="225425" indent="-225425">
                <a:buFont typeface="Arial" pitchFamily="34" charset="0"/>
                <a:buChar char="•"/>
              </a:pPr>
              <a:r>
                <a:rPr lang="en-US" sz="3200" dirty="0" smtClean="0">
                  <a:ea typeface="Ebrima" pitchFamily="2" charset="0"/>
                  <a:cs typeface="Ebrima" pitchFamily="2" charset="0"/>
                </a:rPr>
                <a:t>Search TIU and detector via ID</a:t>
              </a:r>
            </a:p>
            <a:p>
              <a:pPr marL="225425" indent="-225425">
                <a:buFont typeface="Arial" pitchFamily="34" charset="0"/>
                <a:buChar char="•"/>
              </a:pPr>
              <a:r>
                <a:rPr lang="en-US" sz="3200" dirty="0" smtClean="0">
                  <a:ea typeface="Ebrima" pitchFamily="2" charset="0"/>
                  <a:cs typeface="Ebrima" pitchFamily="2" charset="0"/>
                </a:rPr>
                <a:t>Show battery level of all elements in the mesh network</a:t>
              </a:r>
            </a:p>
            <a:p>
              <a:pPr marL="225425" indent="-225425">
                <a:buFont typeface="Arial" pitchFamily="34" charset="0"/>
                <a:buChar char="•"/>
              </a:pPr>
              <a:r>
                <a:rPr lang="en-US" sz="3200" dirty="0" smtClean="0">
                  <a:ea typeface="Ebrima" pitchFamily="2" charset="0"/>
                  <a:cs typeface="Ebrima" pitchFamily="2" charset="0"/>
                </a:rPr>
                <a:t>Configure tag and detector</a:t>
              </a:r>
            </a:p>
            <a:p>
              <a:pPr marL="225425" indent="-225425">
                <a:buFont typeface="Arial" pitchFamily="34" charset="0"/>
                <a:buChar char="•"/>
              </a:pPr>
              <a:r>
                <a:rPr lang="en-US" sz="3200" dirty="0" smtClean="0">
                  <a:ea typeface="Ebrima" pitchFamily="2" charset="0"/>
                  <a:cs typeface="Ebrima" pitchFamily="2" charset="0"/>
                </a:rPr>
                <a:t>Configure geometry of tracking area</a:t>
              </a:r>
            </a:p>
            <a:p>
              <a:pPr marL="225425" indent="-225425"/>
              <a:endParaRPr lang="en-US" sz="3200" dirty="0" smtClean="0">
                <a:ea typeface="Ebrima" pitchFamily="2" charset="0"/>
                <a:cs typeface="Ebrima" pitchFamily="2" charset="0"/>
              </a:endParaRPr>
            </a:p>
            <a:p>
              <a:r>
                <a:rPr lang="en-US" sz="3200" b="1" dirty="0" smtClean="0">
                  <a:ea typeface="Ebrima" pitchFamily="2" charset="0"/>
                  <a:cs typeface="Ebrima" pitchFamily="2" charset="0"/>
                </a:rPr>
                <a:t>SQL Database</a:t>
              </a:r>
            </a:p>
            <a:p>
              <a:pPr marL="225425" indent="-225425">
                <a:buFont typeface="Arial" pitchFamily="34" charset="0"/>
                <a:buChar char="•"/>
              </a:pPr>
              <a:r>
                <a:rPr lang="en-US" sz="3200" dirty="0" smtClean="0">
                  <a:ea typeface="Ebrima" pitchFamily="2" charset="0"/>
                  <a:cs typeface="Ebrima" pitchFamily="2" charset="0"/>
                </a:rPr>
                <a:t>Stores locations and battery information of all tags and detectors</a:t>
              </a:r>
            </a:p>
            <a:p>
              <a:pPr marL="225425" indent="-225425">
                <a:buFont typeface="Arial" pitchFamily="34" charset="0"/>
                <a:buChar char="•"/>
              </a:pPr>
              <a:r>
                <a:rPr lang="en-US" sz="3200" dirty="0" smtClean="0">
                  <a:ea typeface="Ebrima" pitchFamily="2" charset="0"/>
                  <a:cs typeface="Ebrima" pitchFamily="2" charset="0"/>
                </a:rPr>
                <a:t>Stores user accounts</a:t>
              </a:r>
            </a:p>
            <a:p>
              <a:pPr marL="225425" indent="-225425">
                <a:buFont typeface="Arial" pitchFamily="34" charset="0"/>
                <a:buChar char="•"/>
              </a:pPr>
              <a:endParaRPr lang="en-US" sz="3200" dirty="0" smtClean="0">
                <a:ea typeface="Ebrima" pitchFamily="2" charset="0"/>
                <a:cs typeface="Ebrima" pitchFamily="2" charset="0"/>
              </a:endParaRPr>
            </a:p>
            <a:p>
              <a:pPr marL="225425" indent="-225425">
                <a:buFont typeface="Arial" pitchFamily="34" charset="0"/>
                <a:buChar char="•"/>
              </a:pPr>
              <a:endParaRPr lang="en-US" sz="3200" dirty="0" smtClean="0">
                <a:ea typeface="Ebrima" pitchFamily="2" charset="0"/>
                <a:cs typeface="Ebrima" pitchFamily="2" charset="0"/>
              </a:endParaRPr>
            </a:p>
          </p:txBody>
        </p:sp>
      </p:grpSp>
      <p:grpSp>
        <p:nvGrpSpPr>
          <p:cNvPr id="180" name="Group 179"/>
          <p:cNvGrpSpPr/>
          <p:nvPr/>
        </p:nvGrpSpPr>
        <p:grpSpPr>
          <a:xfrm>
            <a:off x="13335000" y="14630400"/>
            <a:ext cx="7620000" cy="11694795"/>
            <a:chOff x="13990320" y="15484733"/>
            <a:chExt cx="9448800" cy="11694795"/>
          </a:xfrm>
        </p:grpSpPr>
        <p:sp>
          <p:nvSpPr>
            <p:cNvPr id="20" name="Rectangle 19"/>
            <p:cNvSpPr/>
            <p:nvPr/>
          </p:nvSpPr>
          <p:spPr>
            <a:xfrm>
              <a:off x="13990320" y="15484733"/>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sp>
          <p:nvSpPr>
            <p:cNvPr id="72" name="TextBox 71"/>
            <p:cNvSpPr txBox="1"/>
            <p:nvPr/>
          </p:nvSpPr>
          <p:spPr>
            <a:xfrm>
              <a:off x="13990320" y="16530459"/>
              <a:ext cx="9411004" cy="10649069"/>
            </a:xfrm>
            <a:prstGeom prst="rect">
              <a:avLst/>
            </a:prstGeom>
            <a:noFill/>
          </p:spPr>
          <p:txBody>
            <a:bodyPr wrap="square" lIns="0" tIns="91440" bIns="91440" rtlCol="0">
              <a:spAutoFit/>
            </a:bodyPr>
            <a:lstStyle/>
            <a:p>
              <a:r>
                <a:rPr lang="en-US" sz="4000" b="1" dirty="0" smtClean="0">
                  <a:solidFill>
                    <a:schemeClr val="accent1"/>
                  </a:solidFill>
                  <a:ea typeface="Ebrima" pitchFamily="2" charset="0"/>
                  <a:cs typeface="Ebrima" pitchFamily="2" charset="0"/>
                </a:rPr>
                <a:t>Front End Network</a:t>
              </a:r>
            </a:p>
            <a:p>
              <a:r>
                <a:rPr lang="en-US" sz="3200" b="1" dirty="0" smtClean="0">
                  <a:ea typeface="Ebrima" pitchFamily="2" charset="0"/>
                  <a:cs typeface="Ebrima" pitchFamily="2" charset="0"/>
                </a:rPr>
                <a:t>Tags</a:t>
              </a:r>
            </a:p>
            <a:p>
              <a:pPr marL="228600" indent="-228600">
                <a:buFont typeface="Arial" pitchFamily="34" charset="0"/>
                <a:buChar char="•"/>
              </a:pPr>
              <a:r>
                <a:rPr lang="en-US" sz="3200" dirty="0" smtClean="0">
                  <a:ea typeface="Ebrima" pitchFamily="2" charset="0"/>
                  <a:cs typeface="Ebrima" pitchFamily="2" charset="0"/>
                </a:rPr>
                <a:t>Attached to TIUs. </a:t>
              </a:r>
            </a:p>
            <a:p>
              <a:pPr marL="228600" indent="-228600">
                <a:buFont typeface="Arial" pitchFamily="34" charset="0"/>
                <a:buChar char="•"/>
              </a:pPr>
              <a:r>
                <a:rPr lang="en-US" sz="3200" dirty="0" smtClean="0">
                  <a:ea typeface="Ebrima" pitchFamily="2" charset="0"/>
                  <a:cs typeface="Ebrima" pitchFamily="2" charset="0"/>
                </a:rPr>
                <a:t>Periodically broadcast.</a:t>
              </a:r>
            </a:p>
            <a:p>
              <a:pPr marL="228600" indent="-228600">
                <a:buFont typeface="Arial" pitchFamily="34" charset="0"/>
                <a:buChar char="•"/>
              </a:pPr>
              <a:r>
                <a:rPr lang="en-US" sz="3200" dirty="0" smtClean="0">
                  <a:ea typeface="Ebrima" pitchFamily="2" charset="0"/>
                  <a:cs typeface="Ebrima" pitchFamily="2" charset="0"/>
                </a:rPr>
                <a:t>When not broadcasting, in a low power state.</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Detectors </a:t>
              </a:r>
            </a:p>
            <a:p>
              <a:pPr marL="228600" indent="-228600">
                <a:buFont typeface="Arial" pitchFamily="34" charset="0"/>
                <a:buChar char="•"/>
              </a:pPr>
              <a:r>
                <a:rPr lang="en-US" sz="3200" dirty="0" smtClean="0">
                  <a:ea typeface="Ebrima" pitchFamily="2" charset="0"/>
                  <a:cs typeface="Ebrima" pitchFamily="2" charset="0"/>
                </a:rPr>
                <a:t>Determine RSSI of broadcasting tags.</a:t>
              </a:r>
            </a:p>
            <a:p>
              <a:pPr marL="228600" indent="-228600">
                <a:buFont typeface="Arial" pitchFamily="34" charset="0"/>
                <a:buChar char="•"/>
              </a:pPr>
              <a:r>
                <a:rPr lang="en-US" sz="3200" dirty="0" smtClean="0">
                  <a:ea typeface="Ebrima" pitchFamily="2" charset="0"/>
                  <a:cs typeface="Ebrima" pitchFamily="2" charset="0"/>
                </a:rPr>
                <a:t>Must always be listening for a tag to broadcast. </a:t>
              </a:r>
            </a:p>
            <a:p>
              <a:pPr marL="228600" indent="-228600">
                <a:buFont typeface="Arial" pitchFamily="34" charset="0"/>
                <a:buChar char="•"/>
              </a:pPr>
              <a:r>
                <a:rPr lang="en-US" sz="3200" dirty="0" smtClean="0">
                  <a:ea typeface="Ebrima" pitchFamily="2" charset="0"/>
                  <a:cs typeface="Ebrima" pitchFamily="2" charset="0"/>
                </a:rPr>
                <a:t>Rebroadcasts the message, which results in messages always propagating toward the proxy. </a:t>
              </a:r>
            </a:p>
            <a:p>
              <a:pPr marL="228600" indent="-228600">
                <a:buFont typeface="Arial" pitchFamily="34" charset="0"/>
                <a:buChar char="•"/>
              </a:pPr>
              <a:r>
                <a:rPr lang="en-US" sz="3200" dirty="0" smtClean="0">
                  <a:ea typeface="Ebrima" pitchFamily="2" charset="0"/>
                  <a:cs typeface="Ebrima" pitchFamily="2" charset="0"/>
                </a:rPr>
                <a:t>Messages are relayed to the proxy via a controlled flooding mechanism.</a:t>
              </a:r>
            </a:p>
            <a:p>
              <a:pPr marL="228600" indent="-228600">
                <a:buFont typeface="Arial" pitchFamily="34" charset="0"/>
                <a:buChar char="•"/>
              </a:pPr>
              <a:r>
                <a:rPr lang="en-US" sz="3200" dirty="0" smtClean="0">
                  <a:ea typeface="Ebrima" pitchFamily="2" charset="0"/>
                  <a:cs typeface="Ebrima" pitchFamily="2" charset="0"/>
                </a:rPr>
                <a:t>Collision avoidance is achieved using time division.</a:t>
              </a:r>
            </a:p>
            <a:p>
              <a:endParaRPr lang="en-US" sz="3200" dirty="0" smtClean="0">
                <a:ea typeface="Ebrima" pitchFamily="2" charset="0"/>
                <a:cs typeface="Ebrima" pitchFamily="2" charset="0"/>
              </a:endParaRPr>
            </a:p>
            <a:p>
              <a:r>
                <a:rPr lang="en-US" sz="3200" b="1" dirty="0" smtClean="0">
                  <a:ea typeface="Ebrima" pitchFamily="2" charset="0"/>
                  <a:cs typeface="Ebrima" pitchFamily="2" charset="0"/>
                </a:rPr>
                <a:t>Wi-Fi Proxy </a:t>
              </a:r>
            </a:p>
            <a:p>
              <a:pPr marL="236538" indent="-236538">
                <a:buFont typeface="Arial" pitchFamily="34" charset="0"/>
                <a:buChar char="•"/>
              </a:pPr>
              <a:r>
                <a:rPr lang="en-US" sz="3200" dirty="0" smtClean="0">
                  <a:ea typeface="Ebrima" pitchFamily="2" charset="0"/>
                  <a:cs typeface="Ebrima" pitchFamily="2" charset="0"/>
                </a:rPr>
                <a:t>Receives data from the mesh network and relays data to the controller.</a:t>
              </a:r>
            </a:p>
          </p:txBody>
        </p:sp>
      </p:grpSp>
      <p:cxnSp>
        <p:nvCxnSpPr>
          <p:cNvPr id="48" name="Straight Connector 47"/>
          <p:cNvCxnSpPr/>
          <p:nvPr/>
        </p:nvCxnSpPr>
        <p:spPr>
          <a:xfrm rot="10800000">
            <a:off x="685800" y="108966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9326881" y="16870679"/>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0591489" y="76809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371600" y="107442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12633648" y="13868399"/>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a:off x="26197247" y="26822399"/>
            <a:ext cx="59436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flipV="1">
            <a:off x="25298401" y="29641798"/>
            <a:ext cx="417544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29931048" y="2513075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30312048" y="24902159"/>
            <a:ext cx="9296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629400"/>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622000" y="4495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27035447" y="178307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8635648" y="187452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9" cstate="print"/>
          <a:stretch>
            <a:fillRect/>
          </a:stretch>
        </p:blipFill>
        <p:spPr>
          <a:xfrm>
            <a:off x="0" y="36576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984200" y="4724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4572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1259800" y="4724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155900" y="17030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29626248" y="18516600"/>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6743700"/>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48005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1280160" y="11319748"/>
            <a:ext cx="10530840" cy="11580257"/>
            <a:chOff x="1280160" y="10862548"/>
            <a:chExt cx="10530840" cy="11580257"/>
          </a:xfrm>
        </p:grpSpPr>
        <p:sp>
          <p:nvSpPr>
            <p:cNvPr id="17" name="TextBox 16"/>
            <p:cNvSpPr txBox="1"/>
            <p:nvPr/>
          </p:nvSpPr>
          <p:spPr>
            <a:xfrm>
              <a:off x="1280160" y="11916847"/>
              <a:ext cx="10530840" cy="10525958"/>
            </a:xfrm>
            <a:prstGeom prst="rect">
              <a:avLst/>
            </a:prstGeom>
            <a:noFill/>
          </p:spPr>
          <p:txBody>
            <a:bodyPr wrap="square" lIns="0" tIns="91440" bIns="91440" rtlCol="0">
              <a:spAutoFit/>
            </a:bodyPr>
            <a:lstStyle/>
            <a:p>
              <a:pPr algn="just"/>
              <a:r>
                <a:rPr lang="en-US" sz="3200" dirty="0" smtClean="0"/>
                <a:t>Our system uses an RF transceiver mesh network to track mobile assets indoors. The system determines an asset’s current location by matching the RF fingerprint, based on signal strength, of a Tags periodic broadcasts with previously collected fingerprints stored in a database.</a:t>
              </a:r>
            </a:p>
            <a:p>
              <a:pPr algn="just"/>
              <a:endParaRPr lang="en-US" sz="3200" dirty="0" smtClean="0"/>
            </a:p>
            <a:p>
              <a:pPr algn="just"/>
              <a:r>
                <a:rPr lang="en-US" sz="3200" dirty="0" smtClean="0"/>
                <a:t>Why </a:t>
              </a:r>
              <a:r>
                <a:rPr lang="en-US" sz="3200" b="1" dirty="0" smtClean="0"/>
                <a:t>RF signal strength</a:t>
              </a:r>
              <a:r>
                <a:rPr lang="en-US" sz="3200" dirty="0" smtClean="0"/>
                <a:t>?</a:t>
              </a:r>
            </a:p>
            <a:p>
              <a:pPr algn="just"/>
              <a:r>
                <a:rPr lang="en-US" sz="3200" dirty="0" smtClean="0"/>
                <a:t>Radio Received Signal Strength Indication (RSSI) is a measurement of the amount of power received by antenna. Theoretically, distances can be approximated based on the relationship between transmitted and received signal strength.</a:t>
              </a:r>
            </a:p>
            <a:p>
              <a:pPr algn="just"/>
              <a:r>
                <a:rPr lang="en-US" sz="3200" dirty="0" smtClean="0"/>
                <a:t>We based our system on RF signal strength because alternative choices such as GPS, IR, and Acoustics either cannot work indoors, or requires line of sight. Also, low power RF transceivers are readily available.</a:t>
              </a:r>
            </a:p>
            <a:p>
              <a:pPr algn="just"/>
              <a:endParaRPr lang="en-US" sz="3200" dirty="0" smtClean="0"/>
            </a:p>
            <a:p>
              <a:pPr algn="just"/>
              <a:r>
                <a:rPr lang="en-US" sz="3200" dirty="0" smtClean="0"/>
                <a:t>For scalability, a </a:t>
              </a:r>
              <a:r>
                <a:rPr lang="en-US" sz="3200" b="1" dirty="0" smtClean="0"/>
                <a:t>mesh network </a:t>
              </a:r>
              <a:r>
                <a:rPr lang="en-US" sz="3200" dirty="0" smtClean="0"/>
                <a:t>of detectors relay all data to a centralized controller where locations of tags are calculated and saved in a database. An easy to use web application provides visualization of tag locations, as well as other maintenance details.</a:t>
              </a:r>
              <a:endParaRPr lang="en-US" sz="3200" dirty="0"/>
            </a:p>
          </p:txBody>
        </p:sp>
        <p:sp>
          <p:nvSpPr>
            <p:cNvPr id="18" name="Rectangle 17"/>
            <p:cNvSpPr/>
            <p:nvPr/>
          </p:nvSpPr>
          <p:spPr>
            <a:xfrm>
              <a:off x="1280160" y="10862548"/>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pic>
        <p:nvPicPr>
          <p:cNvPr id="127" name="Picture 2"/>
          <p:cNvPicPr>
            <a:picLocks noChangeAspect="1" noChangeArrowheads="1"/>
          </p:cNvPicPr>
          <p:nvPr/>
        </p:nvPicPr>
        <p:blipFill>
          <a:blip r:embed="rId11" cstate="print"/>
          <a:srcRect r="2005" b="18750"/>
          <a:stretch>
            <a:fillRect/>
          </a:stretch>
        </p:blipFill>
        <p:spPr bwMode="auto">
          <a:xfrm>
            <a:off x="34823400" y="14478000"/>
            <a:ext cx="8077200" cy="3962400"/>
          </a:xfrm>
          <a:prstGeom prst="rect">
            <a:avLst/>
          </a:prstGeom>
          <a:noFill/>
          <a:ln w="9525">
            <a:noFill/>
            <a:miter lim="800000"/>
            <a:headEnd/>
            <a:tailEnd/>
          </a:ln>
          <a:effectLst>
            <a:outerShdw blurRad="190500" dist="190500" dir="2700000" algn="tl" rotWithShape="0">
              <a:prstClr val="black">
                <a:alpha val="40000"/>
              </a:prstClr>
            </a:outerShdw>
          </a:effectLst>
        </p:spPr>
      </p:pic>
      <p:cxnSp>
        <p:nvCxnSpPr>
          <p:cNvPr id="157" name="Straight Connector 156"/>
          <p:cNvCxnSpPr/>
          <p:nvPr/>
        </p:nvCxnSpPr>
        <p:spPr>
          <a:xfrm rot="5400000">
            <a:off x="-1203961" y="9052560"/>
            <a:ext cx="4389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08" name="Group 207"/>
          <p:cNvGrpSpPr/>
          <p:nvPr/>
        </p:nvGrpSpPr>
        <p:grpSpPr>
          <a:xfrm>
            <a:off x="13487400" y="5334000"/>
            <a:ext cx="14784222" cy="8508698"/>
            <a:chOff x="13487400" y="5334000"/>
            <a:chExt cx="14784222" cy="8508698"/>
          </a:xfrm>
          <a:scene3d>
            <a:camera prst="orthographicFront">
              <a:rot lat="0" lon="0" rev="0"/>
            </a:camera>
            <a:lightRig rig="threePt" dir="t"/>
          </a:scene3d>
        </p:grpSpPr>
        <p:pic>
          <p:nvPicPr>
            <p:cNvPr id="115" name="Picture 114" descr="1209193.png"/>
            <p:cNvPicPr>
              <a:picLocks noChangeAspect="1"/>
            </p:cNvPicPr>
            <p:nvPr/>
          </p:nvPicPr>
          <p:blipFill>
            <a:blip r:embed="rId12" cstate="print"/>
            <a:stretch>
              <a:fillRect/>
            </a:stretch>
          </p:blipFill>
          <p:spPr>
            <a:xfrm>
              <a:off x="27381502" y="9220200"/>
              <a:ext cx="888698" cy="888698"/>
            </a:xfrm>
            <a:prstGeom prst="rect">
              <a:avLst/>
            </a:prstGeom>
          </p:spPr>
        </p:pic>
        <p:grpSp>
          <p:nvGrpSpPr>
            <p:cNvPr id="117" name="Group 125"/>
            <p:cNvGrpSpPr/>
            <p:nvPr/>
          </p:nvGrpSpPr>
          <p:grpSpPr>
            <a:xfrm>
              <a:off x="16073800" y="9030921"/>
              <a:ext cx="1720150" cy="2018079"/>
              <a:chOff x="10467777" y="16383000"/>
              <a:chExt cx="2507756" cy="2902786"/>
            </a:xfrm>
          </p:grpSpPr>
          <p:pic>
            <p:nvPicPr>
              <p:cNvPr id="152" name="Picture 15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241000" y="8991600"/>
              <a:ext cx="1362117" cy="1230024"/>
              <a:chOff x="22909752" y="11524216"/>
              <a:chExt cx="1093248" cy="987229"/>
            </a:xfrm>
          </p:grpSpPr>
          <p:pic>
            <p:nvPicPr>
              <p:cNvPr id="150" name="Picture 149"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4" cstate="print"/>
            <a:stretch>
              <a:fillRect/>
            </a:stretch>
          </p:blipFill>
          <p:spPr>
            <a:xfrm>
              <a:off x="25680695" y="7930505"/>
              <a:ext cx="969923" cy="969922"/>
            </a:xfrm>
            <a:prstGeom prst="rect">
              <a:avLst/>
            </a:prstGeom>
          </p:spPr>
        </p:pic>
        <p:sp>
          <p:nvSpPr>
            <p:cNvPr id="120" name="TextBox 119"/>
            <p:cNvSpPr txBox="1"/>
            <p:nvPr/>
          </p:nvSpPr>
          <p:spPr>
            <a:xfrm>
              <a:off x="25924585" y="8690028"/>
              <a:ext cx="521280" cy="460164"/>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12" cstate="print"/>
            <a:stretch>
              <a:fillRect/>
            </a:stretch>
          </p:blipFill>
          <p:spPr>
            <a:xfrm>
              <a:off x="27382924" y="5893102"/>
              <a:ext cx="888698" cy="888698"/>
            </a:xfrm>
            <a:prstGeom prst="rect">
              <a:avLst/>
            </a:prstGeom>
          </p:spPr>
        </p:pic>
        <p:grpSp>
          <p:nvGrpSpPr>
            <p:cNvPr id="122" name="Group 123"/>
            <p:cNvGrpSpPr/>
            <p:nvPr/>
          </p:nvGrpSpPr>
          <p:grpSpPr>
            <a:xfrm>
              <a:off x="13487400" y="6031698"/>
              <a:ext cx="1588435" cy="1424105"/>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5"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6"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3487400" y="7755162"/>
              <a:ext cx="1234224" cy="1694389"/>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7"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8"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6145730" y="6031698"/>
              <a:ext cx="1685914" cy="2018079"/>
              <a:chOff x="10467777" y="16383000"/>
              <a:chExt cx="2457844" cy="2902786"/>
            </a:xfrm>
          </p:grpSpPr>
          <p:pic>
            <p:nvPicPr>
              <p:cNvPr id="142" name="Picture 141" descr="1914499.png"/>
              <p:cNvPicPr>
                <a:picLocks noChangeAspect="1"/>
              </p:cNvPicPr>
              <p:nvPr/>
            </p:nvPicPr>
            <p:blipFill>
              <a:blip r:embed="rId13"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7791362" y="9639431"/>
              <a:ext cx="2658330" cy="341785"/>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ight Arrow 127"/>
            <p:cNvSpPr/>
            <p:nvPr/>
          </p:nvSpPr>
          <p:spPr>
            <a:xfrm>
              <a:off x="15069739" y="6411460"/>
              <a:ext cx="1044344"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Left-Right Arrow 128"/>
            <p:cNvSpPr/>
            <p:nvPr/>
          </p:nvSpPr>
          <p:spPr>
            <a:xfrm rot="1422916">
              <a:off x="17852216" y="6988357"/>
              <a:ext cx="1255162"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Left-Right Arrow 129"/>
            <p:cNvSpPr/>
            <p:nvPr/>
          </p:nvSpPr>
          <p:spPr>
            <a:xfrm rot="19026531">
              <a:off x="17544239" y="8692168"/>
              <a:ext cx="1889764" cy="341785"/>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ight Arrow 131"/>
            <p:cNvSpPr/>
            <p:nvPr/>
          </p:nvSpPr>
          <p:spPr>
            <a:xfrm rot="19895593">
              <a:off x="14510421" y="7726005"/>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ight Arrow 132"/>
            <p:cNvSpPr/>
            <p:nvPr/>
          </p:nvSpPr>
          <p:spPr>
            <a:xfrm rot="2295083">
              <a:off x="14474412" y="8781499"/>
              <a:ext cx="1704562" cy="341785"/>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133" descr="1209193.png"/>
            <p:cNvPicPr>
              <a:picLocks noChangeAspect="1"/>
            </p:cNvPicPr>
            <p:nvPr/>
          </p:nvPicPr>
          <p:blipFill>
            <a:blip r:embed="rId12" cstate="print"/>
            <a:stretch>
              <a:fillRect/>
            </a:stretch>
          </p:blipFill>
          <p:spPr>
            <a:xfrm>
              <a:off x="23495302" y="5867400"/>
              <a:ext cx="888698" cy="888698"/>
            </a:xfrm>
            <a:prstGeom prst="rect">
              <a:avLst/>
            </a:prstGeom>
          </p:spPr>
        </p:pic>
        <p:pic>
          <p:nvPicPr>
            <p:cNvPr id="135"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99754" y="7291563"/>
              <a:ext cx="921400" cy="709057"/>
            </a:xfrm>
            <a:prstGeom prst="rect">
              <a:avLst/>
            </a:prstGeom>
            <a:noFill/>
          </p:spPr>
        </p:pic>
        <p:pic>
          <p:nvPicPr>
            <p:cNvPr id="136"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80816" y="8680062"/>
              <a:ext cx="921400" cy="709057"/>
            </a:xfrm>
            <a:prstGeom prst="rect">
              <a:avLst/>
            </a:prstGeom>
            <a:noFill/>
          </p:spPr>
        </p:pic>
        <p:pic>
          <p:nvPicPr>
            <p:cNvPr id="13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415725" y="7300953"/>
              <a:ext cx="921400" cy="709057"/>
            </a:xfrm>
            <a:prstGeom prst="rect">
              <a:avLst/>
            </a:prstGeom>
            <a:noFill/>
          </p:spPr>
        </p:pic>
        <p:pic>
          <p:nvPicPr>
            <p:cNvPr id="13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92059" y="8719348"/>
              <a:ext cx="921400" cy="709057"/>
            </a:xfrm>
            <a:prstGeom prst="rect">
              <a:avLst/>
            </a:prstGeom>
            <a:noFill/>
          </p:spPr>
        </p:pic>
        <p:cxnSp>
          <p:nvCxnSpPr>
            <p:cNvPr id="161" name="Straight Arrow Connector 160"/>
            <p:cNvCxnSpPr>
              <a:stCxn id="134" idx="3"/>
              <a:endCxn id="121" idx="1"/>
            </p:cNvCxnSpPr>
            <p:nvPr/>
          </p:nvCxnSpPr>
          <p:spPr>
            <a:xfrm>
              <a:off x="24384000" y="6311749"/>
              <a:ext cx="2998924" cy="2570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6607362" y="8000289"/>
              <a:ext cx="2438400" cy="142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810485" y="7862434"/>
              <a:ext cx="2235502" cy="2283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4361169" y="9435949"/>
              <a:ext cx="2893176" cy="870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1971325" y="9639431"/>
              <a:ext cx="1329167" cy="197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5104356" y="5334000"/>
              <a:ext cx="2088687"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5990083" y="5334000"/>
              <a:ext cx="2468449" cy="61355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8600943" y="8476525"/>
              <a:ext cx="4841958"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418039" y="8532935"/>
              <a:ext cx="1993745" cy="1866019"/>
              <a:chOff x="15982752" y="17595109"/>
              <a:chExt cx="2458552" cy="2354181"/>
            </a:xfrm>
            <a:solidFill>
              <a:schemeClr val="bg1"/>
            </a:solidFill>
          </p:grpSpPr>
          <p:pic>
            <p:nvPicPr>
              <p:cNvPr id="154" name="Picture 153" descr="wifi_router.png"/>
              <p:cNvPicPr>
                <a:picLocks noChangeAspect="1"/>
              </p:cNvPicPr>
              <p:nvPr/>
            </p:nvPicPr>
            <p:blipFill>
              <a:blip r:embed="rId20"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123115" y="6910010"/>
              <a:ext cx="1544617" cy="1694389"/>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21"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22"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8268652" y="9853160"/>
              <a:ext cx="1635077" cy="460164"/>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pic>
          <p:nvPicPr>
            <p:cNvPr id="114" name="Picture 113" descr="1209193.png"/>
            <p:cNvPicPr>
              <a:picLocks noChangeAspect="1"/>
            </p:cNvPicPr>
            <p:nvPr/>
          </p:nvPicPr>
          <p:blipFill>
            <a:blip r:embed="rId12" cstate="print"/>
            <a:stretch>
              <a:fillRect/>
            </a:stretch>
          </p:blipFill>
          <p:spPr>
            <a:xfrm>
              <a:off x="27076702" y="12954000"/>
              <a:ext cx="888698" cy="888698"/>
            </a:xfrm>
            <a:prstGeom prst="rect">
              <a:avLst/>
            </a:prstGeom>
          </p:spPr>
        </p:pic>
        <p:grpSp>
          <p:nvGrpSpPr>
            <p:cNvPr id="159" name="Group 96"/>
            <p:cNvGrpSpPr/>
            <p:nvPr/>
          </p:nvGrpSpPr>
          <p:grpSpPr>
            <a:xfrm>
              <a:off x="23317200" y="12344400"/>
              <a:ext cx="1362117" cy="1230024"/>
              <a:chOff x="22909752" y="11524216"/>
              <a:chExt cx="1093248" cy="987229"/>
            </a:xfrm>
          </p:grpSpPr>
          <p:pic>
            <p:nvPicPr>
              <p:cNvPr id="165" name="Picture 164" descr="1209193.png"/>
              <p:cNvPicPr>
                <a:picLocks noChangeAspect="1"/>
              </p:cNvPicPr>
              <p:nvPr/>
            </p:nvPicPr>
            <p:blipFill>
              <a:blip r:embed="rId12" cstate="print"/>
              <a:stretch>
                <a:fillRect/>
              </a:stretch>
            </p:blipFill>
            <p:spPr>
              <a:xfrm>
                <a:off x="23095534" y="11524216"/>
                <a:ext cx="713277" cy="713277"/>
              </a:xfrm>
              <a:prstGeom prst="rect">
                <a:avLst/>
              </a:prstGeom>
            </p:spPr>
          </p:pic>
          <p:sp>
            <p:nvSpPr>
              <p:cNvPr id="166" name="TextBox 165"/>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cxnSp>
          <p:nvCxnSpPr>
            <p:cNvPr id="168" name="Straight Arrow Connector 167"/>
            <p:cNvCxnSpPr>
              <a:stCxn id="151" idx="2"/>
              <a:endCxn id="165" idx="0"/>
            </p:cNvCxnSpPr>
            <p:nvPr/>
          </p:nvCxnSpPr>
          <p:spPr>
            <a:xfrm rot="16200000" flipH="1">
              <a:off x="22896152" y="11247531"/>
              <a:ext cx="2122776" cy="70962"/>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15" idx="2"/>
              <a:endCxn id="114" idx="0"/>
            </p:cNvCxnSpPr>
            <p:nvPr/>
          </p:nvCxnSpPr>
          <p:spPr>
            <a:xfrm rot="5400000">
              <a:off x="26250900" y="11379049"/>
              <a:ext cx="2845102" cy="304800"/>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endCxn id="114" idx="1"/>
            </p:cNvCxnSpPr>
            <p:nvPr/>
          </p:nvCxnSpPr>
          <p:spPr>
            <a:xfrm>
              <a:off x="23723902" y="12954000"/>
              <a:ext cx="3352800" cy="444349"/>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6" name="Picture 185" descr="15342234.png"/>
            <p:cNvPicPr>
              <a:picLocks noChangeAspect="1"/>
            </p:cNvPicPr>
            <p:nvPr/>
          </p:nvPicPr>
          <p:blipFill>
            <a:blip r:embed="rId14" cstate="print"/>
            <a:stretch>
              <a:fillRect/>
            </a:stretch>
          </p:blipFill>
          <p:spPr>
            <a:xfrm>
              <a:off x="25603200" y="11734800"/>
              <a:ext cx="969923" cy="969922"/>
            </a:xfrm>
            <a:prstGeom prst="rect">
              <a:avLst/>
            </a:prstGeom>
          </p:spPr>
        </p:pic>
        <p:pic>
          <p:nvPicPr>
            <p:cNvPr id="187"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8102877">
              <a:off x="24804616" y="12261462"/>
              <a:ext cx="921400" cy="709057"/>
            </a:xfrm>
            <a:prstGeom prst="rect">
              <a:avLst/>
            </a:prstGeom>
            <a:noFill/>
          </p:spPr>
        </p:pic>
        <p:pic>
          <p:nvPicPr>
            <p:cNvPr id="188"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3489628">
              <a:off x="24957177" y="11118297"/>
              <a:ext cx="921400" cy="709057"/>
            </a:xfrm>
            <a:prstGeom prst="rect">
              <a:avLst/>
            </a:prstGeom>
            <a:noFill/>
          </p:spPr>
        </p:pic>
        <p:pic>
          <p:nvPicPr>
            <p:cNvPr id="189"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18731356">
              <a:off x="26171778" y="11045313"/>
              <a:ext cx="921400" cy="709057"/>
            </a:xfrm>
            <a:prstGeom prst="rect">
              <a:avLst/>
            </a:prstGeom>
            <a:noFill/>
          </p:spPr>
        </p:pic>
        <p:pic>
          <p:nvPicPr>
            <p:cNvPr id="190" name="Picture 2" descr="C:\Users\WOODY\Desktop\Image\123GoTV-transmitter-icon.jpg"/>
            <p:cNvPicPr>
              <a:picLocks noChangeAspect="1" noChangeArrowheads="1"/>
            </p:cNvPicPr>
            <p:nvPr/>
          </p:nvPicPr>
          <p:blipFill>
            <a:blip r:embed="rId19" cstate="print">
              <a:clrChange>
                <a:clrFrom>
                  <a:srgbClr val="FFFFFF"/>
                </a:clrFrom>
                <a:clrTo>
                  <a:srgbClr val="FFFFFF">
                    <a:alpha val="0"/>
                  </a:srgbClr>
                </a:clrTo>
              </a:clrChange>
            </a:blip>
            <a:srcRect/>
            <a:stretch>
              <a:fillRect/>
            </a:stretch>
          </p:blipFill>
          <p:spPr bwMode="auto">
            <a:xfrm rot="2871920">
              <a:off x="26324080" y="12112156"/>
              <a:ext cx="921400" cy="709057"/>
            </a:xfrm>
            <a:prstGeom prst="rect">
              <a:avLst/>
            </a:prstGeom>
            <a:noFill/>
          </p:spPr>
        </p:pic>
      </p:grpSp>
      <p:sp>
        <p:nvSpPr>
          <p:cNvPr id="164" name="Rectangle 163"/>
          <p:cNvSpPr/>
          <p:nvPr/>
        </p:nvSpPr>
        <p:spPr>
          <a:xfrm>
            <a:off x="-609600" y="21945600"/>
            <a:ext cx="21945600" cy="4216539"/>
          </a:xfrm>
          <a:prstGeom prst="rect">
            <a:avLst/>
          </a:prstGeom>
        </p:spPr>
        <p:txBody>
          <a:bodyPr>
            <a:spAutoFit/>
          </a:bodyPr>
          <a:lstStyle/>
          <a:p>
            <a:pPr algn="just"/>
            <a:endParaRPr lang="en-US" sz="3200" dirty="0" smtClean="0"/>
          </a:p>
          <a:p>
            <a:pPr algn="just"/>
            <a:endParaRPr lang="en-US" sz="3200" dirty="0" smtClean="0"/>
          </a:p>
          <a:p>
            <a:pPr algn="just"/>
            <a:endParaRPr lang="en-US" sz="3200" dirty="0" smtClean="0"/>
          </a:p>
          <a:p>
            <a:pPr algn="just"/>
            <a:endParaRPr lang="en-US" sz="3200" dirty="0" smtClean="0"/>
          </a:p>
          <a:p>
            <a:pPr marL="731520" lvl="1"/>
            <a:r>
              <a:rPr lang="en-US" sz="2800" dirty="0" smtClean="0"/>
              <a:t>where</a:t>
            </a:r>
          </a:p>
          <a:p>
            <a:pPr marL="731520" lvl="1" indent="-225425">
              <a:buFont typeface="Arial" pitchFamily="34" charset="0"/>
              <a:buChar char="•"/>
            </a:pPr>
            <a:r>
              <a:rPr lang="en-US" sz="2800" i="1" dirty="0" smtClean="0">
                <a:latin typeface="Cambria Math" pitchFamily="18" charset="0"/>
                <a:ea typeface="Cambria Math" pitchFamily="18" charset="0"/>
              </a:rPr>
              <a:t>d</a:t>
            </a:r>
            <a:r>
              <a:rPr lang="en-US" sz="2800" dirty="0" smtClean="0"/>
              <a:t>  is the Euclidean distance between calibrated RSSI vectors and located RSSI vector.</a:t>
            </a:r>
          </a:p>
          <a:p>
            <a:pPr marL="731520" lvl="1" indent="-225425">
              <a:buFont typeface="Arial" pitchFamily="34" charset="0"/>
              <a:buChar char="•"/>
            </a:pPr>
            <a:r>
              <a:rPr lang="en-US" sz="2800" i="1" dirty="0" err="1" smtClean="0">
                <a:latin typeface="Cambria Math" pitchFamily="18" charset="0"/>
                <a:ea typeface="Cambria Math" pitchFamily="18" charset="0"/>
              </a:rPr>
              <a:t>S</a:t>
            </a:r>
            <a:r>
              <a:rPr lang="en-US" sz="2800" i="1" baseline="-25000" dirty="0" err="1" smtClean="0">
                <a:latin typeface="Cambria Math" pitchFamily="18" charset="0"/>
                <a:ea typeface="Cambria Math" pitchFamily="18" charset="0"/>
              </a:rPr>
              <a:t>ci</a:t>
            </a:r>
            <a:r>
              <a:rPr lang="en-US" sz="2800" dirty="0" smtClean="0"/>
              <a:t> is RSSI value received by detector </a:t>
            </a:r>
            <a:r>
              <a:rPr lang="en-US" sz="2800" i="1" dirty="0" err="1" smtClean="0">
                <a:latin typeface="Cambria Math" pitchFamily="18" charset="0"/>
                <a:ea typeface="Cambria Math" pitchFamily="18" charset="0"/>
              </a:rPr>
              <a:t>i</a:t>
            </a:r>
            <a:r>
              <a:rPr lang="en-US" sz="2800" dirty="0" smtClean="0"/>
              <a:t>  in calibrating phase</a:t>
            </a:r>
          </a:p>
          <a:p>
            <a:pPr marL="731520" lvl="1" indent="-225425">
              <a:buFont typeface="Arial" pitchFamily="34" charset="0"/>
              <a:buChar char="•"/>
            </a:pPr>
            <a:r>
              <a:rPr lang="en-US" sz="2800" i="1" dirty="0" err="1" smtClean="0">
                <a:latin typeface="Cambria Math" pitchFamily="18" charset="0"/>
                <a:ea typeface="Cambria Math" pitchFamily="18" charset="0"/>
              </a:rPr>
              <a:t>S</a:t>
            </a:r>
            <a:r>
              <a:rPr lang="en-US" sz="2800" i="1" baseline="-25000" dirty="0" err="1" smtClean="0">
                <a:latin typeface="Cambria Math" pitchFamily="18" charset="0"/>
                <a:ea typeface="Cambria Math" pitchFamily="18" charset="0"/>
              </a:rPr>
              <a:t>li</a:t>
            </a:r>
            <a:r>
              <a:rPr lang="en-US" sz="2800" dirty="0" smtClean="0"/>
              <a:t> is RSSI value received by detector </a:t>
            </a:r>
            <a:r>
              <a:rPr lang="en-US" sz="2800" i="1" dirty="0" err="1" smtClean="0">
                <a:latin typeface="Cambria Math" pitchFamily="18" charset="0"/>
                <a:ea typeface="Cambria Math" pitchFamily="18" charset="0"/>
              </a:rPr>
              <a:t>i</a:t>
            </a:r>
            <a:r>
              <a:rPr lang="en-US" sz="2800" dirty="0" smtClean="0"/>
              <a:t>  in locating phase</a:t>
            </a:r>
          </a:p>
          <a:p>
            <a:pPr marL="731520" lvl="1" indent="-225425">
              <a:buFont typeface="Arial" pitchFamily="34" charset="0"/>
              <a:buChar char="•"/>
            </a:pPr>
            <a:r>
              <a:rPr lang="en-US" sz="2800" i="1" dirty="0" smtClean="0">
                <a:latin typeface="Cambria Math" pitchFamily="18" charset="0"/>
                <a:ea typeface="Cambria Math" pitchFamily="18" charset="0"/>
              </a:rPr>
              <a:t>N</a:t>
            </a:r>
            <a:r>
              <a:rPr lang="en-US" sz="2800" dirty="0" smtClean="0"/>
              <a:t>  is the number of detectors participating into the locating phase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2024</TotalTime>
  <Words>671</Words>
  <Application>Microsoft Office PowerPoint</Application>
  <PresentationFormat>Custom</PresentationFormat>
  <Paragraphs>97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321</cp:revision>
  <dcterms:created xsi:type="dcterms:W3CDTF">2011-05-14T19:20:52Z</dcterms:created>
  <dcterms:modified xsi:type="dcterms:W3CDTF">2011-05-22T02:21:20Z</dcterms:modified>
</cp:coreProperties>
</file>