
<file path=[Content_Types].xml><?xml version="1.0" encoding="utf-8"?>
<Types xmlns="http://schemas.openxmlformats.org/package/2006/content-types">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diagrams/drawing12.xml" ContentType="application/vnd.ms-office.drawingml.diagramDrawing+xml"/>
  <Override PartName="/ppt/diagrams/drawing11.xml" ContentType="application/vnd.ms-office.drawingml.diagramDrawing+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docProps/core.xml" ContentType="application/vnd.openxmlformats-package.core-properties+xml"/>
  <Override PartName="/ppt/diagrams/drawing10.xml" ContentType="application/vnd.ms-office.drawingml.diagramDrawing+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1D0"/>
    <a:srgbClr val="338BA3"/>
    <a:srgbClr val="399AB5"/>
    <a:srgbClr val="4482E6"/>
    <a:srgbClr val="A8B400"/>
    <a:srgbClr val="CC0000"/>
    <a:srgbClr val="E34429"/>
    <a:srgbClr val="FFFF00"/>
    <a:srgbClr val="0066FF"/>
    <a:srgbClr val="0075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autoAdjust="0"/>
    <p:restoredTop sz="98333" autoAdjust="0"/>
  </p:normalViewPr>
  <p:slideViewPr>
    <p:cSldViewPr>
      <p:cViewPr varScale="1">
        <p:scale>
          <a:sx n="22" d="100"/>
          <a:sy n="22" d="100"/>
        </p:scale>
        <p:origin x="-1638" y="-12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view3D>
      <c:perspective val="30"/>
    </c:view3D>
    <c:plotArea>
      <c:layout/>
      <c:bar3DChart>
        <c:barDir val="col"/>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83605376"/>
        <c:axId val="83606912"/>
        <c:axId val="0"/>
      </c:bar3DChart>
      <c:catAx>
        <c:axId val="83605376"/>
        <c:scaling>
          <c:orientation val="minMax"/>
        </c:scaling>
        <c:axPos val="b"/>
        <c:tickLblPos val="nextTo"/>
        <c:crossAx val="83606912"/>
        <c:crosses val="autoZero"/>
        <c:auto val="1"/>
        <c:lblAlgn val="ctr"/>
        <c:lblOffset val="100"/>
      </c:catAx>
      <c:valAx>
        <c:axId val="83606912"/>
        <c:scaling>
          <c:orientation val="minMax"/>
        </c:scaling>
        <c:axPos val="l"/>
        <c:majorGridlines/>
        <c:numFmt formatCode="0%" sourceLinked="1"/>
        <c:tickLblPos val="nextTo"/>
        <c:crossAx val="83605376"/>
        <c:crosses val="autoZero"/>
        <c:crossBetween val="between"/>
      </c:valAx>
    </c:plotArea>
    <c:legend>
      <c:legendPos val="r"/>
      <c:layout/>
    </c:legend>
    <c:plotVisOnly val="1"/>
  </c:chart>
  <c:txPr>
    <a:bodyPr/>
    <a:lstStyle/>
    <a:p>
      <a:pPr>
        <a:defRPr sz="1800"/>
      </a:pPr>
      <a:endParaRPr lang="en-US"/>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CAPSTONE TEAM</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Y="-8290">
        <dgm:presLayoutVars>
          <dgm:chMax val="0"/>
          <dgm:bulletEnabled val="1"/>
        </dgm:presLayoutVars>
      </dgm:prSet>
      <dgm:spPr/>
      <dgm:t>
        <a:bodyPr/>
        <a:lstStyle/>
        <a:p>
          <a:endParaRPr lang="en-US"/>
        </a:p>
      </dgm:t>
    </dgm:pt>
  </dgm:ptLst>
  <dgm:cxnLst>
    <dgm:cxn modelId="{ACB82A68-B7FE-4807-A2EE-6A51086EDC3B}" type="presOf" srcId="{8FC7F960-B344-4E91-B89A-AE1C9CEA0C11}" destId="{B807F722-C65D-4F79-800E-ABDE0AF23D7C}"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5EB37DE9-7845-4FF3-A319-ACA33F2231AB}" type="presOf" srcId="{0996114E-3F9A-4F02-8C72-5172C2AD16DF}" destId="{FBDD42D5-737B-478A-AFD7-507F9CFEDA64}" srcOrd="0" destOrd="0" presId="urn:microsoft.com/office/officeart/2005/8/layout/vList2"/>
    <dgm:cxn modelId="{AD71D83C-BB6C-4E02-BC4B-A9DC303709FE}" type="presParOf" srcId="{FBDD42D5-737B-478A-AFD7-507F9CFEDA64}" destId="{B807F722-C65D-4F79-800E-ABDE0AF23D7C}" srcOrd="0" destOrd="0" presId="urn:microsoft.com/office/officeart/2005/8/layout/vList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dgm:t>
        <a:bodyPr/>
        <a:lstStyle/>
        <a:p>
          <a:pPr algn="ctr"/>
          <a:r>
            <a:rPr lang="en-US" sz="5000" b="1" dirty="0" smtClean="0">
              <a:latin typeface="Ebrima" pitchFamily="2" charset="0"/>
              <a:ea typeface="Ebrima" pitchFamily="2" charset="0"/>
              <a:cs typeface="Ebrima" pitchFamily="2" charset="0"/>
            </a:rPr>
            <a:t>ABSTRACT</a:t>
          </a:r>
          <a:endParaRPr lang="en-US" sz="50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2E5954B1-7E90-4675-9BAF-CC93FCC2171D}" srcId="{0996114E-3F9A-4F02-8C72-5172C2AD16DF}" destId="{8FC7F960-B344-4E91-B89A-AE1C9CEA0C11}" srcOrd="0" destOrd="0" parTransId="{4B0A0BAF-40A0-4C71-A8B7-C2362DA2C5CF}" sibTransId="{716E2F1D-8FC6-4A74-A917-CE6089C4305E}"/>
    <dgm:cxn modelId="{63644C5C-C7C5-4202-B46D-61543C50F4BF}" type="presOf" srcId="{8FC7F960-B344-4E91-B89A-AE1C9CEA0C11}" destId="{B807F722-C65D-4F79-800E-ABDE0AF23D7C}" srcOrd="0" destOrd="0" presId="urn:microsoft.com/office/officeart/2005/8/layout/vList2"/>
    <dgm:cxn modelId="{D5ECB690-AC7F-427C-8E96-B986BC7BDFFB}" type="presOf" srcId="{0996114E-3F9A-4F02-8C72-5172C2AD16DF}" destId="{FBDD42D5-737B-478A-AFD7-507F9CFEDA64}" srcOrd="0" destOrd="0" presId="urn:microsoft.com/office/officeart/2005/8/layout/vList2"/>
    <dgm:cxn modelId="{88F230C0-93C4-4C5C-8351-FDE1D10EB762}" type="presParOf" srcId="{FBDD42D5-737B-478A-AFD7-507F9CFEDA64}" destId="{B807F722-C65D-4F79-800E-ABDE0AF23D7C}" srcOrd="0" destOrd="0" presId="urn:microsoft.com/office/officeart/2005/8/layout/vList2"/>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REQUIREMENTS</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78C6B70C-4DD5-471D-9375-22CA139A7D75}" type="presOf" srcId="{0996114E-3F9A-4F02-8C72-5172C2AD16DF}" destId="{FBDD42D5-737B-478A-AFD7-507F9CFEDA64}"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1C1DF1FE-0D05-49B2-B45A-75DC261EE73D}" type="presOf" srcId="{8FC7F960-B344-4E91-B89A-AE1C9CEA0C11}" destId="{B807F722-C65D-4F79-800E-ABDE0AF23D7C}" srcOrd="0" destOrd="0" presId="urn:microsoft.com/office/officeart/2005/8/layout/vList2"/>
    <dgm:cxn modelId="{87C03EEC-E718-4B57-9689-62FEFE1F0785}" type="presParOf" srcId="{FBDD42D5-737B-478A-AFD7-507F9CFEDA64}" destId="{B807F722-C65D-4F79-800E-ABDE0AF23D7C}" srcOrd="0" destOrd="0" presId="urn:microsoft.com/office/officeart/2005/8/layout/vList2"/>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0"/>
          <a:ext cx="7315199" cy="923020"/>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CAPSTONE TEAM</a:t>
          </a:r>
          <a:endParaRPr lang="en-US" sz="4800" b="1" kern="1200" dirty="0">
            <a:latin typeface="Ebrima" pitchFamily="2" charset="0"/>
            <a:ea typeface="Ebrima" pitchFamily="2" charset="0"/>
            <a:cs typeface="Ebrima" pitchFamily="2" charset="0"/>
          </a:endParaRPr>
        </a:p>
      </dsp:txBody>
      <dsp:txXfrm>
        <a:off x="0" y="0"/>
        <a:ext cx="7315199" cy="9230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450"/>
          <a:ext cx="7315199" cy="11420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b="1" kern="1200" dirty="0" smtClean="0">
              <a:latin typeface="Ebrima" pitchFamily="2" charset="0"/>
              <a:ea typeface="Ebrima" pitchFamily="2" charset="0"/>
              <a:cs typeface="Ebrima" pitchFamily="2" charset="0"/>
            </a:rPr>
            <a:t>ABSTRACT</a:t>
          </a:r>
          <a:endParaRPr lang="en-US" sz="5000" b="1" kern="1200" dirty="0">
            <a:latin typeface="Ebrima" pitchFamily="2" charset="0"/>
            <a:ea typeface="Ebrima" pitchFamily="2" charset="0"/>
            <a:cs typeface="Ebrima" pitchFamily="2" charset="0"/>
          </a:endParaRPr>
        </a:p>
      </dsp:txBody>
      <dsp:txXfrm>
        <a:off x="0" y="450"/>
        <a:ext cx="7315199" cy="114209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128"/>
          <a:ext cx="7315199" cy="837943"/>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REQUIREMENTS</a:t>
          </a:r>
          <a:endParaRPr lang="en-US" sz="4800" b="1" kern="1200" dirty="0">
            <a:latin typeface="Ebrima" pitchFamily="2" charset="0"/>
            <a:ea typeface="Ebrima" pitchFamily="2" charset="0"/>
            <a:cs typeface="Ebrima" pitchFamily="2" charset="0"/>
          </a:endParaRPr>
        </a:p>
      </dsp:txBody>
      <dsp:txXfrm>
        <a:off x="0" y="128"/>
        <a:ext cx="7315199" cy="837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7A96E-796C-4EB3-8EAD-EAB33AF58E9F}" type="datetimeFigureOut">
              <a:rPr lang="en-US" smtClean="0"/>
              <a:pPr/>
              <a:t>5/13/2011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4AE84-B317-47A7-8E0D-59E354A02E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4AE84-B317-47A7-8E0D-59E354A02E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5/13/2011</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QuickStyle" Target="../diagrams/quickStyle2.xml"/><Relationship Id="rId18" Type="http://schemas.openxmlformats.org/officeDocument/2006/relationships/diagramColors" Target="../diagrams/colors3.xml"/><Relationship Id="rId26" Type="http://schemas.openxmlformats.org/officeDocument/2006/relationships/image" Target="../media/image11.png"/><Relationship Id="rId39" Type="http://schemas.openxmlformats.org/officeDocument/2006/relationships/image" Target="../media/image24.png"/><Relationship Id="rId3" Type="http://schemas.openxmlformats.org/officeDocument/2006/relationships/notesSlide" Target="../notesSlides/notesSlide1.xml"/><Relationship Id="rId21" Type="http://schemas.openxmlformats.org/officeDocument/2006/relationships/image" Target="../media/image7.png"/><Relationship Id="rId34" Type="http://schemas.openxmlformats.org/officeDocument/2006/relationships/image" Target="../media/image19.png"/><Relationship Id="rId42" Type="http://schemas.openxmlformats.org/officeDocument/2006/relationships/image" Target="../media/image27.png"/><Relationship Id="rId47" Type="http://schemas.openxmlformats.org/officeDocument/2006/relationships/image" Target="../media/image32.png"/><Relationship Id="rId50" Type="http://schemas.openxmlformats.org/officeDocument/2006/relationships/image" Target="../media/image34.png"/><Relationship Id="rId7" Type="http://schemas.openxmlformats.org/officeDocument/2006/relationships/diagramData" Target="../diagrams/data1.xml"/><Relationship Id="rId12" Type="http://schemas.openxmlformats.org/officeDocument/2006/relationships/diagramLayout" Target="../diagrams/layout2.xml"/><Relationship Id="rId17" Type="http://schemas.openxmlformats.org/officeDocument/2006/relationships/diagramQuickStyle" Target="../diagrams/quickStyle3.xml"/><Relationship Id="rId25" Type="http://schemas.openxmlformats.org/officeDocument/2006/relationships/image" Target="../media/image10.png"/><Relationship Id="rId33" Type="http://schemas.openxmlformats.org/officeDocument/2006/relationships/image" Target="../media/image18.jpeg"/><Relationship Id="rId38" Type="http://schemas.openxmlformats.org/officeDocument/2006/relationships/image" Target="../media/image23.png"/><Relationship Id="rId46" Type="http://schemas.openxmlformats.org/officeDocument/2006/relationships/image" Target="../media/image31.png"/><Relationship Id="rId2" Type="http://schemas.openxmlformats.org/officeDocument/2006/relationships/slideLayout" Target="../slideLayouts/slideLayout1.xml"/><Relationship Id="rId16" Type="http://schemas.openxmlformats.org/officeDocument/2006/relationships/diagramLayout" Target="../diagrams/layout3.xml"/><Relationship Id="rId20" Type="http://schemas.openxmlformats.org/officeDocument/2006/relationships/image" Target="../media/image6.png"/><Relationship Id="rId29" Type="http://schemas.openxmlformats.org/officeDocument/2006/relationships/image" Target="../media/image14.jpeg"/><Relationship Id="rId41" Type="http://schemas.openxmlformats.org/officeDocument/2006/relationships/image" Target="../media/image26.png"/><Relationship Id="rId1" Type="http://schemas.openxmlformats.org/officeDocument/2006/relationships/vmlDrawing" Target="../drawings/vmlDrawing1.vml"/><Relationship Id="rId6" Type="http://schemas.openxmlformats.org/officeDocument/2006/relationships/image" Target="../media/image4.tiff"/><Relationship Id="rId11" Type="http://schemas.openxmlformats.org/officeDocument/2006/relationships/diagramData" Target="../diagrams/data2.xml"/><Relationship Id="rId24" Type="http://schemas.openxmlformats.org/officeDocument/2006/relationships/image" Target="../media/image9.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png"/><Relationship Id="rId45" Type="http://schemas.openxmlformats.org/officeDocument/2006/relationships/image" Target="../media/image30.png"/><Relationship Id="rId53" Type="http://schemas.microsoft.com/office/2007/relationships/diagramDrawing" Target="../diagrams/drawing12.xml"/><Relationship Id="rId5" Type="http://schemas.openxmlformats.org/officeDocument/2006/relationships/image" Target="../media/image3.tiff"/><Relationship Id="rId15" Type="http://schemas.openxmlformats.org/officeDocument/2006/relationships/diagramData" Target="../diagrams/data3.xml"/><Relationship Id="rId23" Type="http://schemas.openxmlformats.org/officeDocument/2006/relationships/chart" Target="../charts/chart1.xml"/><Relationship Id="rId28" Type="http://schemas.openxmlformats.org/officeDocument/2006/relationships/image" Target="../media/image13.jpeg"/><Relationship Id="rId36" Type="http://schemas.openxmlformats.org/officeDocument/2006/relationships/image" Target="../media/image21.png"/><Relationship Id="rId49" Type="http://schemas.openxmlformats.org/officeDocument/2006/relationships/oleObject" Target="../embeddings/oleObject1.bin"/><Relationship Id="rId10" Type="http://schemas.openxmlformats.org/officeDocument/2006/relationships/diagramColors" Target="../diagrams/colors1.xml"/><Relationship Id="rId19"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image" Target="../media/image29.png"/><Relationship Id="rId52"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diagramColors" Target="../diagrams/colors2.xml"/><Relationship Id="rId22" Type="http://schemas.openxmlformats.org/officeDocument/2006/relationships/image" Target="../media/image8.png"/><Relationship Id="rId27" Type="http://schemas.openxmlformats.org/officeDocument/2006/relationships/image" Target="../media/image12.png"/><Relationship Id="rId30" Type="http://schemas.openxmlformats.org/officeDocument/2006/relationships/image" Target="../media/image15.png"/><Relationship Id="rId35" Type="http://schemas.openxmlformats.org/officeDocument/2006/relationships/image" Target="../media/image20.png"/><Relationship Id="rId43" Type="http://schemas.openxmlformats.org/officeDocument/2006/relationships/image" Target="../media/image28.jpeg"/><Relationship Id="rId48" Type="http://schemas.openxmlformats.org/officeDocument/2006/relationships/image" Target="../media/image33.png"/><Relationship Id="rId8" Type="http://schemas.openxmlformats.org/officeDocument/2006/relationships/diagramLayout" Target="../diagrams/layout1.xml"/><Relationship Id="rId51" Type="http://schemas.microsoft.com/office/2007/relationships/diagramDrawing" Target="../diagrams/drawin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1945600" y="9372601"/>
            <a:ext cx="3581400" cy="34290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3" name="Rectangle 82"/>
          <p:cNvSpPr/>
          <p:nvPr/>
        </p:nvSpPr>
        <p:spPr>
          <a:xfrm>
            <a:off x="17983200" y="9296401"/>
            <a:ext cx="3581400" cy="35052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1" name="Rectangle 80"/>
          <p:cNvSpPr/>
          <p:nvPr/>
        </p:nvSpPr>
        <p:spPr>
          <a:xfrm>
            <a:off x="100584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14" name="TextBox 13"/>
          <p:cNvSpPr txBox="1"/>
          <p:nvPr/>
        </p:nvSpPr>
        <p:spPr>
          <a:xfrm>
            <a:off x="221673" y="571500"/>
            <a:ext cx="43669527" cy="3053637"/>
          </a:xfrm>
          <a:prstGeom prst="rect">
            <a:avLst/>
          </a:prstGeom>
          <a:solidFill>
            <a:schemeClr val="bg1"/>
          </a:solidFill>
          <a:effectLst>
            <a:outerShdw blurRad="50800" dist="152400" dir="5400000" algn="t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8" name="Picture 17" descr="Intel-logo.png"/>
          <p:cNvPicPr>
            <a:picLocks noChangeAspect="1"/>
          </p:cNvPicPr>
          <p:nvPr/>
        </p:nvPicPr>
        <p:blipFill>
          <a:blip r:embed="rId4" cstate="print"/>
          <a:stretch>
            <a:fillRect/>
          </a:stretch>
        </p:blipFill>
        <p:spPr>
          <a:xfrm>
            <a:off x="2133600" y="914400"/>
            <a:ext cx="3581400" cy="2325585"/>
          </a:xfrm>
          <a:prstGeom prst="rect">
            <a:avLst/>
          </a:prstGeom>
        </p:spPr>
      </p:pic>
      <p:pic>
        <p:nvPicPr>
          <p:cNvPr id="1027" name="Picture 3" descr="E:\PSU\ECE 412\Winter 2011\Poster\Logo\psulogo.tif"/>
          <p:cNvPicPr>
            <a:picLocks noChangeAspect="1" noChangeArrowheads="1"/>
          </p:cNvPicPr>
          <p:nvPr/>
        </p:nvPicPr>
        <p:blipFill>
          <a:blip r:embed="rId5" cstate="print"/>
          <a:srcRect/>
          <a:stretch>
            <a:fillRect/>
          </a:stretch>
        </p:blipFill>
        <p:spPr bwMode="auto">
          <a:xfrm>
            <a:off x="40359671" y="990600"/>
            <a:ext cx="2236129" cy="2286000"/>
          </a:xfrm>
          <a:prstGeom prst="rect">
            <a:avLst/>
          </a:prstGeom>
          <a:noFill/>
        </p:spPr>
      </p:pic>
      <p:sp>
        <p:nvSpPr>
          <p:cNvPr id="24" name="TextBox 23"/>
          <p:cNvSpPr txBox="1"/>
          <p:nvPr/>
        </p:nvSpPr>
        <p:spPr>
          <a:xfrm>
            <a:off x="762000" y="29413200"/>
            <a:ext cx="43129200" cy="2998440"/>
          </a:xfrm>
          <a:prstGeom prst="rect">
            <a:avLst/>
          </a:prstGeom>
          <a:solidFill>
            <a:schemeClr val="bg1"/>
          </a:solidFill>
          <a:effectLst>
            <a:outerShdw blurRad="50800" dist="152400" dir="18000000" algn="b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26" name="TextBox 25"/>
          <p:cNvSpPr txBox="1"/>
          <p:nvPr/>
        </p:nvSpPr>
        <p:spPr>
          <a:xfrm>
            <a:off x="2068285" y="3040380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E:\PSU\ECE 412\Winter 2011\Poster\Logo\psulogo_horiz_msword.tif"/>
          <p:cNvPicPr>
            <a:picLocks noChangeAspect="1" noChangeArrowheads="1"/>
          </p:cNvPicPr>
          <p:nvPr/>
        </p:nvPicPr>
        <p:blipFill>
          <a:blip r:embed="rId6" cstate="print"/>
          <a:srcRect/>
          <a:stretch>
            <a:fillRect/>
          </a:stretch>
        </p:blipFill>
        <p:spPr bwMode="auto">
          <a:xfrm>
            <a:off x="32675404" y="30022800"/>
            <a:ext cx="9920396" cy="1981200"/>
          </a:xfrm>
          <a:prstGeom prst="rect">
            <a:avLst/>
          </a:prstGeom>
          <a:noFill/>
        </p:spPr>
      </p:pic>
      <p:sp>
        <p:nvSpPr>
          <p:cNvPr id="31" name="Rectangle 30"/>
          <p:cNvSpPr/>
          <p:nvPr/>
        </p:nvSpPr>
        <p:spPr>
          <a:xfrm>
            <a:off x="7086600" y="838200"/>
            <a:ext cx="30861000" cy="2554545"/>
          </a:xfrm>
          <a:prstGeom prst="rect">
            <a:avLst/>
          </a:prstGeom>
          <a:noFill/>
        </p:spPr>
        <p:txBody>
          <a:bodyPr wrap="square" lIns="91440" tIns="45720" rIns="91440" bIns="45720">
            <a:spAutoFit/>
          </a:bodyPr>
          <a:lstStyle/>
          <a:p>
            <a:pPr algn="ctr"/>
            <a:r>
              <a:rPr lang="en-US" sz="16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rPr>
              <a:t>TIU TRACKING SYSTEM</a:t>
            </a:r>
            <a:endParaRPr lang="en-US" sz="16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endParaRPr>
          </a:p>
        </p:txBody>
      </p:sp>
      <p:graphicFrame>
        <p:nvGraphicFramePr>
          <p:cNvPr id="32" name="Diagram 31"/>
          <p:cNvGraphicFramePr/>
          <p:nvPr/>
        </p:nvGraphicFramePr>
        <p:xfrm>
          <a:off x="1828800" y="22860000"/>
          <a:ext cx="7315200" cy="9238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34"/>
          <p:cNvSpPr txBox="1"/>
          <p:nvPr/>
        </p:nvSpPr>
        <p:spPr>
          <a:xfrm>
            <a:off x="1828800" y="23850600"/>
            <a:ext cx="7010400" cy="5324535"/>
          </a:xfrm>
          <a:prstGeom prst="rect">
            <a:avLst/>
          </a:prstGeom>
          <a:noFill/>
        </p:spPr>
        <p:txBody>
          <a:bodyPr wrap="square" rtlCol="0">
            <a:spAutoFit/>
          </a:bodyPr>
          <a:lstStyle/>
          <a:p>
            <a:pPr lvl="0">
              <a:spcBef>
                <a:spcPts val="600"/>
              </a:spcBef>
              <a:spcAft>
                <a:spcPts val="600"/>
              </a:spcAft>
            </a:pPr>
            <a:r>
              <a:rPr lang="en-US" sz="4000" dirty="0" smtClean="0">
                <a:latin typeface="Ebrima" pitchFamily="2" charset="0"/>
                <a:ea typeface="Ebrima" pitchFamily="2" charset="0"/>
                <a:cs typeface="Ebrima" pitchFamily="2" charset="0"/>
              </a:rPr>
              <a:t>Sponsor: Intel</a:t>
            </a:r>
          </a:p>
          <a:p>
            <a:pPr lvl="0">
              <a:spcBef>
                <a:spcPts val="600"/>
              </a:spcBef>
              <a:spcAft>
                <a:spcPts val="600"/>
              </a:spcAft>
            </a:pPr>
            <a:r>
              <a:rPr lang="en-US" sz="4000" dirty="0" smtClean="0">
                <a:latin typeface="Ebrima" pitchFamily="2" charset="0"/>
                <a:ea typeface="Ebrima" pitchFamily="2" charset="0"/>
                <a:cs typeface="Ebrima" pitchFamily="2" charset="0"/>
              </a:rPr>
              <a:t>Advisor: Prof. Robert </a:t>
            </a:r>
            <a:r>
              <a:rPr lang="en-US" sz="4000" dirty="0" err="1" smtClean="0">
                <a:latin typeface="Ebrima" pitchFamily="2" charset="0"/>
                <a:ea typeface="Ebrima" pitchFamily="2" charset="0"/>
                <a:cs typeface="Ebrima" pitchFamily="2" charset="0"/>
              </a:rPr>
              <a:t>Daasch</a:t>
            </a:r>
            <a:endParaRPr lang="en-US" sz="4000" dirty="0" smtClean="0">
              <a:latin typeface="Ebrima" pitchFamily="2" charset="0"/>
              <a:ea typeface="Ebrima" pitchFamily="2" charset="0"/>
              <a:cs typeface="Ebrima" pitchFamily="2" charset="0"/>
            </a:endParaRPr>
          </a:p>
          <a:p>
            <a:pPr lvl="0">
              <a:spcBef>
                <a:spcPts val="600"/>
              </a:spcBef>
              <a:spcAft>
                <a:spcPts val="600"/>
              </a:spcAft>
            </a:pPr>
            <a:r>
              <a:rPr lang="en-US" sz="4000" dirty="0" smtClean="0">
                <a:latin typeface="Ebrima" pitchFamily="2" charset="0"/>
                <a:ea typeface="Ebrima" pitchFamily="2" charset="0"/>
                <a:cs typeface="Ebrima" pitchFamily="2" charset="0"/>
              </a:rPr>
              <a:t>Members: Dung Le</a:t>
            </a:r>
          </a:p>
          <a:p>
            <a:pPr lvl="1">
              <a:spcBef>
                <a:spcPts val="600"/>
              </a:spcBef>
              <a:spcAft>
                <a:spcPts val="600"/>
              </a:spcAft>
            </a:pPr>
            <a:r>
              <a:rPr lang="en-US" sz="4000" dirty="0" smtClean="0">
                <a:latin typeface="Ebrima" pitchFamily="2" charset="0"/>
                <a:ea typeface="Ebrima" pitchFamily="2" charset="0"/>
                <a:cs typeface="Ebrima" pitchFamily="2" charset="0"/>
              </a:rPr>
              <a:t>  Tri Truong</a:t>
            </a:r>
          </a:p>
          <a:p>
            <a:pPr lvl="1">
              <a:spcBef>
                <a:spcPts val="600"/>
              </a:spcBef>
              <a:spcAft>
                <a:spcPts val="600"/>
              </a:spcAft>
            </a:pPr>
            <a:r>
              <a:rPr lang="en-US" sz="4000" dirty="0" smtClean="0">
                <a:latin typeface="Ebrima" pitchFamily="2" charset="0"/>
                <a:ea typeface="Ebrima" pitchFamily="2" charset="0"/>
                <a:cs typeface="Ebrima" pitchFamily="2" charset="0"/>
              </a:rPr>
              <a:t>  Lynh Pham</a:t>
            </a:r>
          </a:p>
          <a:p>
            <a:pPr lvl="1">
              <a:spcBef>
                <a:spcPts val="600"/>
              </a:spcBef>
              <a:spcAft>
                <a:spcPts val="600"/>
              </a:spcAft>
            </a:pPr>
            <a:r>
              <a:rPr lang="en-US" sz="4000" dirty="0" smtClean="0">
                <a:latin typeface="Ebrima" pitchFamily="2" charset="0"/>
                <a:ea typeface="Ebrima" pitchFamily="2" charset="0"/>
                <a:cs typeface="Ebrima" pitchFamily="2" charset="0"/>
              </a:rPr>
              <a:t>  Man Hoang</a:t>
            </a:r>
          </a:p>
          <a:p>
            <a:pPr lvl="1">
              <a:spcBef>
                <a:spcPts val="600"/>
              </a:spcBef>
              <a:spcAft>
                <a:spcPts val="600"/>
              </a:spcAft>
            </a:pPr>
            <a:r>
              <a:rPr lang="en-US" sz="4000" dirty="0" smtClean="0">
                <a:latin typeface="Ebrima" pitchFamily="2" charset="0"/>
                <a:ea typeface="Ebrima" pitchFamily="2" charset="0"/>
                <a:cs typeface="Ebrima" pitchFamily="2" charset="0"/>
              </a:rPr>
              <a:t>  Daniel Ferguson</a:t>
            </a:r>
            <a:endParaRPr lang="en-US" sz="4000" dirty="0">
              <a:latin typeface="Ebrima" pitchFamily="2" charset="0"/>
              <a:ea typeface="Ebrima" pitchFamily="2" charset="0"/>
              <a:cs typeface="Ebrima" pitchFamily="2" charset="0"/>
            </a:endParaRPr>
          </a:p>
        </p:txBody>
      </p:sp>
      <p:graphicFrame>
        <p:nvGraphicFramePr>
          <p:cNvPr id="36" name="Diagram 35"/>
          <p:cNvGraphicFramePr/>
          <p:nvPr/>
        </p:nvGraphicFramePr>
        <p:xfrm>
          <a:off x="1828800" y="4495800"/>
          <a:ext cx="7315200" cy="1143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8" name="Diagram 37"/>
          <p:cNvGraphicFramePr/>
          <p:nvPr/>
        </p:nvGraphicFramePr>
        <p:xfrm>
          <a:off x="1828800" y="13716000"/>
          <a:ext cx="7315200" cy="838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9" name="TextBox 38"/>
          <p:cNvSpPr txBox="1"/>
          <p:nvPr/>
        </p:nvSpPr>
        <p:spPr>
          <a:xfrm>
            <a:off x="1752600" y="14630400"/>
            <a:ext cx="7315200" cy="5016758"/>
          </a:xfrm>
          <a:prstGeom prst="rect">
            <a:avLst/>
          </a:prstGeom>
          <a:noFill/>
        </p:spPr>
        <p:txBody>
          <a:bodyPr wrap="square" rtlCol="0">
            <a:spAutoFit/>
          </a:bodyPr>
          <a:lstStyle/>
          <a:p>
            <a:pPr algn="just">
              <a:buFont typeface="Arial" pitchFamily="34" charset="0"/>
              <a:buChar char="•"/>
            </a:pPr>
            <a:r>
              <a:rPr lang="en-US" sz="4000" dirty="0" smtClean="0">
                <a:latin typeface="Arial" pitchFamily="34" charset="0"/>
                <a:cs typeface="Arial" pitchFamily="34" charset="0"/>
              </a:rPr>
              <a:t> </a:t>
            </a:r>
            <a:r>
              <a:rPr lang="en-US" sz="4000" dirty="0" smtClean="0">
                <a:latin typeface="Ebrima" pitchFamily="2" charset="0"/>
                <a:ea typeface="Ebrima" pitchFamily="2" charset="0"/>
                <a:cs typeface="Ebrima" pitchFamily="2" charset="0"/>
              </a:rPr>
              <a:t>Asset tag’s  size: 1” x 1” x 1” </a:t>
            </a:r>
          </a:p>
          <a:p>
            <a:pPr lvl="0" algn="just">
              <a:buFont typeface="Arial" pitchFamily="34" charset="0"/>
              <a:buChar char="•"/>
            </a:pPr>
            <a:r>
              <a:rPr lang="en-US" sz="4000" dirty="0" smtClean="0">
                <a:latin typeface="Ebrima" pitchFamily="2" charset="0"/>
                <a:ea typeface="Ebrima" pitchFamily="2" charset="0"/>
                <a:cs typeface="Ebrima" pitchFamily="2" charset="0"/>
              </a:rPr>
              <a:t> Low power consumption</a:t>
            </a:r>
            <a:endParaRPr lang="en-US" sz="4000" dirty="0" smtClean="0">
              <a:latin typeface="Arial" pitchFamily="34" charset="0"/>
              <a:cs typeface="Arial" pitchFamily="34" charset="0"/>
            </a:endParaRPr>
          </a:p>
          <a:p>
            <a:pPr lvl="0" algn="just">
              <a:buFont typeface="Arial" pitchFamily="34" charset="0"/>
              <a:buChar char="•"/>
            </a:pPr>
            <a:r>
              <a:rPr lang="en-US" sz="4000" dirty="0" smtClean="0">
                <a:latin typeface="Ebrima" pitchFamily="2" charset="0"/>
                <a:ea typeface="Ebrima" pitchFamily="2" charset="0"/>
                <a:cs typeface="Ebrima" pitchFamily="2" charset="0"/>
              </a:rPr>
              <a:t> High accuracy</a:t>
            </a:r>
            <a:endParaRPr lang="en-US" sz="4000" dirty="0" smtClean="0">
              <a:latin typeface="Arial" pitchFamily="34" charset="0"/>
              <a:cs typeface="Arial" pitchFamily="34" charset="0"/>
            </a:endParaRPr>
          </a:p>
          <a:p>
            <a:pPr lvl="0" algn="just">
              <a:buFont typeface="Arial" pitchFamily="34" charset="0"/>
              <a:buChar char="•"/>
            </a:pPr>
            <a:r>
              <a:rPr lang="en-US" sz="4000" dirty="0" smtClean="0">
                <a:latin typeface="Ebrima" pitchFamily="2" charset="0"/>
                <a:ea typeface="Ebrima" pitchFamily="2" charset="0"/>
                <a:cs typeface="Ebrima" pitchFamily="2" charset="0"/>
              </a:rPr>
              <a:t> Web application as user </a:t>
            </a:r>
          </a:p>
          <a:p>
            <a:pPr lvl="0" algn="just"/>
            <a:r>
              <a:rPr lang="en-US" sz="4000" dirty="0" smtClean="0">
                <a:latin typeface="Ebrima" pitchFamily="2" charset="0"/>
                <a:ea typeface="Ebrima" pitchFamily="2" charset="0"/>
                <a:cs typeface="Ebrima" pitchFamily="2" charset="0"/>
              </a:rPr>
              <a:t>  interface</a:t>
            </a:r>
          </a:p>
          <a:p>
            <a:pPr lvl="0" algn="just">
              <a:buFont typeface="Arial" pitchFamily="34" charset="0"/>
              <a:buChar char="•"/>
            </a:pPr>
            <a:r>
              <a:rPr lang="en-US" sz="4000" dirty="0" smtClean="0">
                <a:latin typeface="Ebrima" pitchFamily="2" charset="0"/>
                <a:ea typeface="Ebrima" pitchFamily="2" charset="0"/>
                <a:cs typeface="Ebrima" pitchFamily="2" charset="0"/>
              </a:rPr>
              <a:t> 2D map display</a:t>
            </a:r>
          </a:p>
          <a:p>
            <a:pPr lvl="0" algn="just">
              <a:buFont typeface="Arial" pitchFamily="34" charset="0"/>
              <a:buChar char="•"/>
            </a:pPr>
            <a:r>
              <a:rPr lang="en-US" sz="4000" dirty="0" smtClean="0">
                <a:latin typeface="Ebrima" pitchFamily="2" charset="0"/>
                <a:ea typeface="Ebrima" pitchFamily="2" charset="0"/>
                <a:cs typeface="Ebrima" pitchFamily="2" charset="0"/>
              </a:rPr>
              <a:t> Scalable tracking area</a:t>
            </a:r>
            <a:endParaRPr lang="en-US" sz="4000" dirty="0">
              <a:latin typeface="Ebrima" pitchFamily="2" charset="0"/>
              <a:ea typeface="Ebrima" pitchFamily="2" charset="0"/>
              <a:cs typeface="Ebrima" pitchFamily="2" charset="0"/>
            </a:endParaRPr>
          </a:p>
          <a:p>
            <a:pPr lvl="0">
              <a:buFont typeface="Arial" pitchFamily="34" charset="0"/>
              <a:buChar char="•"/>
            </a:pPr>
            <a:r>
              <a:rPr lang="en-US" sz="4000" dirty="0" smtClean="0">
                <a:latin typeface="Ebrima" pitchFamily="2" charset="0"/>
                <a:ea typeface="Ebrima" pitchFamily="2" charset="0"/>
                <a:cs typeface="Ebrima" pitchFamily="2" charset="0"/>
              </a:rPr>
              <a:t> Low cost solution</a:t>
            </a:r>
          </a:p>
        </p:txBody>
      </p:sp>
      <p:grpSp>
        <p:nvGrpSpPr>
          <p:cNvPr id="2" name="Group 18"/>
          <p:cNvGrpSpPr/>
          <p:nvPr/>
        </p:nvGrpSpPr>
        <p:grpSpPr>
          <a:xfrm>
            <a:off x="10058400" y="4495800"/>
            <a:ext cx="15544800" cy="1140600"/>
            <a:chOff x="0" y="1199"/>
            <a:chExt cx="7315200" cy="1216800"/>
          </a:xfrm>
        </p:grpSpPr>
        <p:sp>
          <p:nvSpPr>
            <p:cNvPr id="20" name="Rounded Rectangle 19"/>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1"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METHODS &amp; APPROACH</a:t>
              </a:r>
              <a:endParaRPr lang="en-US" sz="5000" b="1" kern="1200" dirty="0">
                <a:latin typeface="Ebrima" pitchFamily="2" charset="0"/>
                <a:ea typeface="Ebrima" pitchFamily="2" charset="0"/>
                <a:cs typeface="Ebrima" pitchFamily="2" charset="0"/>
              </a:endParaRPr>
            </a:p>
          </p:txBody>
        </p:sp>
      </p:grpSp>
      <p:grpSp>
        <p:nvGrpSpPr>
          <p:cNvPr id="3" name="Group 39"/>
          <p:cNvGrpSpPr/>
          <p:nvPr/>
        </p:nvGrpSpPr>
        <p:grpSpPr>
          <a:xfrm>
            <a:off x="26593800" y="24688800"/>
            <a:ext cx="16383000" cy="9144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41" name="Rounded Rectangle 40"/>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2"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CONCLUSIONS</a:t>
              </a:r>
              <a:endParaRPr lang="en-US" sz="4800" b="1" kern="1200" dirty="0">
                <a:latin typeface="Ebrima" pitchFamily="2" charset="0"/>
                <a:ea typeface="Ebrima" pitchFamily="2" charset="0"/>
                <a:cs typeface="Ebrima" pitchFamily="2" charset="0"/>
              </a:endParaRPr>
            </a:p>
          </p:txBody>
        </p:sp>
      </p:grpSp>
      <p:sp>
        <p:nvSpPr>
          <p:cNvPr id="45" name="TextBox 44"/>
          <p:cNvSpPr txBox="1"/>
          <p:nvPr/>
        </p:nvSpPr>
        <p:spPr>
          <a:xfrm>
            <a:off x="1752600" y="5715000"/>
            <a:ext cx="7391400" cy="7632859"/>
          </a:xfrm>
          <a:prstGeom prst="rect">
            <a:avLst/>
          </a:prstGeom>
          <a:noFill/>
        </p:spPr>
        <p:txBody>
          <a:bodyPr wrap="square" rtlCol="0">
            <a:spAutoFit/>
          </a:bodyPr>
          <a:lstStyle/>
          <a:p>
            <a:pPr lvl="0" algn="just">
              <a:spcBef>
                <a:spcPts val="600"/>
              </a:spcBef>
              <a:spcAft>
                <a:spcPts val="600"/>
              </a:spcAft>
            </a:pPr>
            <a:r>
              <a:rPr lang="en-US" sz="4000" dirty="0" smtClean="0">
                <a:latin typeface="Ebrima" pitchFamily="2" charset="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endParaRPr lang="en-US" sz="4000" dirty="0" smtClean="0">
              <a:latin typeface="Ebrima" pitchFamily="2" charset="0"/>
              <a:ea typeface="Ebrima" pitchFamily="2" charset="0"/>
              <a:cs typeface="Ebrima" pitchFamily="2" charset="0"/>
            </a:endParaRPr>
          </a:p>
          <a:p>
            <a:pPr lvl="0" algn="just">
              <a:spcBef>
                <a:spcPts val="600"/>
              </a:spcBef>
              <a:spcAft>
                <a:spcPts val="600"/>
              </a:spcAft>
            </a:pPr>
            <a:endParaRPr lang="en-US" sz="4000" dirty="0">
              <a:latin typeface="Arial" pitchFamily="34" charset="0"/>
              <a:cs typeface="Arial" pitchFamily="34" charset="0"/>
            </a:endParaRPr>
          </a:p>
        </p:txBody>
      </p:sp>
      <p:grpSp>
        <p:nvGrpSpPr>
          <p:cNvPr id="4" name="Group 43"/>
          <p:cNvGrpSpPr/>
          <p:nvPr/>
        </p:nvGrpSpPr>
        <p:grpSpPr>
          <a:xfrm>
            <a:off x="26517600" y="4495800"/>
            <a:ext cx="16459200" cy="1140600"/>
            <a:chOff x="0" y="1199"/>
            <a:chExt cx="7315200" cy="1216800"/>
          </a:xfrm>
        </p:grpSpPr>
        <p:sp>
          <p:nvSpPr>
            <p:cNvPr id="48" name="Rounded Rectangle 47"/>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0"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RESULTS</a:t>
              </a:r>
              <a:endParaRPr lang="en-US" sz="5000" b="1" kern="1200" dirty="0">
                <a:latin typeface="Ebrima" pitchFamily="2" charset="0"/>
                <a:ea typeface="Ebrima" pitchFamily="2" charset="0"/>
                <a:cs typeface="Ebrima" pitchFamily="2" charset="0"/>
              </a:endParaRPr>
            </a:p>
          </p:txBody>
        </p:sp>
      </p:grpSp>
      <p:sp>
        <p:nvSpPr>
          <p:cNvPr id="66" name="Rectangle 65"/>
          <p:cNvSpPr/>
          <p:nvPr/>
        </p:nvSpPr>
        <p:spPr>
          <a:xfrm>
            <a:off x="140208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76" name="Rounded Rectangle 75"/>
          <p:cNvSpPr/>
          <p:nvPr/>
        </p:nvSpPr>
        <p:spPr>
          <a:xfrm>
            <a:off x="10058400" y="8229600"/>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Infrastructure</a:t>
            </a:r>
          </a:p>
          <a:p>
            <a:pPr algn="ctr"/>
            <a:endParaRPr lang="en-US" sz="2400" dirty="0">
              <a:latin typeface="Ebrima" pitchFamily="2" charset="0"/>
              <a:ea typeface="Ebrima" pitchFamily="2" charset="0"/>
              <a:cs typeface="Ebrima" pitchFamily="2" charset="0"/>
            </a:endParaRPr>
          </a:p>
        </p:txBody>
      </p:sp>
      <p:sp>
        <p:nvSpPr>
          <p:cNvPr id="78" name="Rounded Rectangle 77"/>
          <p:cNvSpPr/>
          <p:nvPr/>
        </p:nvSpPr>
        <p:spPr>
          <a:xfrm>
            <a:off x="140208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Locating Algorithm</a:t>
            </a:r>
          </a:p>
          <a:p>
            <a:pPr algn="ctr"/>
            <a:endParaRPr lang="en-US" sz="2400" dirty="0">
              <a:latin typeface="Ebrima" pitchFamily="2" charset="0"/>
              <a:ea typeface="Ebrima" pitchFamily="2" charset="0"/>
              <a:cs typeface="Ebrima" pitchFamily="2" charset="0"/>
            </a:endParaRPr>
          </a:p>
        </p:txBody>
      </p:sp>
      <p:sp>
        <p:nvSpPr>
          <p:cNvPr id="79" name="Rounded Rectangle 78"/>
          <p:cNvSpPr/>
          <p:nvPr/>
        </p:nvSpPr>
        <p:spPr>
          <a:xfrm>
            <a:off x="179832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User Interface</a:t>
            </a:r>
          </a:p>
          <a:p>
            <a:pPr algn="ctr"/>
            <a:endParaRPr lang="en-US" sz="2400" dirty="0">
              <a:latin typeface="Ebrima" pitchFamily="2" charset="0"/>
              <a:ea typeface="Ebrima" pitchFamily="2" charset="0"/>
              <a:cs typeface="Ebrima" pitchFamily="2" charset="0"/>
            </a:endParaRPr>
          </a:p>
        </p:txBody>
      </p:sp>
      <p:sp>
        <p:nvSpPr>
          <p:cNvPr id="80" name="Rounded Rectangle 79"/>
          <p:cNvSpPr/>
          <p:nvPr/>
        </p:nvSpPr>
        <p:spPr>
          <a:xfrm>
            <a:off x="219456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Data Management</a:t>
            </a:r>
          </a:p>
          <a:p>
            <a:pPr algn="ctr"/>
            <a:endParaRPr lang="en-US" sz="2400" dirty="0">
              <a:latin typeface="Ebrima" pitchFamily="2" charset="0"/>
              <a:ea typeface="Ebrima" pitchFamily="2" charset="0"/>
              <a:cs typeface="Ebrima" pitchFamily="2" charset="0"/>
            </a:endParaRPr>
          </a:p>
        </p:txBody>
      </p:sp>
      <p:sp>
        <p:nvSpPr>
          <p:cNvPr id="86" name="TextBox 85"/>
          <p:cNvSpPr txBox="1"/>
          <p:nvPr/>
        </p:nvSpPr>
        <p:spPr>
          <a:xfrm>
            <a:off x="10210800" y="9982200"/>
            <a:ext cx="3504486"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RF Transceiver</a:t>
            </a:r>
          </a:p>
          <a:p>
            <a:pPr>
              <a:buFont typeface="Arial" pitchFamily="34" charset="0"/>
              <a:buChar char="•"/>
            </a:pPr>
            <a:r>
              <a:rPr lang="en-US" sz="3200" dirty="0" smtClean="0">
                <a:latin typeface="Ebrima" pitchFamily="2" charset="0"/>
                <a:ea typeface="Ebrima" pitchFamily="2" charset="0"/>
                <a:cs typeface="Ebrima" pitchFamily="2" charset="0"/>
              </a:rPr>
              <a:t> Mesh Network</a:t>
            </a:r>
          </a:p>
          <a:p>
            <a:pPr>
              <a:buFont typeface="Arial" pitchFamily="34" charset="0"/>
              <a:buChar char="•"/>
            </a:pPr>
            <a:r>
              <a:rPr lang="en-US" sz="3200" dirty="0" smtClean="0">
                <a:latin typeface="Ebrima" pitchFamily="2" charset="0"/>
                <a:ea typeface="Ebrima" pitchFamily="2" charset="0"/>
                <a:cs typeface="Ebrima" pitchFamily="2" charset="0"/>
              </a:rPr>
              <a:t> Wi-Fi Proxy</a:t>
            </a:r>
          </a:p>
          <a:p>
            <a:pPr>
              <a:buFont typeface="Arial" pitchFamily="34" charset="0"/>
              <a:buChar char="•"/>
            </a:pPr>
            <a:r>
              <a:rPr lang="en-US" sz="3200" dirty="0" smtClean="0">
                <a:latin typeface="Ebrima" pitchFamily="2" charset="0"/>
                <a:ea typeface="Ebrima" pitchFamily="2" charset="0"/>
                <a:cs typeface="Ebrima" pitchFamily="2" charset="0"/>
              </a:rPr>
              <a:t> Server Computer</a:t>
            </a:r>
          </a:p>
        </p:txBody>
      </p:sp>
      <p:pic>
        <p:nvPicPr>
          <p:cNvPr id="88" name="Picture 87" descr="radio_icon.png"/>
          <p:cNvPicPr>
            <a:picLocks noChangeAspect="1"/>
          </p:cNvPicPr>
          <p:nvPr/>
        </p:nvPicPr>
        <p:blipFill>
          <a:blip r:embed="rId19" cstate="print"/>
          <a:stretch>
            <a:fillRect/>
          </a:stretch>
        </p:blipFill>
        <p:spPr>
          <a:xfrm>
            <a:off x="10744200" y="6019800"/>
            <a:ext cx="2057400" cy="2057400"/>
          </a:xfrm>
          <a:prstGeom prst="rect">
            <a:avLst/>
          </a:prstGeom>
        </p:spPr>
      </p:pic>
      <p:pic>
        <p:nvPicPr>
          <p:cNvPr id="90" name="Picture 89" descr="Data_Managament.png"/>
          <p:cNvPicPr>
            <a:picLocks noChangeAspect="1"/>
          </p:cNvPicPr>
          <p:nvPr/>
        </p:nvPicPr>
        <p:blipFill>
          <a:blip r:embed="rId20" cstate="print"/>
          <a:stretch>
            <a:fillRect/>
          </a:stretch>
        </p:blipFill>
        <p:spPr>
          <a:xfrm>
            <a:off x="22479000" y="5715000"/>
            <a:ext cx="2438400" cy="2438400"/>
          </a:xfrm>
          <a:prstGeom prst="rect">
            <a:avLst/>
          </a:prstGeom>
        </p:spPr>
      </p:pic>
      <p:pic>
        <p:nvPicPr>
          <p:cNvPr id="91" name="Picture 90" descr="User_2.png"/>
          <p:cNvPicPr>
            <a:picLocks noChangeAspect="1"/>
          </p:cNvPicPr>
          <p:nvPr/>
        </p:nvPicPr>
        <p:blipFill>
          <a:blip r:embed="rId21" cstate="print"/>
          <a:stretch>
            <a:fillRect/>
          </a:stretch>
        </p:blipFill>
        <p:spPr>
          <a:xfrm>
            <a:off x="18592800" y="5867400"/>
            <a:ext cx="2438400" cy="2438400"/>
          </a:xfrm>
          <a:prstGeom prst="rect">
            <a:avLst/>
          </a:prstGeom>
        </p:spPr>
      </p:pic>
      <p:pic>
        <p:nvPicPr>
          <p:cNvPr id="92" name="Picture 91" descr="20071261737248597780103.png"/>
          <p:cNvPicPr>
            <a:picLocks noChangeAspect="1"/>
          </p:cNvPicPr>
          <p:nvPr/>
        </p:nvPicPr>
        <p:blipFill>
          <a:blip r:embed="rId22" cstate="print"/>
          <a:stretch>
            <a:fillRect/>
          </a:stretch>
        </p:blipFill>
        <p:spPr>
          <a:xfrm>
            <a:off x="14630400" y="5715000"/>
            <a:ext cx="2362200" cy="2362200"/>
          </a:xfrm>
          <a:prstGeom prst="rect">
            <a:avLst/>
          </a:prstGeom>
        </p:spPr>
      </p:pic>
      <p:sp>
        <p:nvSpPr>
          <p:cNvPr id="99" name="TextBox 98"/>
          <p:cNvSpPr txBox="1"/>
          <p:nvPr/>
        </p:nvSpPr>
        <p:spPr>
          <a:xfrm>
            <a:off x="14097000" y="10058400"/>
            <a:ext cx="3199915" cy="1077218"/>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Finger-Print</a:t>
            </a:r>
          </a:p>
          <a:p>
            <a:pPr>
              <a:buFont typeface="Arial" pitchFamily="34" charset="0"/>
              <a:buChar char="•"/>
            </a:pPr>
            <a:r>
              <a:rPr lang="en-US" sz="3200" dirty="0" smtClean="0">
                <a:latin typeface="Ebrima" pitchFamily="2" charset="0"/>
                <a:ea typeface="Ebrima" pitchFamily="2" charset="0"/>
                <a:cs typeface="Ebrima" pitchFamily="2" charset="0"/>
              </a:rPr>
              <a:t> Voting Method</a:t>
            </a:r>
          </a:p>
        </p:txBody>
      </p:sp>
      <p:sp>
        <p:nvSpPr>
          <p:cNvPr id="68" name="TextBox 67"/>
          <p:cNvSpPr txBox="1"/>
          <p:nvPr/>
        </p:nvSpPr>
        <p:spPr>
          <a:xfrm>
            <a:off x="18135600" y="10058400"/>
            <a:ext cx="3449983" cy="1569660"/>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Web Application</a:t>
            </a:r>
          </a:p>
          <a:p>
            <a:pPr>
              <a:buFont typeface="Arial" pitchFamily="34" charset="0"/>
              <a:buChar char="•"/>
            </a:pPr>
            <a:r>
              <a:rPr lang="en-US" sz="3200" dirty="0" smtClean="0">
                <a:latin typeface="Ebrima" pitchFamily="2" charset="0"/>
                <a:ea typeface="Ebrima" pitchFamily="2" charset="0"/>
                <a:cs typeface="Ebrima" pitchFamily="2" charset="0"/>
              </a:rPr>
              <a:t> User Interface</a:t>
            </a:r>
          </a:p>
          <a:p>
            <a:pPr>
              <a:buFont typeface="Arial" pitchFamily="34" charset="0"/>
              <a:buChar char="•"/>
            </a:pPr>
            <a:r>
              <a:rPr lang="en-US" sz="3200" dirty="0" smtClean="0">
                <a:latin typeface="Ebrima" pitchFamily="2" charset="0"/>
                <a:ea typeface="Ebrima" pitchFamily="2" charset="0"/>
                <a:cs typeface="Ebrima" pitchFamily="2" charset="0"/>
              </a:rPr>
              <a:t> Admin Interface</a:t>
            </a:r>
          </a:p>
        </p:txBody>
      </p:sp>
      <p:sp>
        <p:nvSpPr>
          <p:cNvPr id="69" name="TextBox 68"/>
          <p:cNvSpPr txBox="1"/>
          <p:nvPr/>
        </p:nvSpPr>
        <p:spPr>
          <a:xfrm>
            <a:off x="22077017" y="10058400"/>
            <a:ext cx="3028393"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Controller </a:t>
            </a:r>
          </a:p>
          <a:p>
            <a:pPr>
              <a:buFont typeface="Arial" pitchFamily="34" charset="0"/>
              <a:buChar char="•"/>
            </a:pPr>
            <a:r>
              <a:rPr lang="en-US" sz="3200" dirty="0" smtClean="0">
                <a:latin typeface="Ebrima" pitchFamily="2" charset="0"/>
                <a:ea typeface="Ebrima" pitchFamily="2" charset="0"/>
                <a:cs typeface="Ebrima" pitchFamily="2" charset="0"/>
              </a:rPr>
              <a:t> SQL Database</a:t>
            </a:r>
          </a:p>
          <a:p>
            <a:pPr>
              <a:buFont typeface="Arial" pitchFamily="34" charset="0"/>
              <a:buChar char="•"/>
            </a:pPr>
            <a:r>
              <a:rPr lang="en-US" sz="3200" dirty="0" smtClean="0">
                <a:latin typeface="Ebrima" pitchFamily="2" charset="0"/>
                <a:ea typeface="Ebrima" pitchFamily="2" charset="0"/>
                <a:cs typeface="Ebrima" pitchFamily="2" charset="0"/>
              </a:rPr>
              <a:t> Tracking Area </a:t>
            </a:r>
          </a:p>
          <a:p>
            <a:pPr>
              <a:buFont typeface="Arial" pitchFamily="34" charset="0"/>
              <a:buChar char="•"/>
            </a:pPr>
            <a:r>
              <a:rPr lang="en-US" sz="3200" dirty="0" smtClean="0">
                <a:latin typeface="Ebrima" pitchFamily="2" charset="0"/>
                <a:ea typeface="Ebrima" pitchFamily="2" charset="0"/>
                <a:cs typeface="Ebrima" pitchFamily="2" charset="0"/>
              </a:rPr>
              <a:t> Battery Level</a:t>
            </a:r>
          </a:p>
        </p:txBody>
      </p:sp>
      <p:graphicFrame>
        <p:nvGraphicFramePr>
          <p:cNvPr id="191" name="Chart 190"/>
          <p:cNvGraphicFramePr/>
          <p:nvPr/>
        </p:nvGraphicFramePr>
        <p:xfrm>
          <a:off x="35737800" y="14249400"/>
          <a:ext cx="7391400" cy="5638800"/>
        </p:xfrm>
        <a:graphic>
          <a:graphicData uri="http://schemas.openxmlformats.org/drawingml/2006/chart">
            <c:chart xmlns:c="http://schemas.openxmlformats.org/drawingml/2006/chart" xmlns:r="http://schemas.openxmlformats.org/officeDocument/2006/relationships" r:id="rId23"/>
          </a:graphicData>
        </a:graphic>
      </p:graphicFrame>
      <p:pic>
        <p:nvPicPr>
          <p:cNvPr id="25" name="Picture 2" descr="C:\Users\WOODY\Desktop\Image\Java.png"/>
          <p:cNvPicPr>
            <a:picLocks noChangeAspect="1" noChangeArrowheads="1"/>
          </p:cNvPicPr>
          <p:nvPr/>
        </p:nvPicPr>
        <p:blipFill>
          <a:blip r:embed="rId24" cstate="print"/>
          <a:srcRect/>
          <a:stretch>
            <a:fillRect/>
          </a:stretch>
        </p:blipFill>
        <p:spPr bwMode="auto">
          <a:xfrm>
            <a:off x="40690800" y="6096000"/>
            <a:ext cx="1981200" cy="1981200"/>
          </a:xfrm>
          <a:prstGeom prst="rect">
            <a:avLst/>
          </a:prstGeom>
          <a:noFill/>
        </p:spPr>
      </p:pic>
      <p:sp>
        <p:nvSpPr>
          <p:cNvPr id="116" name="Rounded Rectangle 115"/>
          <p:cNvSpPr/>
          <p:nvPr/>
        </p:nvSpPr>
        <p:spPr>
          <a:xfrm>
            <a:off x="26517600" y="5943600"/>
            <a:ext cx="8305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descr="C:\Users\WOODY\Desktop\Image\html_icon.png"/>
          <p:cNvPicPr>
            <a:picLocks noChangeAspect="1" noChangeArrowheads="1"/>
          </p:cNvPicPr>
          <p:nvPr/>
        </p:nvPicPr>
        <p:blipFill>
          <a:blip r:embed="rId25" cstate="print"/>
          <a:srcRect/>
          <a:stretch>
            <a:fillRect/>
          </a:stretch>
        </p:blipFill>
        <p:spPr bwMode="auto">
          <a:xfrm>
            <a:off x="35280600" y="8382000"/>
            <a:ext cx="2082800" cy="2082800"/>
          </a:xfrm>
          <a:prstGeom prst="rect">
            <a:avLst/>
          </a:prstGeom>
          <a:noFill/>
        </p:spPr>
      </p:pic>
      <p:sp>
        <p:nvSpPr>
          <p:cNvPr id="120" name="Rounded Rectangle 119"/>
          <p:cNvSpPr/>
          <p:nvPr/>
        </p:nvSpPr>
        <p:spPr>
          <a:xfrm>
            <a:off x="35052000" y="5943600"/>
            <a:ext cx="7924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Users\WOODY\Desktop\Image\Free-Database-Add-icon.png"/>
          <p:cNvPicPr>
            <a:picLocks noChangeAspect="1" noChangeArrowheads="1"/>
          </p:cNvPicPr>
          <p:nvPr/>
        </p:nvPicPr>
        <p:blipFill>
          <a:blip r:embed="rId26" cstate="print"/>
          <a:srcRect/>
          <a:stretch>
            <a:fillRect/>
          </a:stretch>
        </p:blipFill>
        <p:spPr bwMode="auto">
          <a:xfrm>
            <a:off x="41071800" y="11125200"/>
            <a:ext cx="1785258" cy="1785258"/>
          </a:xfrm>
          <a:prstGeom prst="rect">
            <a:avLst/>
          </a:prstGeom>
          <a:noFill/>
        </p:spPr>
      </p:pic>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22" name="TextBox 121"/>
          <p:cNvSpPr txBox="1"/>
          <p:nvPr/>
        </p:nvSpPr>
        <p:spPr>
          <a:xfrm>
            <a:off x="26517600" y="25690286"/>
            <a:ext cx="16383000" cy="3323987"/>
          </a:xfrm>
          <a:prstGeom prst="rect">
            <a:avLst/>
          </a:prstGeom>
          <a:noFill/>
        </p:spPr>
        <p:txBody>
          <a:bodyPr wrap="square" rtlCol="0">
            <a:spAutoFit/>
          </a:bodyPr>
          <a:lstStyle/>
          <a:p>
            <a:pPr lvl="0" algn="just">
              <a:spcBef>
                <a:spcPts val="600"/>
              </a:spcBef>
              <a:spcAft>
                <a:spcPts val="600"/>
              </a:spcAft>
            </a:pPr>
            <a:r>
              <a:rPr lang="en-US" sz="4000" dirty="0" smtClean="0">
                <a:latin typeface="Ebrima" pitchFamily="2" charset="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r>
              <a:rPr lang="en-US" sz="4000" dirty="0" smtClean="0"/>
              <a:t>..</a:t>
            </a:r>
          </a:p>
          <a:p>
            <a:pPr lvl="0" algn="just">
              <a:spcBef>
                <a:spcPts val="600"/>
              </a:spcBef>
              <a:spcAft>
                <a:spcPts val="600"/>
              </a:spcAft>
            </a:pP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pic>
        <p:nvPicPr>
          <p:cNvPr id="125" name="Picture 2"/>
          <p:cNvPicPr>
            <a:picLocks noChangeAspect="1" noChangeArrowheads="1"/>
          </p:cNvPicPr>
          <p:nvPr/>
        </p:nvPicPr>
        <p:blipFill>
          <a:blip r:embed="rId27"/>
          <a:srcRect/>
          <a:stretch>
            <a:fillRect/>
          </a:stretch>
        </p:blipFill>
        <p:spPr bwMode="auto">
          <a:xfrm>
            <a:off x="26517600" y="14249400"/>
            <a:ext cx="9144000" cy="5410200"/>
          </a:xfrm>
          <a:prstGeom prst="rect">
            <a:avLst/>
          </a:prstGeom>
          <a:noFill/>
          <a:ln w="9525">
            <a:noFill/>
            <a:miter lim="800000"/>
            <a:headEnd/>
            <a:tailEnd/>
          </a:ln>
          <a:effectLst/>
        </p:spPr>
      </p:pic>
      <p:pic>
        <p:nvPicPr>
          <p:cNvPr id="5" name="Picture 2" descr="E:\PSU\ECE 412\Winter 2011\Pictures\Real boards\JPG\Tag_Poster.JPG"/>
          <p:cNvPicPr>
            <a:picLocks noChangeAspect="1" noChangeArrowheads="1"/>
          </p:cNvPicPr>
          <p:nvPr/>
        </p:nvPicPr>
        <p:blipFill>
          <a:blip r:embed="rId28" cstate="print"/>
          <a:srcRect/>
          <a:stretch>
            <a:fillRect/>
          </a:stretch>
        </p:blipFill>
        <p:spPr bwMode="auto">
          <a:xfrm rot="20948527">
            <a:off x="31454344" y="6511393"/>
            <a:ext cx="2980532" cy="1981200"/>
          </a:xfrm>
          <a:prstGeom prst="rect">
            <a:avLst/>
          </a:prstGeom>
          <a:noFill/>
        </p:spPr>
      </p:pic>
      <p:pic>
        <p:nvPicPr>
          <p:cNvPr id="6" name="Picture 3" descr="E:\PSU\ECE 412\Winter 2011\Pictures\Real boards\JPG\Detector_Poster.JPG"/>
          <p:cNvPicPr>
            <a:picLocks noChangeAspect="1" noChangeArrowheads="1"/>
          </p:cNvPicPr>
          <p:nvPr/>
        </p:nvPicPr>
        <p:blipFill>
          <a:blip r:embed="rId29" cstate="print"/>
          <a:srcRect/>
          <a:stretch>
            <a:fillRect/>
          </a:stretch>
        </p:blipFill>
        <p:spPr bwMode="auto">
          <a:xfrm>
            <a:off x="26607767" y="9169852"/>
            <a:ext cx="3746828" cy="812348"/>
          </a:xfrm>
          <a:prstGeom prst="rect">
            <a:avLst/>
          </a:prstGeom>
          <a:noFill/>
        </p:spPr>
      </p:pic>
      <p:pic>
        <p:nvPicPr>
          <p:cNvPr id="28" name="Picture 4" descr="E:\PSU\ECE 412\Winter 2011\Pictures\Real boards\JPG\wify_1.png"/>
          <p:cNvPicPr>
            <a:picLocks noChangeAspect="1" noChangeArrowheads="1"/>
          </p:cNvPicPr>
          <p:nvPr/>
        </p:nvPicPr>
        <p:blipFill>
          <a:blip r:embed="rId30" cstate="print"/>
          <a:srcRect/>
          <a:stretch>
            <a:fillRect/>
          </a:stretch>
        </p:blipFill>
        <p:spPr bwMode="auto">
          <a:xfrm>
            <a:off x="32440024" y="11963400"/>
            <a:ext cx="2002376" cy="1566922"/>
          </a:xfrm>
          <a:prstGeom prst="rect">
            <a:avLst/>
          </a:prstGeom>
          <a:noFill/>
        </p:spPr>
      </p:pic>
      <p:grpSp>
        <p:nvGrpSpPr>
          <p:cNvPr id="173" name="Group 172"/>
          <p:cNvGrpSpPr/>
          <p:nvPr/>
        </p:nvGrpSpPr>
        <p:grpSpPr>
          <a:xfrm>
            <a:off x="10134600" y="22402800"/>
            <a:ext cx="7391400" cy="6400800"/>
            <a:chOff x="10134600" y="22402800"/>
            <a:chExt cx="7391400" cy="6400800"/>
          </a:xfrm>
        </p:grpSpPr>
        <p:sp>
          <p:nvSpPr>
            <p:cNvPr id="136" name="Rounded Rectangle 135"/>
            <p:cNvSpPr/>
            <p:nvPr/>
          </p:nvSpPr>
          <p:spPr>
            <a:xfrm>
              <a:off x="10134600" y="23241000"/>
              <a:ext cx="7391400" cy="55626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Users\WOODY\Desktop\Image\ies_check.png"/>
            <p:cNvPicPr>
              <a:picLocks noChangeAspect="1" noChangeArrowheads="1"/>
            </p:cNvPicPr>
            <p:nvPr/>
          </p:nvPicPr>
          <p:blipFill>
            <a:blip r:embed="rId31" cstate="print"/>
            <a:srcRect/>
            <a:stretch>
              <a:fillRect/>
            </a:stretch>
          </p:blipFill>
          <p:spPr bwMode="auto">
            <a:xfrm>
              <a:off x="10287000" y="22479000"/>
              <a:ext cx="1899009" cy="1659025"/>
            </a:xfrm>
            <a:prstGeom prst="rect">
              <a:avLst/>
            </a:prstGeom>
            <a:noFill/>
          </p:spPr>
        </p:pic>
        <p:sp>
          <p:nvSpPr>
            <p:cNvPr id="140" name="TextBox 139"/>
            <p:cNvSpPr txBox="1"/>
            <p:nvPr/>
          </p:nvSpPr>
          <p:spPr>
            <a:xfrm>
              <a:off x="12039600" y="22402800"/>
              <a:ext cx="3366627"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Advantages</a:t>
              </a:r>
              <a:endParaRPr lang="en-US" sz="4800" dirty="0">
                <a:solidFill>
                  <a:srgbClr val="4081D0"/>
                </a:solidFill>
                <a:latin typeface="Ebrima" pitchFamily="2" charset="0"/>
                <a:ea typeface="Ebrima" pitchFamily="2" charset="0"/>
                <a:cs typeface="Ebrima" pitchFamily="2" charset="0"/>
              </a:endParaRPr>
            </a:p>
          </p:txBody>
        </p:sp>
        <p:sp>
          <p:nvSpPr>
            <p:cNvPr id="160" name="Rectangle 159"/>
            <p:cNvSpPr/>
            <p:nvPr/>
          </p:nvSpPr>
          <p:spPr>
            <a:xfrm>
              <a:off x="10515600" y="24231600"/>
              <a:ext cx="6553200" cy="2554545"/>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Small size</a:t>
              </a:r>
              <a:endParaRPr lang="en-US" sz="4000" dirty="0" smtClean="0"/>
            </a:p>
            <a:p>
              <a:pPr lvl="0">
                <a:buFont typeface="Arial" pitchFamily="34" charset="0"/>
                <a:buChar char="•"/>
              </a:pPr>
              <a:r>
                <a:rPr lang="en-US" sz="4000" dirty="0" smtClean="0">
                  <a:latin typeface="Ebrima" pitchFamily="2" charset="0"/>
                  <a:ea typeface="Ebrima" pitchFamily="2" charset="0"/>
                  <a:cs typeface="Ebrima" pitchFamily="2" charset="0"/>
                </a:rPr>
                <a:t> Low power consumption</a:t>
              </a:r>
            </a:p>
            <a:p>
              <a:pPr lvl="0">
                <a:buFont typeface="Arial" pitchFamily="34" charset="0"/>
                <a:buChar char="•"/>
              </a:pPr>
              <a:r>
                <a:rPr lang="en-US" sz="4000" dirty="0" smtClean="0">
                  <a:latin typeface="Ebrima" pitchFamily="2" charset="0"/>
                  <a:ea typeface="Ebrima" pitchFamily="2" charset="0"/>
                  <a:cs typeface="Ebrima" pitchFamily="2" charset="0"/>
                </a:rPr>
                <a:t> Easy scalability</a:t>
              </a:r>
            </a:p>
            <a:p>
              <a:pPr lvl="0">
                <a:buFont typeface="Arial" pitchFamily="34" charset="0"/>
                <a:buChar char="•"/>
              </a:pPr>
              <a:r>
                <a:rPr lang="en-US" sz="4000" dirty="0" smtClean="0">
                  <a:latin typeface="Ebrima" pitchFamily="2" charset="0"/>
                  <a:ea typeface="Ebrima" pitchFamily="2" charset="0"/>
                  <a:cs typeface="Ebrima" pitchFamily="2" charset="0"/>
                </a:rPr>
                <a:t> Low cost</a:t>
              </a:r>
              <a:endParaRPr lang="en-US" sz="4000" dirty="0"/>
            </a:p>
          </p:txBody>
        </p:sp>
      </p:grpSp>
      <p:grpSp>
        <p:nvGrpSpPr>
          <p:cNvPr id="177" name="Group 176"/>
          <p:cNvGrpSpPr/>
          <p:nvPr/>
        </p:nvGrpSpPr>
        <p:grpSpPr>
          <a:xfrm>
            <a:off x="17983200" y="22402800"/>
            <a:ext cx="7391400" cy="6400800"/>
            <a:chOff x="17983200" y="22402800"/>
            <a:chExt cx="7391400" cy="6400800"/>
          </a:xfrm>
        </p:grpSpPr>
        <p:sp>
          <p:nvSpPr>
            <p:cNvPr id="142" name="Rounded Rectangle 141"/>
            <p:cNvSpPr/>
            <p:nvPr/>
          </p:nvSpPr>
          <p:spPr>
            <a:xfrm>
              <a:off x="17983200" y="23164800"/>
              <a:ext cx="7391400" cy="56388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13" descr="C:\Users\WOODY\Desktop\Image\button_cancel.png"/>
            <p:cNvPicPr>
              <a:picLocks noChangeAspect="1" noChangeArrowheads="1"/>
            </p:cNvPicPr>
            <p:nvPr/>
          </p:nvPicPr>
          <p:blipFill>
            <a:blip r:embed="rId32" cstate="print"/>
            <a:srcRect/>
            <a:stretch>
              <a:fillRect/>
            </a:stretch>
          </p:blipFill>
          <p:spPr bwMode="auto">
            <a:xfrm>
              <a:off x="18440400" y="22631400"/>
              <a:ext cx="1371600" cy="1371600"/>
            </a:xfrm>
            <a:prstGeom prst="rect">
              <a:avLst/>
            </a:prstGeom>
            <a:noFill/>
          </p:spPr>
        </p:pic>
        <p:sp>
          <p:nvSpPr>
            <p:cNvPr id="145" name="TextBox 144"/>
            <p:cNvSpPr txBox="1"/>
            <p:nvPr/>
          </p:nvSpPr>
          <p:spPr>
            <a:xfrm>
              <a:off x="19888200" y="22402800"/>
              <a:ext cx="3770456" cy="830997"/>
            </a:xfrm>
            <a:prstGeom prst="rect">
              <a:avLst/>
            </a:prstGeom>
            <a:noFill/>
          </p:spPr>
          <p:txBody>
            <a:bodyPr wrap="none" rtlCol="0">
              <a:spAutoFit/>
            </a:bodyPr>
            <a:lstStyle/>
            <a:p>
              <a:r>
                <a:rPr lang="en-US" sz="4800" dirty="0" smtClean="0">
                  <a:solidFill>
                    <a:srgbClr val="4081D0"/>
                  </a:solidFill>
                </a:rPr>
                <a:t>Disadvantages</a:t>
              </a:r>
              <a:endParaRPr lang="en-US" sz="4800" dirty="0">
                <a:solidFill>
                  <a:srgbClr val="4081D0"/>
                </a:solidFill>
              </a:endParaRPr>
            </a:p>
          </p:txBody>
        </p:sp>
        <p:sp>
          <p:nvSpPr>
            <p:cNvPr id="161" name="Rectangle 160"/>
            <p:cNvSpPr/>
            <p:nvPr/>
          </p:nvSpPr>
          <p:spPr>
            <a:xfrm>
              <a:off x="18411372" y="24188057"/>
              <a:ext cx="5562600" cy="1323439"/>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Noise sensitive</a:t>
              </a:r>
            </a:p>
            <a:p>
              <a:pPr lvl="0">
                <a:buFont typeface="Arial" pitchFamily="34" charset="0"/>
                <a:buChar char="•"/>
              </a:pPr>
              <a:r>
                <a:rPr lang="en-US" sz="4000" dirty="0" smtClean="0">
                  <a:latin typeface="Ebrima" pitchFamily="2" charset="0"/>
                  <a:ea typeface="Ebrima" pitchFamily="2" charset="0"/>
                  <a:cs typeface="Ebrima" pitchFamily="2" charset="0"/>
                </a:rPr>
                <a:t> Calibration required</a:t>
              </a:r>
            </a:p>
          </p:txBody>
        </p:sp>
      </p:grpSp>
      <p:grpSp>
        <p:nvGrpSpPr>
          <p:cNvPr id="208" name="Group 207"/>
          <p:cNvGrpSpPr/>
          <p:nvPr/>
        </p:nvGrpSpPr>
        <p:grpSpPr>
          <a:xfrm>
            <a:off x="10134600" y="12877800"/>
            <a:ext cx="15354300" cy="9144000"/>
            <a:chOff x="10134600" y="12877800"/>
            <a:chExt cx="15354300" cy="9144000"/>
          </a:xfrm>
        </p:grpSpPr>
        <p:grpSp>
          <p:nvGrpSpPr>
            <p:cNvPr id="202" name="Group 201"/>
            <p:cNvGrpSpPr/>
            <p:nvPr/>
          </p:nvGrpSpPr>
          <p:grpSpPr>
            <a:xfrm>
              <a:off x="12659802" y="18451002"/>
              <a:ext cx="3267408" cy="1732774"/>
              <a:chOff x="12659802" y="18451002"/>
              <a:chExt cx="3267408" cy="1732774"/>
            </a:xfrm>
          </p:grpSpPr>
          <p:pic>
            <p:nvPicPr>
              <p:cNvPr id="141" name="Picture 140" descr="istockphoto_12865598-wireless-network-wifi-icon.jpg"/>
              <p:cNvPicPr>
                <a:picLocks noChangeAspect="1"/>
              </p:cNvPicPr>
              <p:nvPr/>
            </p:nvPicPr>
            <p:blipFill>
              <a:blip r:embed="rId33" cstate="print"/>
              <a:stretch>
                <a:fillRect/>
              </a:stretch>
            </p:blipFill>
            <p:spPr>
              <a:xfrm>
                <a:off x="13639800" y="19050000"/>
                <a:ext cx="1337996" cy="1133776"/>
              </a:xfrm>
              <a:prstGeom prst="rect">
                <a:avLst/>
              </a:prstGeom>
              <a:ln>
                <a:noFill/>
              </a:ln>
              <a:effectLst>
                <a:softEdge rad="112500"/>
              </a:effectLst>
            </p:spPr>
          </p:pic>
          <p:pic>
            <p:nvPicPr>
              <p:cNvPr id="139" name="Picture 138"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44" name="Picture 143"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174" name="Picture 173"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450494" y="19895180"/>
              <a:ext cx="1121186" cy="1121187"/>
            </a:xfrm>
            <a:prstGeom prst="rect">
              <a:avLst/>
            </a:prstGeom>
          </p:spPr>
        </p:pic>
        <p:pic>
          <p:nvPicPr>
            <p:cNvPr id="175" name="Picture 174" descr="15342238.png"/>
            <p:cNvPicPr>
              <a:picLocks noChangeAspect="1"/>
            </p:cNvPicPr>
            <p:nvPr/>
          </p:nvPicPr>
          <p:blipFill>
            <a:blip r:embed="rId36" cstate="print"/>
            <a:stretch>
              <a:fillRect/>
            </a:stretch>
          </p:blipFill>
          <p:spPr>
            <a:xfrm rot="14755922">
              <a:off x="23447532" y="19812001"/>
              <a:ext cx="1148352" cy="1148352"/>
            </a:xfrm>
            <a:prstGeom prst="rect">
              <a:avLst/>
            </a:prstGeom>
          </p:spPr>
        </p:pic>
        <p:sp>
          <p:nvSpPr>
            <p:cNvPr id="176" name="TextBox 175"/>
            <p:cNvSpPr txBox="1"/>
            <p:nvPr/>
          </p:nvSpPr>
          <p:spPr>
            <a:xfrm>
              <a:off x="23241000" y="208026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sp>
          <p:nvSpPr>
            <p:cNvPr id="186" name="Rounded Rectangle 185"/>
            <p:cNvSpPr/>
            <p:nvPr/>
          </p:nvSpPr>
          <p:spPr>
            <a:xfrm>
              <a:off x="10134600" y="12877800"/>
              <a:ext cx="15354300" cy="9144000"/>
            </a:xfrm>
            <a:prstGeom prst="roundRect">
              <a:avLst/>
            </a:prstGeom>
            <a:noFill/>
            <a:ln w="762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39"/>
            <p:cNvGrpSpPr/>
            <p:nvPr/>
          </p:nvGrpSpPr>
          <p:grpSpPr>
            <a:xfrm>
              <a:off x="11658600" y="12877800"/>
              <a:ext cx="12344400" cy="7620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188" name="Rounded Rectangle 187"/>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9"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000" b="1" kern="1200" dirty="0" smtClean="0">
                    <a:latin typeface="Ebrima" pitchFamily="2" charset="0"/>
                    <a:ea typeface="Ebrima" pitchFamily="2" charset="0"/>
                    <a:cs typeface="Ebrima" pitchFamily="2" charset="0"/>
                  </a:rPr>
                  <a:t>TIU Tracking System</a:t>
                </a:r>
                <a:endParaRPr lang="en-US" sz="4000" b="1" kern="1200" dirty="0">
                  <a:latin typeface="Ebrima" pitchFamily="2" charset="0"/>
                  <a:ea typeface="Ebrima" pitchFamily="2" charset="0"/>
                  <a:cs typeface="Ebrima" pitchFamily="2" charset="0"/>
                </a:endParaRPr>
              </a:p>
            </p:txBody>
          </p:sp>
        </p:grpSp>
        <p:pic>
          <p:nvPicPr>
            <p:cNvPr id="109" name="Picture 108"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0824414" y="20367213"/>
              <a:ext cx="1121186" cy="1121187"/>
            </a:xfrm>
            <a:prstGeom prst="rect">
              <a:avLst/>
            </a:prstGeom>
          </p:spPr>
        </p:pic>
        <p:pic>
          <p:nvPicPr>
            <p:cNvPr id="110" name="Picture 109" descr="15342238.png"/>
            <p:cNvPicPr>
              <a:picLocks noChangeAspect="1"/>
            </p:cNvPicPr>
            <p:nvPr/>
          </p:nvPicPr>
          <p:blipFill>
            <a:blip r:embed="rId36" cstate="print"/>
            <a:stretch>
              <a:fillRect/>
            </a:stretch>
          </p:blipFill>
          <p:spPr>
            <a:xfrm rot="15322988">
              <a:off x="20844505" y="20298143"/>
              <a:ext cx="1148352" cy="1148352"/>
            </a:xfrm>
            <a:prstGeom prst="rect">
              <a:avLst/>
            </a:prstGeom>
          </p:spPr>
        </p:pic>
        <p:sp>
          <p:nvSpPr>
            <p:cNvPr id="111" name="TextBox 110"/>
            <p:cNvSpPr txBox="1"/>
            <p:nvPr/>
          </p:nvSpPr>
          <p:spPr>
            <a:xfrm>
              <a:off x="20579002" y="21286789"/>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13" name="Picture 112"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907694" y="14401800"/>
              <a:ext cx="1121186" cy="1121187"/>
            </a:xfrm>
            <a:prstGeom prst="rect">
              <a:avLst/>
            </a:prstGeom>
          </p:spPr>
        </p:pic>
        <p:sp>
          <p:nvSpPr>
            <p:cNvPr id="115" name="TextBox 114"/>
            <p:cNvSpPr txBox="1"/>
            <p:nvPr/>
          </p:nvSpPr>
          <p:spPr>
            <a:xfrm>
              <a:off x="23622000" y="153162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17" name="Picture 116"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0729005" y="14413060"/>
              <a:ext cx="1121186" cy="1121187"/>
            </a:xfrm>
            <a:prstGeom prst="rect">
              <a:avLst/>
            </a:prstGeom>
          </p:spPr>
        </p:pic>
        <p:sp>
          <p:nvSpPr>
            <p:cNvPr id="137" name="TextBox 136"/>
            <p:cNvSpPr txBox="1"/>
            <p:nvPr/>
          </p:nvSpPr>
          <p:spPr>
            <a:xfrm>
              <a:off x="21412200" y="13639800"/>
              <a:ext cx="2743200" cy="584775"/>
            </a:xfrm>
            <a:prstGeom prst="rect">
              <a:avLst/>
            </a:prstGeom>
            <a:noFill/>
          </p:spPr>
          <p:txBody>
            <a:bodyPr wrap="square" rtlCol="0">
              <a:spAutoFit/>
            </a:bodyPr>
            <a:lstStyle/>
            <a:p>
              <a:pPr algn="ctr"/>
              <a:r>
                <a:rPr lang="en-US" sz="3200" dirty="0" smtClean="0">
                  <a:solidFill>
                    <a:schemeClr val="tx2">
                      <a:lumMod val="60000"/>
                      <a:lumOff val="40000"/>
                    </a:schemeClr>
                  </a:solidFill>
                  <a:latin typeface="Ebrima" pitchFamily="2" charset="0"/>
                  <a:ea typeface="Ebrima" pitchFamily="2" charset="0"/>
                  <a:cs typeface="Ebrima" pitchFamily="2" charset="0"/>
                </a:rPr>
                <a:t>Tracking area</a:t>
              </a:r>
              <a:endParaRPr lang="en-US" sz="3200" dirty="0">
                <a:solidFill>
                  <a:schemeClr val="tx2">
                    <a:lumMod val="60000"/>
                    <a:lumOff val="40000"/>
                  </a:schemeClr>
                </a:solidFill>
                <a:latin typeface="Ebrima" pitchFamily="2" charset="0"/>
                <a:ea typeface="Ebrima" pitchFamily="2" charset="0"/>
                <a:cs typeface="Ebrima" pitchFamily="2" charset="0"/>
              </a:endParaRPr>
            </a:p>
          </p:txBody>
        </p:sp>
        <p:pic>
          <p:nvPicPr>
            <p:cNvPr id="2050" name="Picture 2" descr="D:\Study\Capstone Proj\Docs\Photos\20482970.png"/>
            <p:cNvPicPr>
              <a:picLocks noChangeAspect="1" noChangeArrowheads="1"/>
            </p:cNvPicPr>
            <p:nvPr/>
          </p:nvPicPr>
          <p:blipFill>
            <a:blip r:embed="rId37" cstate="print"/>
            <a:srcRect/>
            <a:stretch>
              <a:fillRect/>
            </a:stretch>
          </p:blipFill>
          <p:spPr bwMode="auto">
            <a:xfrm>
              <a:off x="13792200" y="15544800"/>
              <a:ext cx="1981200" cy="1981200"/>
            </a:xfrm>
            <a:prstGeom prst="rect">
              <a:avLst/>
            </a:prstGeom>
            <a:noFill/>
          </p:spPr>
        </p:pic>
        <p:sp>
          <p:nvSpPr>
            <p:cNvPr id="129" name="TextBox 128"/>
            <p:cNvSpPr txBox="1"/>
            <p:nvPr/>
          </p:nvSpPr>
          <p:spPr>
            <a:xfrm>
              <a:off x="13639800" y="17145000"/>
              <a:ext cx="2362200" cy="523220"/>
            </a:xfrm>
            <a:prstGeom prst="rect">
              <a:avLst/>
            </a:prstGeom>
            <a:noFill/>
          </p:spPr>
          <p:txBody>
            <a:bodyPr wrap="square" rtlCol="0">
              <a:spAutoFit/>
            </a:bodyPr>
            <a:lstStyle/>
            <a:p>
              <a:pPr algn="ctr"/>
              <a:r>
                <a:rPr lang="en-US" sz="2800" dirty="0" smtClean="0">
                  <a:solidFill>
                    <a:schemeClr val="tx2">
                      <a:lumMod val="60000"/>
                      <a:lumOff val="40000"/>
                    </a:schemeClr>
                  </a:solidFill>
                  <a:latin typeface="Ebrima" pitchFamily="2" charset="0"/>
                  <a:ea typeface="Ebrima" pitchFamily="2" charset="0"/>
                  <a:cs typeface="Ebrima" pitchFamily="2" charset="0"/>
                </a:rPr>
                <a:t>Internet</a:t>
              </a:r>
              <a:endParaRPr lang="en-US" sz="2800" dirty="0">
                <a:solidFill>
                  <a:schemeClr val="tx2">
                    <a:lumMod val="60000"/>
                    <a:lumOff val="40000"/>
                  </a:schemeClr>
                </a:solidFill>
                <a:latin typeface="Ebrima" pitchFamily="2" charset="0"/>
                <a:ea typeface="Ebrima" pitchFamily="2" charset="0"/>
                <a:cs typeface="Ebrima" pitchFamily="2" charset="0"/>
              </a:endParaRPr>
            </a:p>
          </p:txBody>
        </p:sp>
        <p:grpSp>
          <p:nvGrpSpPr>
            <p:cNvPr id="206" name="Group 205"/>
            <p:cNvGrpSpPr/>
            <p:nvPr/>
          </p:nvGrpSpPr>
          <p:grpSpPr>
            <a:xfrm>
              <a:off x="20040600" y="14325243"/>
              <a:ext cx="2743200" cy="2819757"/>
              <a:chOff x="20040600" y="14325243"/>
              <a:chExt cx="2743200" cy="2819757"/>
            </a:xfrm>
          </p:grpSpPr>
          <p:pic>
            <p:nvPicPr>
              <p:cNvPr id="118" name="Picture 117" descr="15342238.png"/>
              <p:cNvPicPr>
                <a:picLocks noChangeAspect="1"/>
              </p:cNvPicPr>
              <p:nvPr/>
            </p:nvPicPr>
            <p:blipFill>
              <a:blip r:embed="rId36" cstate="print"/>
              <a:stretch>
                <a:fillRect/>
              </a:stretch>
            </p:blipFill>
            <p:spPr>
              <a:xfrm rot="10309280">
                <a:off x="20726043" y="14325243"/>
                <a:ext cx="1148352" cy="1148352"/>
              </a:xfrm>
              <a:prstGeom prst="rect">
                <a:avLst/>
              </a:prstGeom>
            </p:spPr>
          </p:pic>
          <p:sp>
            <p:nvSpPr>
              <p:cNvPr id="119" name="TextBox 118"/>
              <p:cNvSpPr txBox="1"/>
              <p:nvPr/>
            </p:nvSpPr>
            <p:spPr>
              <a:xfrm>
                <a:off x="20502802" y="153162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34" name="Picture 133" descr="12091911.png"/>
              <p:cNvPicPr>
                <a:picLocks noChangeAspect="1"/>
              </p:cNvPicPr>
              <p:nvPr/>
            </p:nvPicPr>
            <p:blipFill>
              <a:blip r:embed="rId38"/>
              <a:stretch>
                <a:fillRect/>
              </a:stretch>
            </p:blipFill>
            <p:spPr>
              <a:xfrm>
                <a:off x="20040600" y="15773400"/>
                <a:ext cx="2743200" cy="1371600"/>
              </a:xfrm>
              <a:prstGeom prst="rect">
                <a:avLst/>
              </a:prstGeom>
            </p:spPr>
          </p:pic>
          <p:sp>
            <p:nvSpPr>
              <p:cNvPr id="195" name="TextBox 194"/>
              <p:cNvSpPr txBox="1"/>
              <p:nvPr/>
            </p:nvSpPr>
            <p:spPr>
              <a:xfrm>
                <a:off x="20269200" y="16056114"/>
                <a:ext cx="2286000" cy="707886"/>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Receive tag’s info and measure RSSI</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pic>
          <p:nvPicPr>
            <p:cNvPr id="148" name="Picture 14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646144">
              <a:off x="12955411" y="16994010"/>
              <a:ext cx="1066800" cy="1066800"/>
            </a:xfrm>
            <a:prstGeom prst="rect">
              <a:avLst/>
            </a:prstGeom>
            <a:noFill/>
          </p:spPr>
        </p:pic>
        <p:grpSp>
          <p:nvGrpSpPr>
            <p:cNvPr id="204" name="Group 203"/>
            <p:cNvGrpSpPr/>
            <p:nvPr/>
          </p:nvGrpSpPr>
          <p:grpSpPr>
            <a:xfrm>
              <a:off x="15468600" y="17754600"/>
              <a:ext cx="2464777" cy="4114800"/>
              <a:chOff x="15468600" y="17754600"/>
              <a:chExt cx="2464777" cy="4114800"/>
            </a:xfrm>
          </p:grpSpPr>
          <p:pic>
            <p:nvPicPr>
              <p:cNvPr id="143" name="Picture 142" descr="wifi_router.png"/>
              <p:cNvPicPr>
                <a:picLocks noChangeAspect="1"/>
              </p:cNvPicPr>
              <p:nvPr/>
            </p:nvPicPr>
            <p:blipFill>
              <a:blip r:embed="rId39"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47" name="TextBox 146"/>
              <p:cNvSpPr txBox="1"/>
              <p:nvPr/>
            </p:nvSpPr>
            <p:spPr>
              <a:xfrm>
                <a:off x="16078200" y="19227225"/>
                <a:ext cx="1295400" cy="584775"/>
              </a:xfrm>
              <a:prstGeom prst="rect">
                <a:avLst/>
              </a:prstGeom>
              <a:noFill/>
            </p:spPr>
            <p:txBody>
              <a:bodyPr wrap="square" rtlCol="0">
                <a:spAutoFit/>
              </a:bodyPr>
              <a:lstStyle/>
              <a:p>
                <a:r>
                  <a:rPr lang="en-US" sz="3200" dirty="0" smtClean="0">
                    <a:solidFill>
                      <a:schemeClr val="accent2"/>
                    </a:solidFill>
                    <a:latin typeface="Ebrima" pitchFamily="2" charset="0"/>
                    <a:ea typeface="Ebrima" pitchFamily="2" charset="0"/>
                    <a:cs typeface="Ebrima" pitchFamily="2" charset="0"/>
                  </a:rPr>
                  <a:t>Proxy</a:t>
                </a:r>
              </a:p>
            </p:txBody>
          </p:sp>
          <p:pic>
            <p:nvPicPr>
              <p:cNvPr id="126" name="Picture 125" descr="12091911.png"/>
              <p:cNvPicPr>
                <a:picLocks noChangeAspect="1"/>
              </p:cNvPicPr>
              <p:nvPr/>
            </p:nvPicPr>
            <p:blipFill>
              <a:blip r:embed="rId38"/>
              <a:stretch>
                <a:fillRect/>
              </a:stretch>
            </p:blipFill>
            <p:spPr>
              <a:xfrm>
                <a:off x="15468600" y="19659600"/>
                <a:ext cx="2464777" cy="2209800"/>
              </a:xfrm>
              <a:prstGeom prst="rect">
                <a:avLst/>
              </a:prstGeom>
            </p:spPr>
          </p:pic>
          <p:sp>
            <p:nvSpPr>
              <p:cNvPr id="149" name="TextBox 148"/>
              <p:cNvSpPr txBox="1"/>
              <p:nvPr/>
            </p:nvSpPr>
            <p:spPr>
              <a:xfrm>
                <a:off x="15849600" y="20040600"/>
                <a:ext cx="1752600" cy="1323439"/>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Relay all data packets and interface to controller</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201" name="Group 200"/>
            <p:cNvGrpSpPr/>
            <p:nvPr/>
          </p:nvGrpSpPr>
          <p:grpSpPr>
            <a:xfrm>
              <a:off x="10363200" y="16154400"/>
              <a:ext cx="3048000" cy="5627255"/>
              <a:chOff x="10363200" y="16154400"/>
              <a:chExt cx="3048000" cy="5627255"/>
            </a:xfrm>
          </p:grpSpPr>
          <p:grpSp>
            <p:nvGrpSpPr>
              <p:cNvPr id="7" name="Group 125"/>
              <p:cNvGrpSpPr/>
              <p:nvPr/>
            </p:nvGrpSpPr>
            <p:grpSpPr>
              <a:xfrm>
                <a:off x="10363200" y="17297400"/>
                <a:ext cx="2514600" cy="2927925"/>
                <a:chOff x="10439400" y="16383000"/>
                <a:chExt cx="2514600" cy="2927925"/>
              </a:xfrm>
            </p:grpSpPr>
            <p:pic>
              <p:nvPicPr>
                <p:cNvPr id="180" name="Picture 179" descr="1914499.png"/>
                <p:cNvPicPr>
                  <a:picLocks noChangeAspect="1"/>
                </p:cNvPicPr>
                <p:nvPr/>
              </p:nvPicPr>
              <p:blipFill>
                <a:blip r:embed="rId40" cstate="print"/>
                <a:stretch>
                  <a:fillRect/>
                </a:stretch>
              </p:blipFill>
              <p:spPr>
                <a:xfrm>
                  <a:off x="10439400" y="16383000"/>
                  <a:ext cx="2514600" cy="2514600"/>
                </a:xfrm>
                <a:prstGeom prst="rect">
                  <a:avLst/>
                </a:prstGeom>
              </p:spPr>
            </p:pic>
            <p:sp>
              <p:nvSpPr>
                <p:cNvPr id="181" name="TextBox 180"/>
                <p:cNvSpPr txBox="1"/>
                <p:nvPr/>
              </p:nvSpPr>
              <p:spPr>
                <a:xfrm>
                  <a:off x="10591800" y="18726150"/>
                  <a:ext cx="1991251"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Controller</a:t>
                  </a:r>
                  <a:endParaRPr lang="en-US" sz="3200" dirty="0">
                    <a:solidFill>
                      <a:schemeClr val="accent2"/>
                    </a:solidFill>
                    <a:latin typeface="Ebrima" pitchFamily="2" charset="0"/>
                    <a:ea typeface="Ebrima" pitchFamily="2" charset="0"/>
                    <a:cs typeface="Ebrima" pitchFamily="2" charset="0"/>
                  </a:endParaRPr>
                </a:p>
              </p:txBody>
            </p:sp>
          </p:grpSp>
          <p:pic>
            <p:nvPicPr>
              <p:cNvPr id="150" name="Picture 149" descr="12091911.png"/>
              <p:cNvPicPr>
                <a:picLocks noChangeAspect="1"/>
              </p:cNvPicPr>
              <p:nvPr/>
            </p:nvPicPr>
            <p:blipFill>
              <a:blip r:embed="rId38"/>
              <a:stretch>
                <a:fillRect/>
              </a:stretch>
            </p:blipFill>
            <p:spPr>
              <a:xfrm>
                <a:off x="10363200" y="20040600"/>
                <a:ext cx="2209800" cy="1741055"/>
              </a:xfrm>
              <a:prstGeom prst="rect">
                <a:avLst/>
              </a:prstGeom>
            </p:spPr>
          </p:pic>
          <p:sp>
            <p:nvSpPr>
              <p:cNvPr id="135" name="TextBox 134"/>
              <p:cNvSpPr txBox="1"/>
              <p:nvPr/>
            </p:nvSpPr>
            <p:spPr>
              <a:xfrm>
                <a:off x="10591800" y="20320337"/>
                <a:ext cx="19812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Process data, </a:t>
                </a:r>
              </a:p>
              <a:p>
                <a:r>
                  <a:rPr lang="en-US" sz="2000" dirty="0" smtClean="0">
                    <a:solidFill>
                      <a:schemeClr val="tx2">
                        <a:lumMod val="60000"/>
                        <a:lumOff val="40000"/>
                      </a:schemeClr>
                    </a:solidFill>
                    <a:latin typeface="Ebrima" pitchFamily="2" charset="0"/>
                    <a:ea typeface="Ebrima" pitchFamily="2" charset="0"/>
                    <a:cs typeface="Ebrima" pitchFamily="2" charset="0"/>
                  </a:rPr>
                  <a:t>calculate asset tag’s location</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pic>
            <p:nvPicPr>
              <p:cNvPr id="151" name="Picture 150" descr="12091911.png"/>
              <p:cNvPicPr>
                <a:picLocks noChangeAspect="1"/>
              </p:cNvPicPr>
              <p:nvPr/>
            </p:nvPicPr>
            <p:blipFill>
              <a:blip r:embed="rId38"/>
              <a:stretch>
                <a:fillRect/>
              </a:stretch>
            </p:blipFill>
            <p:spPr>
              <a:xfrm>
                <a:off x="11391900" y="16154400"/>
                <a:ext cx="2019300" cy="1599046"/>
              </a:xfrm>
              <a:prstGeom prst="rect">
                <a:avLst/>
              </a:prstGeom>
            </p:spPr>
          </p:pic>
          <p:sp>
            <p:nvSpPr>
              <p:cNvPr id="130" name="TextBox 129"/>
              <p:cNvSpPr txBox="1"/>
              <p:nvPr/>
            </p:nvSpPr>
            <p:spPr>
              <a:xfrm>
                <a:off x="11582400" y="16383000"/>
                <a:ext cx="16764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Web Server (PHP, HTML5, Java script)</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187" name="Group 186"/>
            <p:cNvGrpSpPr/>
            <p:nvPr/>
          </p:nvGrpSpPr>
          <p:grpSpPr>
            <a:xfrm>
              <a:off x="15658145" y="14020800"/>
              <a:ext cx="4268155" cy="3200400"/>
              <a:chOff x="15658145" y="14020800"/>
              <a:chExt cx="4268155" cy="3200400"/>
            </a:xfrm>
          </p:grpSpPr>
          <p:grpSp>
            <p:nvGrpSpPr>
              <p:cNvPr id="11" name="Group 132"/>
              <p:cNvGrpSpPr/>
              <p:nvPr/>
            </p:nvGrpSpPr>
            <p:grpSpPr>
              <a:xfrm>
                <a:off x="16154400" y="14020800"/>
                <a:ext cx="3414147" cy="2209800"/>
                <a:chOff x="18683853" y="13639800"/>
                <a:chExt cx="3414147" cy="2209800"/>
              </a:xfrm>
            </p:grpSpPr>
            <p:grpSp>
              <p:nvGrpSpPr>
                <p:cNvPr id="12" name="Group 103"/>
                <p:cNvGrpSpPr/>
                <p:nvPr/>
              </p:nvGrpSpPr>
              <p:grpSpPr>
                <a:xfrm>
                  <a:off x="19507200" y="13639800"/>
                  <a:ext cx="2590800" cy="2209800"/>
                  <a:chOff x="21336000" y="13868400"/>
                  <a:chExt cx="2590800" cy="2209800"/>
                </a:xfrm>
              </p:grpSpPr>
              <p:pic>
                <p:nvPicPr>
                  <p:cNvPr id="157" name="Picture 156" descr="1914496.png"/>
                  <p:cNvPicPr>
                    <a:picLocks noChangeAspect="1"/>
                  </p:cNvPicPr>
                  <p:nvPr/>
                </p:nvPicPr>
                <p:blipFill>
                  <a:blip r:embed="rId41" cstate="print"/>
                  <a:stretch>
                    <a:fillRect/>
                  </a:stretch>
                </p:blipFill>
                <p:spPr>
                  <a:xfrm>
                    <a:off x="21717000" y="13868400"/>
                    <a:ext cx="2209800" cy="2209800"/>
                  </a:xfrm>
                  <a:prstGeom prst="rect">
                    <a:avLst/>
                  </a:prstGeom>
                </p:spPr>
              </p:pic>
              <p:pic>
                <p:nvPicPr>
                  <p:cNvPr id="158" name="Picture 157" descr="20071261846318777805.png"/>
                  <p:cNvPicPr>
                    <a:picLocks noChangeAspect="1"/>
                  </p:cNvPicPr>
                  <p:nvPr/>
                </p:nvPicPr>
                <p:blipFill>
                  <a:blip r:embed="rId42" cstate="print"/>
                  <a:stretch>
                    <a:fillRect/>
                  </a:stretch>
                </p:blipFill>
                <p:spPr>
                  <a:xfrm>
                    <a:off x="21336000" y="14325600"/>
                    <a:ext cx="1295400" cy="1295400"/>
                  </a:xfrm>
                  <a:prstGeom prst="rect">
                    <a:avLst/>
                  </a:prstGeom>
                </p:spPr>
              </p:pic>
            </p:grpSp>
            <p:sp>
              <p:nvSpPr>
                <p:cNvPr id="156" name="TextBox 155"/>
                <p:cNvSpPr txBox="1"/>
                <p:nvPr/>
              </p:nvSpPr>
              <p:spPr>
                <a:xfrm>
                  <a:off x="18683853" y="14020800"/>
                  <a:ext cx="1173719"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Users</a:t>
                  </a:r>
                  <a:endParaRPr lang="en-US" sz="3200" dirty="0">
                    <a:solidFill>
                      <a:schemeClr val="accent2"/>
                    </a:solidFill>
                    <a:latin typeface="Ebrima" pitchFamily="2" charset="0"/>
                    <a:ea typeface="Ebrima" pitchFamily="2" charset="0"/>
                    <a:cs typeface="Ebrima" pitchFamily="2" charset="0"/>
                  </a:endParaRPr>
                </a:p>
              </p:txBody>
            </p:sp>
          </p:grpSp>
          <p:pic>
            <p:nvPicPr>
              <p:cNvPr id="146" name="Picture 145"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pic>
            <p:nvPicPr>
              <p:cNvPr id="152" name="Picture 151" descr="12091911.png"/>
              <p:cNvPicPr>
                <a:picLocks noChangeAspect="1"/>
              </p:cNvPicPr>
              <p:nvPr/>
            </p:nvPicPr>
            <p:blipFill>
              <a:blip r:embed="rId38"/>
              <a:stretch>
                <a:fillRect/>
              </a:stretch>
            </p:blipFill>
            <p:spPr>
              <a:xfrm>
                <a:off x="17348200" y="16002000"/>
                <a:ext cx="2514600" cy="1219200"/>
              </a:xfrm>
              <a:prstGeom prst="rect">
                <a:avLst/>
              </a:prstGeom>
            </p:spPr>
          </p:pic>
          <p:sp>
            <p:nvSpPr>
              <p:cNvPr id="131" name="TextBox 130"/>
              <p:cNvSpPr txBox="1"/>
              <p:nvPr/>
            </p:nvSpPr>
            <p:spPr>
              <a:xfrm>
                <a:off x="17564100" y="16132314"/>
                <a:ext cx="2362200" cy="707886"/>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Access tracking info via Web app</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pic>
          <p:nvPicPr>
            <p:cNvPr id="154" name="Picture 153" descr="15342238.png"/>
            <p:cNvPicPr>
              <a:picLocks noChangeAspect="1"/>
            </p:cNvPicPr>
            <p:nvPr/>
          </p:nvPicPr>
          <p:blipFill>
            <a:blip r:embed="rId36" cstate="print"/>
            <a:stretch>
              <a:fillRect/>
            </a:stretch>
          </p:blipFill>
          <p:spPr>
            <a:xfrm rot="11014167">
              <a:off x="23886814" y="14299491"/>
              <a:ext cx="1148352" cy="1148352"/>
            </a:xfrm>
            <a:prstGeom prst="rect">
              <a:avLst/>
            </a:prstGeom>
          </p:spPr>
        </p:pic>
        <p:grpSp>
          <p:nvGrpSpPr>
            <p:cNvPr id="205" name="Group 204"/>
            <p:cNvGrpSpPr/>
            <p:nvPr/>
          </p:nvGrpSpPr>
          <p:grpSpPr>
            <a:xfrm>
              <a:off x="17611245" y="17449798"/>
              <a:ext cx="3877155" cy="3200402"/>
              <a:chOff x="17611245" y="17449798"/>
              <a:chExt cx="3877155" cy="3200402"/>
            </a:xfrm>
          </p:grpSpPr>
          <p:grpSp>
            <p:nvGrpSpPr>
              <p:cNvPr id="23" name="Group 128"/>
              <p:cNvGrpSpPr/>
              <p:nvPr/>
            </p:nvGrpSpPr>
            <p:grpSpPr>
              <a:xfrm>
                <a:off x="18973800" y="17449798"/>
                <a:ext cx="1290398" cy="1484663"/>
                <a:chOff x="19581994" y="20003736"/>
                <a:chExt cx="1754006" cy="2018064"/>
              </a:xfrm>
            </p:grpSpPr>
            <p:pic>
              <p:nvPicPr>
                <p:cNvPr id="192" name="Picture 191"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pic>
              <p:nvPicPr>
                <p:cNvPr id="193" name="Picture 192" descr="15342238.png"/>
                <p:cNvPicPr>
                  <a:picLocks noChangeAspect="1"/>
                </p:cNvPicPr>
                <p:nvPr/>
              </p:nvPicPr>
              <p:blipFill>
                <a:blip r:embed="rId36" cstate="print"/>
                <a:stretch>
                  <a:fillRect/>
                </a:stretch>
              </p:blipFill>
              <p:spPr>
                <a:xfrm rot="12482044">
                  <a:off x="19655574" y="20003736"/>
                  <a:ext cx="1560926" cy="1560925"/>
                </a:xfrm>
                <a:prstGeom prst="rect">
                  <a:avLst/>
                </a:prstGeom>
              </p:spPr>
            </p:pic>
            <p:sp>
              <p:nvSpPr>
                <p:cNvPr id="194" name="TextBox 193"/>
                <p:cNvSpPr txBox="1"/>
                <p:nvPr/>
              </p:nvSpPr>
              <p:spPr>
                <a:xfrm>
                  <a:off x="19581994" y="21437025"/>
                  <a:ext cx="1754006"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grpSp>
          <p:pic>
            <p:nvPicPr>
              <p:cNvPr id="200" name="Picture 2" descr="C:\Users\WOODY\Desktop\Image\123GoTV-transmitter-icon.jpg"/>
              <p:cNvPicPr>
                <a:picLocks noChangeAspect="1" noChangeArrowheads="1"/>
              </p:cNvPicPr>
              <p:nvPr/>
            </p:nvPicPr>
            <p:blipFill>
              <a:blip r:embed="rId43" cstate="print"/>
              <a:srcRect/>
              <a:stretch>
                <a:fillRect/>
              </a:stretch>
            </p:blipFill>
            <p:spPr bwMode="auto">
              <a:xfrm rot="10183872">
                <a:off x="17611245" y="18103208"/>
                <a:ext cx="1443976" cy="1086121"/>
              </a:xfrm>
              <a:prstGeom prst="rect">
                <a:avLst/>
              </a:prstGeom>
              <a:noFill/>
            </p:spPr>
          </p:pic>
          <p:pic>
            <p:nvPicPr>
              <p:cNvPr id="155" name="Picture 154" descr="12091911.png"/>
              <p:cNvPicPr>
                <a:picLocks noChangeAspect="1"/>
              </p:cNvPicPr>
              <p:nvPr/>
            </p:nvPicPr>
            <p:blipFill>
              <a:blip r:embed="rId38"/>
              <a:stretch>
                <a:fillRect/>
              </a:stretch>
            </p:blipFill>
            <p:spPr>
              <a:xfrm>
                <a:off x="18211800" y="18973800"/>
                <a:ext cx="3276600" cy="1676400"/>
              </a:xfrm>
              <a:prstGeom prst="rect">
                <a:avLst/>
              </a:prstGeom>
            </p:spPr>
          </p:pic>
          <p:sp>
            <p:nvSpPr>
              <p:cNvPr id="124" name="TextBox 123"/>
              <p:cNvSpPr txBox="1"/>
              <p:nvPr/>
            </p:nvSpPr>
            <p:spPr>
              <a:xfrm>
                <a:off x="18440400" y="19220879"/>
                <a:ext cx="2819400" cy="1015663"/>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Data packets are relayed through mesh network of detectors</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207" name="Group 206"/>
            <p:cNvGrpSpPr/>
            <p:nvPr/>
          </p:nvGrpSpPr>
          <p:grpSpPr>
            <a:xfrm>
              <a:off x="20955001" y="15947611"/>
              <a:ext cx="4463560" cy="4000985"/>
              <a:chOff x="20955001" y="15947611"/>
              <a:chExt cx="4463560" cy="4000985"/>
            </a:xfrm>
          </p:grpSpPr>
          <p:grpSp>
            <p:nvGrpSpPr>
              <p:cNvPr id="9" name="Group 130"/>
              <p:cNvGrpSpPr/>
              <p:nvPr/>
            </p:nvGrpSpPr>
            <p:grpSpPr>
              <a:xfrm>
                <a:off x="22174200" y="16916400"/>
                <a:ext cx="2185988" cy="2057399"/>
                <a:chOff x="22860005" y="16611601"/>
                <a:chExt cx="2590800" cy="2438399"/>
              </a:xfrm>
            </p:grpSpPr>
            <p:grpSp>
              <p:nvGrpSpPr>
                <p:cNvPr id="10" name="Group 113"/>
                <p:cNvGrpSpPr/>
                <p:nvPr/>
              </p:nvGrpSpPr>
              <p:grpSpPr>
                <a:xfrm>
                  <a:off x="22860005" y="16611601"/>
                  <a:ext cx="2590800" cy="2438399"/>
                  <a:chOff x="22860005" y="16611601"/>
                  <a:chExt cx="2590800" cy="2438399"/>
                </a:xfrm>
              </p:grpSpPr>
              <p:pic>
                <p:nvPicPr>
                  <p:cNvPr id="169" name="Picture 168" descr="15342246.png"/>
                  <p:cNvPicPr>
                    <a:picLocks noChangeAspect="1"/>
                  </p:cNvPicPr>
                  <p:nvPr/>
                </p:nvPicPr>
                <p:blipFill>
                  <a:blip r:embed="rId44" cstate="print"/>
                  <a:stretch>
                    <a:fillRect/>
                  </a:stretch>
                </p:blipFill>
                <p:spPr>
                  <a:xfrm>
                    <a:off x="23622005" y="17221200"/>
                    <a:ext cx="1828800" cy="1828800"/>
                  </a:xfrm>
                  <a:prstGeom prst="rect">
                    <a:avLst/>
                  </a:prstGeom>
                </p:spPr>
              </p:pic>
              <p:pic>
                <p:nvPicPr>
                  <p:cNvPr id="170" name="Picture 169" descr="15342234.png"/>
                  <p:cNvPicPr>
                    <a:picLocks noChangeAspect="1"/>
                  </p:cNvPicPr>
                  <p:nvPr/>
                </p:nvPicPr>
                <p:blipFill>
                  <a:blip r:embed="rId45" cstate="print"/>
                  <a:stretch>
                    <a:fillRect/>
                  </a:stretch>
                </p:blipFill>
                <p:spPr>
                  <a:xfrm>
                    <a:off x="22860005" y="16611601"/>
                    <a:ext cx="1828800" cy="1828800"/>
                  </a:xfrm>
                  <a:prstGeom prst="rect">
                    <a:avLst/>
                  </a:prstGeom>
                </p:spPr>
              </p:pic>
            </p:grpSp>
            <p:sp>
              <p:nvSpPr>
                <p:cNvPr id="168" name="TextBox 167"/>
                <p:cNvSpPr txBox="1"/>
                <p:nvPr/>
              </p:nvSpPr>
              <p:spPr>
                <a:xfrm>
                  <a:off x="23943738" y="17695334"/>
                  <a:ext cx="849913"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Tag</a:t>
                  </a:r>
                  <a:endParaRPr lang="en-US" sz="3200" dirty="0">
                    <a:solidFill>
                      <a:schemeClr val="accent2"/>
                    </a:solidFill>
                    <a:latin typeface="Ebrima" pitchFamily="2" charset="0"/>
                    <a:ea typeface="Ebrima" pitchFamily="2" charset="0"/>
                    <a:cs typeface="Ebrima" pitchFamily="2" charset="0"/>
                  </a:endParaRPr>
                </a:p>
              </p:txBody>
            </p:sp>
          </p:grpSp>
          <p:pic>
            <p:nvPicPr>
              <p:cNvPr id="1026" name="Picture 2" descr="C:\Users\WOODY\Desktop\Image\123GoTV-transmitter-icon.jpg"/>
              <p:cNvPicPr>
                <a:picLocks noChangeAspect="1" noChangeArrowheads="1"/>
              </p:cNvPicPr>
              <p:nvPr/>
            </p:nvPicPr>
            <p:blipFill>
              <a:blip r:embed="rId43" cstate="print"/>
              <a:srcRect/>
              <a:stretch>
                <a:fillRect/>
              </a:stretch>
            </p:blipFill>
            <p:spPr bwMode="auto">
              <a:xfrm rot="17981772">
                <a:off x="23137401" y="16126538"/>
                <a:ext cx="1443976" cy="1086121"/>
              </a:xfrm>
              <a:prstGeom prst="rect">
                <a:avLst/>
              </a:prstGeom>
              <a:noFill/>
            </p:spPr>
          </p:pic>
          <p:pic>
            <p:nvPicPr>
              <p:cNvPr id="199" name="Picture 2" descr="C:\Users\WOODY\Desktop\Image\123GoTV-transmitter-icon.jpg"/>
              <p:cNvPicPr>
                <a:picLocks noChangeAspect="1" noChangeArrowheads="1"/>
              </p:cNvPicPr>
              <p:nvPr/>
            </p:nvPicPr>
            <p:blipFill>
              <a:blip r:embed="rId43" cstate="print"/>
              <a:srcRect/>
              <a:stretch>
                <a:fillRect/>
              </a:stretch>
            </p:blipFill>
            <p:spPr bwMode="auto">
              <a:xfrm rot="10800000">
                <a:off x="20955001" y="17373600"/>
                <a:ext cx="1443976" cy="1086121"/>
              </a:xfrm>
              <a:prstGeom prst="rect">
                <a:avLst/>
              </a:prstGeom>
              <a:noFill/>
            </p:spPr>
          </p:pic>
          <p:pic>
            <p:nvPicPr>
              <p:cNvPr id="153" name="Picture 152" descr="12091911.png"/>
              <p:cNvPicPr>
                <a:picLocks noChangeAspect="1"/>
              </p:cNvPicPr>
              <p:nvPr/>
            </p:nvPicPr>
            <p:blipFill>
              <a:blip r:embed="rId46" cstate="print"/>
              <a:stretch>
                <a:fillRect/>
              </a:stretch>
            </p:blipFill>
            <p:spPr>
              <a:xfrm>
                <a:off x="23774400" y="18364200"/>
                <a:ext cx="1644161" cy="1295400"/>
              </a:xfrm>
              <a:prstGeom prst="rect">
                <a:avLst/>
              </a:prstGeom>
            </p:spPr>
          </p:pic>
          <p:sp>
            <p:nvSpPr>
              <p:cNvPr id="133" name="TextBox 132"/>
              <p:cNvSpPr txBox="1"/>
              <p:nvPr/>
            </p:nvSpPr>
            <p:spPr>
              <a:xfrm>
                <a:off x="23774400" y="18592800"/>
                <a:ext cx="1600200" cy="707886"/>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Broadcast RF signal</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pic>
            <p:nvPicPr>
              <p:cNvPr id="159" name="Picture 2" descr="C:\Users\WOODY\Desktop\Image\123GoTV-transmitter-icon.jpg"/>
              <p:cNvPicPr>
                <a:picLocks noChangeAspect="1" noChangeArrowheads="1"/>
              </p:cNvPicPr>
              <p:nvPr/>
            </p:nvPicPr>
            <p:blipFill>
              <a:blip r:embed="rId43" cstate="print"/>
              <a:srcRect/>
              <a:stretch>
                <a:fillRect/>
              </a:stretch>
            </p:blipFill>
            <p:spPr bwMode="auto">
              <a:xfrm rot="6577057">
                <a:off x="22053752" y="18683547"/>
                <a:ext cx="1443976" cy="1086121"/>
              </a:xfrm>
              <a:prstGeom prst="rect">
                <a:avLst/>
              </a:prstGeom>
              <a:noFill/>
            </p:spPr>
          </p:pic>
        </p:grpSp>
        <p:grpSp>
          <p:nvGrpSpPr>
            <p:cNvPr id="197" name="Group 196"/>
            <p:cNvGrpSpPr/>
            <p:nvPr/>
          </p:nvGrpSpPr>
          <p:grpSpPr>
            <a:xfrm>
              <a:off x="10287000" y="13563600"/>
              <a:ext cx="4419600" cy="2958648"/>
              <a:chOff x="10287000" y="13563600"/>
              <a:chExt cx="4419600" cy="2958648"/>
            </a:xfrm>
          </p:grpSpPr>
          <p:sp>
            <p:nvSpPr>
              <p:cNvPr id="183" name="TextBox 182"/>
              <p:cNvSpPr txBox="1"/>
              <p:nvPr/>
            </p:nvSpPr>
            <p:spPr>
              <a:xfrm>
                <a:off x="12420600" y="13716000"/>
                <a:ext cx="1377300"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Admin</a:t>
                </a:r>
                <a:endParaRPr lang="en-US" sz="3200" dirty="0">
                  <a:solidFill>
                    <a:schemeClr val="accent2"/>
                  </a:solidFill>
                  <a:latin typeface="Ebrima" pitchFamily="2" charset="0"/>
                  <a:ea typeface="Ebrima" pitchFamily="2" charset="0"/>
                  <a:cs typeface="Ebrima" pitchFamily="2" charset="0"/>
                </a:endParaRPr>
              </a:p>
            </p:txBody>
          </p:sp>
          <p:pic>
            <p:nvPicPr>
              <p:cNvPr id="2051" name="Picture 3" descr="C:\Users\WOODY\Desktop\Image\user.png"/>
              <p:cNvPicPr>
                <a:picLocks noChangeAspect="1" noChangeArrowheads="1"/>
              </p:cNvPicPr>
              <p:nvPr/>
            </p:nvPicPr>
            <p:blipFill>
              <a:blip r:embed="rId47" cstate="print"/>
              <a:srcRect/>
              <a:stretch>
                <a:fillRect/>
              </a:stretch>
            </p:blipFill>
            <p:spPr bwMode="auto">
              <a:xfrm>
                <a:off x="10287000" y="13563600"/>
                <a:ext cx="2711450" cy="2711450"/>
              </a:xfrm>
              <a:prstGeom prst="rect">
                <a:avLst/>
              </a:prstGeom>
              <a:noFill/>
            </p:spPr>
          </p:pic>
          <p:pic>
            <p:nvPicPr>
              <p:cNvPr id="138" name="Picture 13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pic>
            <p:nvPicPr>
              <p:cNvPr id="162" name="Picture 161" descr="12091911.png"/>
              <p:cNvPicPr>
                <a:picLocks noChangeAspect="1"/>
              </p:cNvPicPr>
              <p:nvPr/>
            </p:nvPicPr>
            <p:blipFill>
              <a:blip r:embed="rId38"/>
              <a:stretch>
                <a:fillRect/>
              </a:stretch>
            </p:blipFill>
            <p:spPr>
              <a:xfrm>
                <a:off x="12344400" y="14144172"/>
                <a:ext cx="2362200" cy="1600200"/>
              </a:xfrm>
              <a:prstGeom prst="rect">
                <a:avLst/>
              </a:prstGeom>
            </p:spPr>
          </p:pic>
          <p:sp>
            <p:nvSpPr>
              <p:cNvPr id="132" name="TextBox 131"/>
              <p:cNvSpPr txBox="1"/>
              <p:nvPr/>
            </p:nvSpPr>
            <p:spPr>
              <a:xfrm>
                <a:off x="12649200" y="14376737"/>
                <a:ext cx="18288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Maintain and update system via Web app</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sp>
        <p:nvSpPr>
          <p:cNvPr id="164" name="TextBox 163"/>
          <p:cNvSpPr txBox="1"/>
          <p:nvPr/>
        </p:nvSpPr>
        <p:spPr>
          <a:xfrm>
            <a:off x="35737800" y="10744200"/>
            <a:ext cx="5562600" cy="2923877"/>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SQL Database</a:t>
            </a:r>
          </a:p>
          <a:p>
            <a:pPr>
              <a:buFont typeface="Arial" pitchFamily="34" charset="0"/>
              <a:buChar char="•"/>
            </a:pPr>
            <a:r>
              <a:rPr lang="en-US" sz="3200" dirty="0" smtClean="0">
                <a:solidFill>
                  <a:schemeClr val="tx2">
                    <a:lumMod val="60000"/>
                    <a:lumOff val="40000"/>
                  </a:schemeClr>
                </a:solidFill>
                <a:latin typeface="Ebrima" pitchFamily="2" charset="0"/>
                <a:ea typeface="Ebrima" pitchFamily="2" charset="0"/>
                <a:cs typeface="Ebrima" pitchFamily="2" charset="0"/>
              </a:rPr>
              <a:t> </a:t>
            </a:r>
            <a:r>
              <a:rPr lang="en-US" sz="2400" dirty="0" smtClean="0">
                <a:solidFill>
                  <a:schemeClr val="tx2">
                    <a:lumMod val="60000"/>
                    <a:lumOff val="40000"/>
                  </a:schemeClr>
                </a:solidFill>
                <a:latin typeface="Ebrima" pitchFamily="2" charset="0"/>
                <a:ea typeface="Ebrima" pitchFamily="2" charset="0"/>
                <a:cs typeface="Ebrima" pitchFamily="2" charset="0"/>
              </a:rPr>
              <a:t>RSSI-distance model or RF </a:t>
            </a:r>
          </a:p>
          <a:p>
            <a:r>
              <a:rPr lang="en-US" sz="2400" dirty="0" smtClean="0">
                <a:solidFill>
                  <a:schemeClr val="tx2">
                    <a:lumMod val="60000"/>
                    <a:lumOff val="40000"/>
                  </a:schemeClr>
                </a:solidFill>
                <a:latin typeface="Ebrima" pitchFamily="2" charset="0"/>
                <a:ea typeface="Ebrima" pitchFamily="2" charset="0"/>
                <a:cs typeface="Ebrima" pitchFamily="2" charset="0"/>
              </a:rPr>
              <a:t>   fingerprinting</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Location update interval</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Geometry of the tracking area</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Identifications, locations, and battery levels of the TIUs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5" name="TextBox 164"/>
          <p:cNvSpPr txBox="1"/>
          <p:nvPr/>
        </p:nvSpPr>
        <p:spPr>
          <a:xfrm>
            <a:off x="37338000" y="8298120"/>
            <a:ext cx="55626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Web Application</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User and Admin interface</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2D map display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Search TIU via ID</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View location history of TIUs</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Show battery level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6" name="TextBox 165"/>
          <p:cNvSpPr txBox="1"/>
          <p:nvPr/>
        </p:nvSpPr>
        <p:spPr>
          <a:xfrm>
            <a:off x="35661600" y="6248400"/>
            <a:ext cx="5562600" cy="1261884"/>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Java script</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Add and remove tag/detector</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Change  geometry of tracking area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7" name="TextBox 166"/>
          <p:cNvSpPr txBox="1"/>
          <p:nvPr/>
        </p:nvSpPr>
        <p:spPr>
          <a:xfrm>
            <a:off x="26974800" y="6172200"/>
            <a:ext cx="5562600" cy="2739211"/>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Asset Tag</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Size: 1”x1”x1”</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Main board and RF12 breakout board</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coin cell 20mm battery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Battery life: more than 1 month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71" name="TextBox 170"/>
          <p:cNvSpPr txBox="1"/>
          <p:nvPr/>
        </p:nvSpPr>
        <p:spPr>
          <a:xfrm>
            <a:off x="30403800" y="8991600"/>
            <a:ext cx="41148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Detector</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Size: 3.5”x1”</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a:t>
            </a:r>
          </a:p>
          <a:p>
            <a:r>
              <a:rPr lang="en-US" sz="2400" dirty="0" smtClean="0">
                <a:solidFill>
                  <a:schemeClr val="tx2">
                    <a:lumMod val="60000"/>
                    <a:lumOff val="40000"/>
                  </a:schemeClr>
                </a:solidFill>
                <a:latin typeface="Ebrima" pitchFamily="2" charset="0"/>
                <a:ea typeface="Ebrima" pitchFamily="2" charset="0"/>
                <a:cs typeface="Ebrima" pitchFamily="2" charset="0"/>
              </a:rPr>
              <a:t>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9V battery/adapter</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72" name="TextBox 171"/>
          <p:cNvSpPr txBox="1"/>
          <p:nvPr/>
        </p:nvSpPr>
        <p:spPr>
          <a:xfrm>
            <a:off x="27051000" y="11582400"/>
            <a:ext cx="5562600" cy="2000548"/>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Proxy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a:t>
            </a:r>
            <a:r>
              <a:rPr lang="en-US" sz="2400" dirty="0" err="1" smtClean="0">
                <a:solidFill>
                  <a:schemeClr val="tx2">
                    <a:lumMod val="60000"/>
                    <a:lumOff val="40000"/>
                  </a:schemeClr>
                </a:solidFill>
                <a:latin typeface="Ebrima" pitchFamily="2" charset="0"/>
                <a:ea typeface="Ebrima" pitchFamily="2" charset="0"/>
                <a:cs typeface="Ebrima" pitchFamily="2" charset="0"/>
              </a:rPr>
              <a:t>WiFly</a:t>
            </a:r>
            <a:r>
              <a:rPr lang="en-US" sz="2400" dirty="0" smtClean="0">
                <a:solidFill>
                  <a:schemeClr val="tx2">
                    <a:lumMod val="60000"/>
                    <a:lumOff val="40000"/>
                  </a:schemeClr>
                </a:solidFill>
                <a:latin typeface="Ebrima" pitchFamily="2" charset="0"/>
                <a:ea typeface="Ebrima" pitchFamily="2" charset="0"/>
                <a:cs typeface="Ebrima" pitchFamily="2" charset="0"/>
              </a:rPr>
              <a:t> 802.11b/g with 2.4GHz </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9V battery/adaptor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3" name="Rounded Rectangle 162"/>
          <p:cNvSpPr/>
          <p:nvPr/>
        </p:nvSpPr>
        <p:spPr>
          <a:xfrm>
            <a:off x="26593800" y="20650200"/>
            <a:ext cx="8153400"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28879800" y="19888200"/>
            <a:ext cx="3223959"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pic>
        <p:nvPicPr>
          <p:cNvPr id="179" name="Picture 178" descr="Battery_Icon_by_ApprenticeOfArt.png"/>
          <p:cNvPicPr>
            <a:picLocks noChangeAspect="1"/>
          </p:cNvPicPr>
          <p:nvPr/>
        </p:nvPicPr>
        <p:blipFill>
          <a:blip r:embed="rId48" cstate="print"/>
          <a:stretch>
            <a:fillRect/>
          </a:stretch>
        </p:blipFill>
        <p:spPr>
          <a:xfrm>
            <a:off x="26822400" y="19888200"/>
            <a:ext cx="2286000" cy="1524000"/>
          </a:xfrm>
          <a:prstGeom prst="rect">
            <a:avLst/>
          </a:prstGeom>
        </p:spPr>
      </p:pic>
      <p:sp>
        <p:nvSpPr>
          <p:cNvPr id="182" name="Rectangle 181"/>
          <p:cNvSpPr/>
          <p:nvPr/>
        </p:nvSpPr>
        <p:spPr>
          <a:xfrm>
            <a:off x="26898600" y="21183600"/>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84" name="Object 183"/>
          <p:cNvGraphicFramePr>
            <a:graphicFrameLocks noChangeAspect="1"/>
          </p:cNvGraphicFramePr>
          <p:nvPr/>
        </p:nvGraphicFramePr>
        <p:xfrm>
          <a:off x="26946367" y="22980650"/>
          <a:ext cx="7462373" cy="1174750"/>
        </p:xfrm>
        <a:graphic>
          <a:graphicData uri="http://schemas.openxmlformats.org/presentationml/2006/ole">
            <p:oleObj spid="_x0000_s2053" name="Equation" r:id="rId49" imgW="3708360" imgH="583920" progId="Equation.3">
              <p:embed/>
            </p:oleObj>
          </a:graphicData>
        </a:graphic>
      </p:graphicFrame>
      <p:sp>
        <p:nvSpPr>
          <p:cNvPr id="190" name="Rounded Rectangle 189"/>
          <p:cNvSpPr/>
          <p:nvPr/>
        </p:nvSpPr>
        <p:spPr>
          <a:xfrm>
            <a:off x="34975800" y="20650200"/>
            <a:ext cx="7968342"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788596" y="19888200"/>
            <a:ext cx="2606804"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98" name="Rectangle 197"/>
          <p:cNvSpPr/>
          <p:nvPr/>
        </p:nvSpPr>
        <p:spPr>
          <a:xfrm>
            <a:off x="35168893" y="21183600"/>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203" name="Picture 202" descr="04_maps.png"/>
          <p:cNvPicPr>
            <a:picLocks noChangeAspect="1"/>
          </p:cNvPicPr>
          <p:nvPr/>
        </p:nvPicPr>
        <p:blipFill>
          <a:blip r:embed="rId50"/>
          <a:stretch>
            <a:fillRect/>
          </a:stretch>
        </p:blipFill>
        <p:spPr>
          <a:xfrm>
            <a:off x="35585400" y="20011572"/>
            <a:ext cx="1219200" cy="1219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1749</TotalTime>
  <Words>497</Words>
  <Application>Microsoft Office PowerPoint</Application>
  <PresentationFormat>Custom</PresentationFormat>
  <Paragraphs>116</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Trader</cp:lastModifiedBy>
  <cp:revision>234</cp:revision>
  <dcterms:created xsi:type="dcterms:W3CDTF">2008-12-19T19:08:39Z</dcterms:created>
  <dcterms:modified xsi:type="dcterms:W3CDTF">2011-05-14T06:26:45Z</dcterms:modified>
</cp:coreProperties>
</file>