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tiff" ContentType="image/tiff"/>
  <Default Extension="gif" ContentType="image/gif"/>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DF3"/>
    <a:srgbClr val="0660A8"/>
    <a:srgbClr val="1784F1"/>
    <a:srgbClr val="0D71D7"/>
    <a:srgbClr val="8FC4F9"/>
    <a:srgbClr val="55A5F5"/>
    <a:srgbClr val="0877D2"/>
    <a:srgbClr val="5A9817"/>
    <a:srgbClr val="0A67C5"/>
    <a:srgbClr val="FAFAF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588" autoAdjust="0"/>
    <p:restoredTop sz="99524" autoAdjust="0"/>
  </p:normalViewPr>
  <p:slideViewPr>
    <p:cSldViewPr>
      <p:cViewPr>
        <p:scale>
          <a:sx n="20" d="100"/>
          <a:sy n="20" d="100"/>
        </p:scale>
        <p:origin x="-1296" y="-78"/>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a:t>Battery voltage in one month</a:t>
            </a:r>
          </a:p>
        </c:rich>
      </c:tx>
      <c:layout/>
    </c:title>
    <c:plotArea>
      <c:layout/>
      <c:scatterChart>
        <c:scatterStyle val="smoothMarker"/>
        <c:ser>
          <c:idx val="0"/>
          <c:order val="0"/>
          <c:tx>
            <c:strRef>
              <c:f>Sheet1!$C$3</c:f>
              <c:strCache>
                <c:ptCount val="1"/>
                <c:pt idx="0">
                  <c:v>Voltage</c:v>
                </c:pt>
              </c:strCache>
            </c:strRef>
          </c:tx>
          <c:marker>
            <c:symbol val="none"/>
          </c:marker>
          <c:xVal>
            <c:numRef>
              <c:f>Sheet1!$B$4:$B$33</c:f>
              <c:numCache>
                <c:formatCode>General</c:formatCod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numCache>
            </c:numRef>
          </c:xVal>
          <c:yVal>
            <c:numRef>
              <c:f>Sheet1!$C$4:$C$33</c:f>
              <c:numCache>
                <c:formatCode>General</c:formatCode>
                <c:ptCount val="30"/>
                <c:pt idx="0">
                  <c:v>5.8811920398405313</c:v>
                </c:pt>
                <c:pt idx="1">
                  <c:v>5.7647366349139375</c:v>
                </c:pt>
                <c:pt idx="2">
                  <c:v>5.6505872015054806</c:v>
                </c:pt>
                <c:pt idx="3">
                  <c:v>5.5386980783198174</c:v>
                </c:pt>
                <c:pt idx="4">
                  <c:v>5.4290245082157531</c:v>
                </c:pt>
                <c:pt idx="5">
                  <c:v>5.3215226203029449</c:v>
                </c:pt>
                <c:pt idx="6">
                  <c:v>5.2161494123928431</c:v>
                </c:pt>
                <c:pt idx="7">
                  <c:v>5.1128627337972681</c:v>
                </c:pt>
                <c:pt idx="8">
                  <c:v>5.011621268467632</c:v>
                </c:pt>
                <c:pt idx="9">
                  <c:v>4.9123845184678849</c:v>
                </c:pt>
                <c:pt idx="10">
                  <c:v>4.8151127877748712</c:v>
                </c:pt>
                <c:pt idx="11">
                  <c:v>4.7197671663993264</c:v>
                </c:pt>
                <c:pt idx="12">
                  <c:v>4.6263095148213971</c:v>
                </c:pt>
                <c:pt idx="13">
                  <c:v>4.534702448734353</c:v>
                </c:pt>
                <c:pt idx="14">
                  <c:v>4.4449093240903084</c:v>
                </c:pt>
                <c:pt idx="15">
                  <c:v>4.3568942224421452</c:v>
                </c:pt>
                <c:pt idx="16">
                  <c:v>4.2706219365756581</c:v>
                </c:pt>
                <c:pt idx="17">
                  <c:v>4.1860579564261817</c:v>
                </c:pt>
                <c:pt idx="18">
                  <c:v>4.1031684552741421</c:v>
                </c:pt>
                <c:pt idx="19">
                  <c:v>4.0219202762138355</c:v>
                </c:pt>
                <c:pt idx="20">
                  <c:v>3.9422809188903405</c:v>
                </c:pt>
                <c:pt idx="21">
                  <c:v>3.8642185264988456</c:v>
                </c:pt>
                <c:pt idx="22">
                  <c:v>3.7877018730415601</c:v>
                </c:pt>
                <c:pt idx="23">
                  <c:v>3.7127003508368448</c:v>
                </c:pt>
                <c:pt idx="24">
                  <c:v>3.6391839582758005</c:v>
                </c:pt>
                <c:pt idx="25">
                  <c:v>3.5671232878211701</c:v>
                </c:pt>
                <c:pt idx="26">
                  <c:v>3.4964895142439367</c:v>
                </c:pt>
                <c:pt idx="27">
                  <c:v>3.4272543830928877</c:v>
                </c:pt>
                <c:pt idx="28">
                  <c:v>3.3593901993924122</c:v>
                </c:pt>
                <c:pt idx="29">
                  <c:v>3.2928698165641577</c:v>
                </c:pt>
              </c:numCache>
            </c:numRef>
          </c:yVal>
          <c:smooth val="1"/>
        </c:ser>
        <c:axId val="54696960"/>
        <c:axId val="54981760"/>
      </c:scatterChart>
      <c:valAx>
        <c:axId val="54696960"/>
        <c:scaling>
          <c:orientation val="minMax"/>
        </c:scaling>
        <c:axPos val="b"/>
        <c:title>
          <c:tx>
            <c:rich>
              <a:bodyPr/>
              <a:lstStyle/>
              <a:p>
                <a:pPr>
                  <a:defRPr/>
                </a:pPr>
                <a:r>
                  <a:rPr lang="en-US"/>
                  <a:t>Time</a:t>
                </a:r>
                <a:r>
                  <a:rPr lang="en-US" baseline="0"/>
                  <a:t> (day)</a:t>
                </a:r>
                <a:endParaRPr lang="en-US"/>
              </a:p>
            </c:rich>
          </c:tx>
          <c:layout/>
        </c:title>
        <c:numFmt formatCode="General" sourceLinked="1"/>
        <c:tickLblPos val="nextTo"/>
        <c:crossAx val="54981760"/>
        <c:crosses val="autoZero"/>
        <c:crossBetween val="midCat"/>
      </c:valAx>
      <c:valAx>
        <c:axId val="54981760"/>
        <c:scaling>
          <c:orientation val="minMax"/>
        </c:scaling>
        <c:axPos val="l"/>
        <c:majorGridlines/>
        <c:title>
          <c:tx>
            <c:rich>
              <a:bodyPr rot="-5400000" vert="horz"/>
              <a:lstStyle/>
              <a:p>
                <a:pPr>
                  <a:defRPr/>
                </a:pPr>
                <a:r>
                  <a:rPr lang="en-US" baseline="0"/>
                  <a:t>Supply voltage (V)</a:t>
                </a:r>
                <a:endParaRPr lang="en-US"/>
              </a:p>
            </c:rich>
          </c:tx>
          <c:layout/>
        </c:title>
        <c:numFmt formatCode="General" sourceLinked="1"/>
        <c:tickLblPos val="nextTo"/>
        <c:crossAx val="54696960"/>
        <c:crosses val="autoZero"/>
        <c:crossBetween val="midCat"/>
      </c:valAx>
    </c:plotArea>
    <c:legend>
      <c:legendPos val="r"/>
      <c:layout/>
    </c:legend>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5/19/2011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5/19/2011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5/19/2011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5/19/2011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C2CE3F-1D0C-4868-9201-9CC45E6C1390}" type="datetimeFigureOut">
              <a:rPr lang="en-US" smtClean="0"/>
              <a:pPr/>
              <a:t>5/19/2011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C2CE3F-1D0C-4868-9201-9CC45E6C1390}" type="datetimeFigureOut">
              <a:rPr lang="en-US" smtClean="0"/>
              <a:pPr/>
              <a:t>5/19/2011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C2CE3F-1D0C-4868-9201-9CC45E6C1390}" type="datetimeFigureOut">
              <a:rPr lang="en-US" smtClean="0"/>
              <a:pPr/>
              <a:t>5/19/2011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C2CE3F-1D0C-4868-9201-9CC45E6C1390}" type="datetimeFigureOut">
              <a:rPr lang="en-US" smtClean="0"/>
              <a:pPr/>
              <a:t>5/19/2011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C2CE3F-1D0C-4868-9201-9CC45E6C1390}" type="datetimeFigureOut">
              <a:rPr lang="en-US" smtClean="0"/>
              <a:pPr/>
              <a:t>5/19/2011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2CE3F-1D0C-4868-9201-9CC45E6C1390}" type="datetimeFigureOut">
              <a:rPr lang="en-US" smtClean="0"/>
              <a:pPr/>
              <a:t>5/19/2011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dirty="0"/>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2CE3F-1D0C-4868-9201-9CC45E6C1390}" type="datetimeFigureOut">
              <a:rPr lang="en-US" smtClean="0"/>
              <a:pPr/>
              <a:t>5/19/2011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CFC2CE3F-1D0C-4868-9201-9CC45E6C1390}" type="datetimeFigureOut">
              <a:rPr lang="en-US" smtClean="0"/>
              <a:pPr/>
              <a:t>5/19/2011</a:t>
            </a:fld>
            <a:endParaRPr lang="en-US" dirty="0"/>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23A0C73A-8263-44E0-85DF-600D742C7FF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781175" indent="-1781175"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525" indent="-1736725"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2.tiff"/><Relationship Id="rId21" Type="http://schemas.openxmlformats.org/officeDocument/2006/relationships/image" Target="../media/image19.png"/><Relationship Id="rId7" Type="http://schemas.openxmlformats.org/officeDocument/2006/relationships/chart" Target="../charts/chart1.xml"/><Relationship Id="rId12" Type="http://schemas.openxmlformats.org/officeDocument/2006/relationships/image" Target="../media/image10.gif"/><Relationship Id="rId17" Type="http://schemas.openxmlformats.org/officeDocument/2006/relationships/image" Target="../media/image15.png"/><Relationship Id="rId2" Type="http://schemas.openxmlformats.org/officeDocument/2006/relationships/image" Target="../media/image1.png"/><Relationship Id="rId16" Type="http://schemas.openxmlformats.org/officeDocument/2006/relationships/image" Target="../media/image14.png"/><Relationship Id="rId20" Type="http://schemas.openxmlformats.org/officeDocument/2006/relationships/image" Target="../media/image18.jpe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9.tiff"/><Relationship Id="rId5" Type="http://schemas.openxmlformats.org/officeDocument/2006/relationships/image" Target="../media/image4.jpe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3.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p:cNvSpPr/>
          <p:nvPr/>
        </p:nvSpPr>
        <p:spPr>
          <a:xfrm>
            <a:off x="762000" y="29337000"/>
            <a:ext cx="43053000" cy="3581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0" y="0"/>
            <a:ext cx="43891200" cy="4267200"/>
          </a:xfrm>
          <a:prstGeom prst="rect">
            <a:avLst/>
          </a:prstGeom>
          <a:solidFill>
            <a:schemeClr val="accent3">
              <a:lumMod val="20000"/>
              <a:lumOff val="80000"/>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600" b="1" dirty="0" smtClean="0">
                <a:solidFill>
                  <a:srgbClr val="0660A8"/>
                </a:solidFill>
                <a:effectLst>
                  <a:outerShdw dist="38100" dir="2700000" algn="tl" rotWithShape="0">
                    <a:schemeClr val="bg1"/>
                  </a:outerShdw>
                </a:effectLst>
                <a:latin typeface="+mj-lt"/>
                <a:ea typeface="Ebrima" pitchFamily="2" charset="0"/>
                <a:cs typeface="Ebrima" pitchFamily="2" charset="0"/>
              </a:rPr>
              <a:t>TIU Tracking System</a:t>
            </a:r>
            <a:endParaRPr lang="en-US" sz="16600" b="1" dirty="0">
              <a:solidFill>
                <a:srgbClr val="0660A8"/>
              </a:solidFill>
              <a:effectLst>
                <a:outerShdw dist="38100" dir="2700000" algn="tl" rotWithShape="0">
                  <a:schemeClr val="bg1"/>
                </a:outerShdw>
              </a:effectLst>
              <a:latin typeface="+mj-lt"/>
              <a:ea typeface="Ebrima" pitchFamily="2" charset="0"/>
              <a:cs typeface="Ebrima" pitchFamily="2" charset="0"/>
            </a:endParaRPr>
          </a:p>
        </p:txBody>
      </p:sp>
      <p:pic>
        <p:nvPicPr>
          <p:cNvPr id="89" name="Picture 88" descr="Intel-logo.png"/>
          <p:cNvPicPr>
            <a:picLocks noChangeAspect="1"/>
          </p:cNvPicPr>
          <p:nvPr/>
        </p:nvPicPr>
        <p:blipFill>
          <a:blip r:embed="rId2" cstate="print"/>
          <a:stretch>
            <a:fillRect/>
          </a:stretch>
        </p:blipFill>
        <p:spPr>
          <a:xfrm>
            <a:off x="1143000" y="152400"/>
            <a:ext cx="5103582" cy="3874625"/>
          </a:xfrm>
          <a:prstGeom prst="rect">
            <a:avLst/>
          </a:prstGeom>
        </p:spPr>
      </p:pic>
      <p:pic>
        <p:nvPicPr>
          <p:cNvPr id="93" name="Picture 3" descr="E:\PSU\ECE 412\Winter 2011\Poster\Logo\psulogo.ti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9867840" y="685800"/>
            <a:ext cx="2662733" cy="2719790"/>
          </a:xfrm>
          <a:prstGeom prst="rect">
            <a:avLst/>
          </a:prstGeom>
          <a:noFill/>
        </p:spPr>
      </p:pic>
      <p:grpSp>
        <p:nvGrpSpPr>
          <p:cNvPr id="183" name="Group 182"/>
          <p:cNvGrpSpPr/>
          <p:nvPr/>
        </p:nvGrpSpPr>
        <p:grpSpPr>
          <a:xfrm>
            <a:off x="1280160" y="11201400"/>
            <a:ext cx="10515600" cy="4622363"/>
            <a:chOff x="1280160" y="11201400"/>
            <a:chExt cx="10515600" cy="4622363"/>
          </a:xfrm>
        </p:grpSpPr>
        <p:sp>
          <p:nvSpPr>
            <p:cNvPr id="103" name="Rectangle 102"/>
            <p:cNvSpPr/>
            <p:nvPr/>
          </p:nvSpPr>
          <p:spPr>
            <a:xfrm>
              <a:off x="1280160" y="11201400"/>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Requirements</a:t>
              </a:r>
              <a:endParaRPr lang="en-US" sz="5400" b="1" dirty="0">
                <a:solidFill>
                  <a:schemeClr val="tx2"/>
                </a:solidFill>
                <a:latin typeface="Cambria" pitchFamily="18" charset="0"/>
              </a:endParaRPr>
            </a:p>
          </p:txBody>
        </p:sp>
        <p:sp>
          <p:nvSpPr>
            <p:cNvPr id="104" name="TextBox 103"/>
            <p:cNvSpPr txBox="1"/>
            <p:nvPr/>
          </p:nvSpPr>
          <p:spPr>
            <a:xfrm>
              <a:off x="1280160" y="12192000"/>
              <a:ext cx="10515600" cy="3631763"/>
            </a:xfrm>
            <a:prstGeom prst="rect">
              <a:avLst/>
            </a:prstGeom>
            <a:noFill/>
          </p:spPr>
          <p:txBody>
            <a:bodyPr wrap="square" lIns="0" tIns="91440" bIns="91440" rtlCol="0">
              <a:spAutoFit/>
            </a:bodyPr>
            <a:lstStyle/>
            <a:p>
              <a:pPr marL="228600" indent="-228600" algn="just">
                <a:buFont typeface="Arial" pitchFamily="34" charset="0"/>
                <a:buChar char="•"/>
              </a:pPr>
              <a:r>
                <a:rPr lang="en-US" sz="3200" dirty="0" smtClean="0">
                  <a:ea typeface="Ebrima" pitchFamily="2" charset="0"/>
                  <a:cs typeface="Ebrima" pitchFamily="2" charset="0"/>
                </a:rPr>
                <a:t>Asset tag’s size: 1” x 1” x 1” </a:t>
              </a:r>
            </a:p>
            <a:p>
              <a:pPr marL="228600" lvl="0" indent="-228600" algn="just">
                <a:buFont typeface="Arial" pitchFamily="34" charset="0"/>
                <a:buChar char="•"/>
              </a:pPr>
              <a:r>
                <a:rPr lang="en-US" sz="3200" dirty="0" smtClean="0">
                  <a:ea typeface="Ebrima" pitchFamily="2" charset="0"/>
                  <a:cs typeface="Ebrima" pitchFamily="2" charset="0"/>
                </a:rPr>
                <a:t>Low power consumption</a:t>
              </a:r>
            </a:p>
            <a:p>
              <a:pPr marL="228600" lvl="0" indent="-228600" algn="just">
                <a:buFont typeface="Arial" pitchFamily="34" charset="0"/>
                <a:buChar char="•"/>
              </a:pPr>
              <a:r>
                <a:rPr lang="en-US" sz="3200" dirty="0" smtClean="0">
                  <a:ea typeface="Ebrima" pitchFamily="2" charset="0"/>
                  <a:cs typeface="Ebrima" pitchFamily="2" charset="0"/>
                </a:rPr>
                <a:t>Accurate</a:t>
              </a:r>
            </a:p>
            <a:p>
              <a:pPr marL="228600" lvl="0" indent="-228600" algn="just">
                <a:buFont typeface="Arial" pitchFamily="34" charset="0"/>
                <a:buChar char="•"/>
              </a:pPr>
              <a:r>
                <a:rPr lang="en-US" sz="3200" dirty="0" smtClean="0">
                  <a:ea typeface="Ebrima" pitchFamily="2" charset="0"/>
                  <a:cs typeface="Ebrima" pitchFamily="2" charset="0"/>
                </a:rPr>
                <a:t>Web application as user interface</a:t>
              </a:r>
            </a:p>
            <a:p>
              <a:pPr marL="228600" lvl="0" indent="-228600" algn="just">
                <a:buFont typeface="Arial" pitchFamily="34" charset="0"/>
                <a:buChar char="•"/>
              </a:pPr>
              <a:r>
                <a:rPr lang="en-US" sz="3200" dirty="0" smtClean="0">
                  <a:ea typeface="Ebrima" pitchFamily="2" charset="0"/>
                  <a:cs typeface="Ebrima" pitchFamily="2" charset="0"/>
                </a:rPr>
                <a:t>2D map display</a:t>
              </a:r>
            </a:p>
            <a:p>
              <a:pPr marL="228600" lvl="0" indent="-228600" algn="just">
                <a:buFont typeface="Arial" pitchFamily="34" charset="0"/>
                <a:buChar char="•"/>
              </a:pPr>
              <a:r>
                <a:rPr lang="en-US" sz="3200" dirty="0" smtClean="0">
                  <a:ea typeface="Ebrima" pitchFamily="2" charset="0"/>
                  <a:cs typeface="Ebrima" pitchFamily="2" charset="0"/>
                </a:rPr>
                <a:t>Scalable tracking area</a:t>
              </a:r>
            </a:p>
            <a:p>
              <a:pPr marL="228600" lvl="0" indent="-228600">
                <a:buFont typeface="Arial" pitchFamily="34" charset="0"/>
                <a:buChar char="•"/>
              </a:pPr>
              <a:r>
                <a:rPr lang="en-US" sz="3200" dirty="0" smtClean="0">
                  <a:ea typeface="Ebrima" pitchFamily="2" charset="0"/>
                  <a:cs typeface="Ebrima" pitchFamily="2" charset="0"/>
                </a:rPr>
                <a:t>Low cost solution</a:t>
              </a:r>
            </a:p>
          </p:txBody>
        </p:sp>
      </p:grpSp>
      <p:grpSp>
        <p:nvGrpSpPr>
          <p:cNvPr id="182" name="Group 181"/>
          <p:cNvGrpSpPr/>
          <p:nvPr/>
        </p:nvGrpSpPr>
        <p:grpSpPr>
          <a:xfrm>
            <a:off x="1280160" y="5029200"/>
            <a:ext cx="10515600" cy="4206121"/>
            <a:chOff x="1280160" y="5257800"/>
            <a:chExt cx="10515600" cy="4206121"/>
          </a:xfrm>
        </p:grpSpPr>
        <p:sp>
          <p:nvSpPr>
            <p:cNvPr id="98" name="Rectangle 97"/>
            <p:cNvSpPr/>
            <p:nvPr/>
          </p:nvSpPr>
          <p:spPr>
            <a:xfrm>
              <a:off x="1280160" y="5257800"/>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Introduction</a:t>
              </a:r>
              <a:endParaRPr lang="en-US" sz="5400" b="1" dirty="0">
                <a:solidFill>
                  <a:schemeClr val="tx2"/>
                </a:solidFill>
                <a:latin typeface="Cambria" pitchFamily="18" charset="0"/>
              </a:endParaRPr>
            </a:p>
          </p:txBody>
        </p:sp>
        <p:sp>
          <p:nvSpPr>
            <p:cNvPr id="19" name="TextBox 18"/>
            <p:cNvSpPr txBox="1"/>
            <p:nvPr/>
          </p:nvSpPr>
          <p:spPr>
            <a:xfrm>
              <a:off x="1280160" y="6324600"/>
              <a:ext cx="10515600" cy="3139321"/>
            </a:xfrm>
            <a:prstGeom prst="rect">
              <a:avLst/>
            </a:prstGeom>
            <a:noFill/>
          </p:spPr>
          <p:txBody>
            <a:bodyPr wrap="square" lIns="0" tIns="91440" bIns="91440" rtlCol="0">
              <a:spAutoFit/>
            </a:bodyPr>
            <a:lstStyle/>
            <a:p>
              <a:pPr lvl="0"/>
              <a:r>
                <a:rPr lang="en-US" sz="3200" dirty="0" smtClean="0">
                  <a:ea typeface="Ebrima" pitchFamily="2" charset="0"/>
                  <a:cs typeface="Ebrima" pitchFamily="2" charset="0"/>
                </a:rPr>
                <a:t>This system uses an RF transceiver network to track mobile assets indoors, where more obvious solutions, such as GPS, are unable to function. The system determines an asset’s current location by matching the RF fingerprint of its periodic broadcasts with previously collected fingerprints stored in a database.</a:t>
              </a:r>
            </a:p>
          </p:txBody>
        </p:sp>
      </p:grpSp>
      <p:sp>
        <p:nvSpPr>
          <p:cNvPr id="56" name="Rectangle 55"/>
          <p:cNvSpPr/>
          <p:nvPr/>
        </p:nvSpPr>
        <p:spPr>
          <a:xfrm>
            <a:off x="30175200" y="5029200"/>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Products</a:t>
            </a:r>
            <a:endParaRPr lang="en-US" sz="5400" b="1" dirty="0">
              <a:solidFill>
                <a:schemeClr val="tx2"/>
              </a:solidFill>
              <a:latin typeface="Cambria" pitchFamily="18" charset="0"/>
            </a:endParaRPr>
          </a:p>
        </p:txBody>
      </p:sp>
      <p:sp>
        <p:nvSpPr>
          <p:cNvPr id="57" name="Rectangle 56"/>
          <p:cNvSpPr/>
          <p:nvPr/>
        </p:nvSpPr>
        <p:spPr>
          <a:xfrm>
            <a:off x="30175200" y="19415759"/>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Test Results</a:t>
            </a:r>
            <a:endParaRPr lang="en-US" sz="5400" b="1" dirty="0">
              <a:solidFill>
                <a:schemeClr val="tx2"/>
              </a:solidFill>
              <a:latin typeface="Cambria" pitchFamily="18" charset="0"/>
            </a:endParaRPr>
          </a:p>
        </p:txBody>
      </p:sp>
      <p:sp>
        <p:nvSpPr>
          <p:cNvPr id="58" name="Rectangle 57"/>
          <p:cNvSpPr/>
          <p:nvPr/>
        </p:nvSpPr>
        <p:spPr>
          <a:xfrm>
            <a:off x="30175200" y="25860017"/>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Conclusions</a:t>
            </a:r>
            <a:endParaRPr lang="en-US" sz="5400" b="1" dirty="0">
              <a:solidFill>
                <a:schemeClr val="tx2"/>
              </a:solidFill>
              <a:latin typeface="Cambria" pitchFamily="18" charset="0"/>
            </a:endParaRPr>
          </a:p>
        </p:txBody>
      </p:sp>
      <p:pic>
        <p:nvPicPr>
          <p:cNvPr id="15362" name="Picture 2" descr="C:\Users\WOODY\Desktop\scatter2.bmp"/>
          <p:cNvPicPr>
            <a:picLocks noChangeAspect="1" noChangeArrowheads="1"/>
          </p:cNvPicPr>
          <p:nvPr/>
        </p:nvPicPr>
        <p:blipFill>
          <a:blip r:embed="rId4" cstate="print"/>
          <a:srcRect l="6888" r="6523"/>
          <a:stretch>
            <a:fillRect/>
          </a:stretch>
        </p:blipFill>
        <p:spPr bwMode="auto">
          <a:xfrm>
            <a:off x="29931048" y="20634959"/>
            <a:ext cx="6408757" cy="4114800"/>
          </a:xfrm>
          <a:prstGeom prst="rect">
            <a:avLst/>
          </a:prstGeom>
          <a:noFill/>
          <a:ln w="3175">
            <a:noFill/>
          </a:ln>
        </p:spPr>
      </p:pic>
      <p:sp>
        <p:nvSpPr>
          <p:cNvPr id="59" name="TextBox 58"/>
          <p:cNvSpPr txBox="1"/>
          <p:nvPr/>
        </p:nvSpPr>
        <p:spPr>
          <a:xfrm>
            <a:off x="30175200" y="26698217"/>
            <a:ext cx="11353800" cy="2154436"/>
          </a:xfrm>
          <a:prstGeom prst="rect">
            <a:avLst/>
          </a:prstGeom>
          <a:noFill/>
        </p:spPr>
        <p:txBody>
          <a:bodyPr wrap="square" lIns="0" tIns="91440" bIns="91440" rtlCol="0">
            <a:spAutoFit/>
          </a:bodyPr>
          <a:lstStyle/>
          <a:p>
            <a:pPr lvl="0"/>
            <a:r>
              <a:rPr lang="en-US" sz="3200" dirty="0" smtClean="0">
                <a:ea typeface="Ebrima" pitchFamily="2" charset="0"/>
                <a:cs typeface="Ebrima" pitchFamily="2" charset="0"/>
              </a:rPr>
              <a:t>The accuracy of the tracking system needs to be enhanced  by considering antenna design and advanced locating algorithm. Noise filter can be implemented on both hardware and software to achieve desired performance.</a:t>
            </a:r>
            <a:endParaRPr lang="en-US" dirty="0"/>
          </a:p>
        </p:txBody>
      </p:sp>
      <p:sp>
        <p:nvSpPr>
          <p:cNvPr id="62" name="TextBox 61"/>
          <p:cNvSpPr txBox="1"/>
          <p:nvPr/>
        </p:nvSpPr>
        <p:spPr>
          <a:xfrm>
            <a:off x="37017648" y="8526720"/>
            <a:ext cx="6187752" cy="2677656"/>
          </a:xfrm>
          <a:prstGeom prst="rect">
            <a:avLst/>
          </a:prstGeom>
          <a:noFill/>
        </p:spPr>
        <p:txBody>
          <a:bodyPr wrap="square" rtlCol="0">
            <a:spAutoFit/>
          </a:bodyPr>
          <a:lstStyle/>
          <a:p>
            <a:r>
              <a:rPr lang="en-US" sz="4000" b="1" dirty="0" smtClean="0">
                <a:solidFill>
                  <a:schemeClr val="accent1"/>
                </a:solidFill>
                <a:ea typeface="Ebrima" pitchFamily="2" charset="0"/>
                <a:cs typeface="Ebrima" pitchFamily="2" charset="0"/>
              </a:rPr>
              <a:t>Detector</a:t>
            </a:r>
          </a:p>
          <a:p>
            <a:pPr>
              <a:buFont typeface="Arial" pitchFamily="34" charset="0"/>
              <a:buChar char="•"/>
            </a:pPr>
            <a:r>
              <a:rPr lang="en-US" sz="3200" dirty="0" smtClean="0">
                <a:ea typeface="Ebrima" pitchFamily="2" charset="0"/>
                <a:cs typeface="Ebrima" pitchFamily="2" charset="0"/>
              </a:rPr>
              <a:t> Size: 3.5”x1”</a:t>
            </a:r>
          </a:p>
          <a:p>
            <a:pPr>
              <a:buFont typeface="Arial" pitchFamily="34" charset="0"/>
              <a:buChar char="•"/>
            </a:pPr>
            <a:r>
              <a:rPr lang="en-US" sz="3200" dirty="0" smtClean="0">
                <a:ea typeface="Ebrima" pitchFamily="2" charset="0"/>
                <a:cs typeface="Ebrima" pitchFamily="2" charset="0"/>
              </a:rPr>
              <a:t> Use ATMega328p MCU </a:t>
            </a:r>
          </a:p>
          <a:p>
            <a:pPr>
              <a:buFont typeface="Arial" pitchFamily="34" charset="0"/>
              <a:buChar char="•"/>
            </a:pPr>
            <a:r>
              <a:rPr lang="en-US" sz="3200" dirty="0" smtClean="0">
                <a:ea typeface="Ebrima" pitchFamily="2" charset="0"/>
                <a:cs typeface="Ebrima" pitchFamily="2" charset="0"/>
              </a:rPr>
              <a:t> Use 9V battery/adapter</a:t>
            </a:r>
          </a:p>
          <a:p>
            <a:pPr>
              <a:buFont typeface="Arial" pitchFamily="34" charset="0"/>
              <a:buChar char="•"/>
            </a:pPr>
            <a:r>
              <a:rPr lang="en-US" sz="3200" dirty="0" smtClean="0">
                <a:ea typeface="Ebrima" pitchFamily="2" charset="0"/>
                <a:cs typeface="Ebrima" pitchFamily="2" charset="0"/>
              </a:rPr>
              <a:t> Use RF12B transceiver at 434MHz</a:t>
            </a:r>
          </a:p>
        </p:txBody>
      </p:sp>
      <p:sp>
        <p:nvSpPr>
          <p:cNvPr id="63" name="TextBox 62"/>
          <p:cNvSpPr txBox="1"/>
          <p:nvPr/>
        </p:nvSpPr>
        <p:spPr>
          <a:xfrm>
            <a:off x="30845448" y="8610600"/>
            <a:ext cx="6111552" cy="3231654"/>
          </a:xfrm>
          <a:prstGeom prst="rect">
            <a:avLst/>
          </a:prstGeom>
          <a:noFill/>
        </p:spPr>
        <p:txBody>
          <a:bodyPr wrap="square" rtlCol="0">
            <a:spAutoFit/>
          </a:bodyPr>
          <a:lstStyle/>
          <a:p>
            <a:r>
              <a:rPr lang="en-US" sz="4400" b="1" dirty="0" smtClean="0">
                <a:solidFill>
                  <a:schemeClr val="accent1"/>
                </a:solidFill>
                <a:ea typeface="Ebrima" pitchFamily="2" charset="0"/>
                <a:cs typeface="Ebrima" pitchFamily="2" charset="0"/>
              </a:rPr>
              <a:t>Asset</a:t>
            </a:r>
            <a:r>
              <a:rPr lang="en-US" sz="4000" b="1" dirty="0" smtClean="0">
                <a:solidFill>
                  <a:schemeClr val="accent1"/>
                </a:solidFill>
                <a:ea typeface="Ebrima" pitchFamily="2" charset="0"/>
                <a:cs typeface="Ebrima" pitchFamily="2" charset="0"/>
              </a:rPr>
              <a:t> Tag</a:t>
            </a:r>
          </a:p>
          <a:p>
            <a:pPr>
              <a:buFont typeface="Arial" pitchFamily="34" charset="0"/>
              <a:buChar char="•"/>
            </a:pPr>
            <a:r>
              <a:rPr lang="en-US" sz="3200" dirty="0" smtClean="0">
                <a:ea typeface="Ebrima" pitchFamily="2" charset="0"/>
                <a:cs typeface="Ebrima" pitchFamily="2" charset="0"/>
              </a:rPr>
              <a:t> Size: 1”x1”x1”</a:t>
            </a:r>
          </a:p>
          <a:p>
            <a:pPr>
              <a:buFont typeface="Arial" pitchFamily="34" charset="0"/>
              <a:buChar char="•"/>
            </a:pPr>
            <a:r>
              <a:rPr lang="en-US" sz="3200" dirty="0" smtClean="0">
                <a:ea typeface="Ebrima" pitchFamily="2" charset="0"/>
                <a:cs typeface="Ebrima" pitchFamily="2" charset="0"/>
              </a:rPr>
              <a:t> Use ATMega328p MCU</a:t>
            </a:r>
          </a:p>
          <a:p>
            <a:pPr>
              <a:buFont typeface="Arial" pitchFamily="34" charset="0"/>
              <a:buChar char="•"/>
            </a:pPr>
            <a:r>
              <a:rPr lang="en-US" sz="3200" dirty="0" smtClean="0">
                <a:ea typeface="Ebrima" pitchFamily="2" charset="0"/>
                <a:cs typeface="Ebrima" pitchFamily="2" charset="0"/>
              </a:rPr>
              <a:t> Use 20mm coin cell battery</a:t>
            </a:r>
          </a:p>
          <a:p>
            <a:pPr>
              <a:buFont typeface="Arial" pitchFamily="34" charset="0"/>
              <a:buChar char="•"/>
            </a:pPr>
            <a:r>
              <a:rPr lang="en-US" sz="3200" dirty="0" smtClean="0">
                <a:ea typeface="Ebrima" pitchFamily="2" charset="0"/>
                <a:cs typeface="Ebrima" pitchFamily="2" charset="0"/>
              </a:rPr>
              <a:t> Battery life: more than 3 months  </a:t>
            </a:r>
          </a:p>
          <a:p>
            <a:pPr>
              <a:buFont typeface="Arial" pitchFamily="34" charset="0"/>
              <a:buChar char="•"/>
            </a:pPr>
            <a:r>
              <a:rPr lang="en-US" sz="3200" dirty="0" smtClean="0">
                <a:ea typeface="Ebrima" pitchFamily="2" charset="0"/>
                <a:cs typeface="Ebrima" pitchFamily="2" charset="0"/>
              </a:rPr>
              <a:t> Use RF12B transceiver at 434MHz</a:t>
            </a:r>
          </a:p>
        </p:txBody>
      </p:sp>
      <p:pic>
        <p:nvPicPr>
          <p:cNvPr id="64" name="Picture 2" descr="E:\PSU\ECE 412\Winter 2011\Pictures\Real boards\JPG\Tag_Poster.JPG"/>
          <p:cNvPicPr>
            <a:picLocks noChangeAspect="1" noChangeArrowheads="1"/>
          </p:cNvPicPr>
          <p:nvPr/>
        </p:nvPicPr>
        <p:blipFill>
          <a:blip r:embed="rId5" cstate="print">
            <a:clrChange>
              <a:clrFrom>
                <a:srgbClr val="F4FCFF"/>
              </a:clrFrom>
              <a:clrTo>
                <a:srgbClr val="F4FCFF">
                  <a:alpha val="0"/>
                </a:srgbClr>
              </a:clrTo>
            </a:clrChange>
          </a:blip>
          <a:srcRect/>
          <a:stretch>
            <a:fillRect/>
          </a:stretch>
        </p:blipFill>
        <p:spPr bwMode="auto">
          <a:xfrm rot="20948527">
            <a:off x="31310172" y="6511392"/>
            <a:ext cx="2980532" cy="1981200"/>
          </a:xfrm>
          <a:prstGeom prst="rect">
            <a:avLst/>
          </a:prstGeom>
          <a:noFill/>
        </p:spPr>
      </p:pic>
      <p:pic>
        <p:nvPicPr>
          <p:cNvPr id="65" name="Picture 3" descr="E:\PSU\ECE 412\Winter 2011\Pictures\Real boards\JPG\Detector_Poster.JPG"/>
          <p:cNvPicPr>
            <a:picLocks noChangeAspect="1" noChangeArrowheads="1"/>
          </p:cNvPicPr>
          <p:nvPr/>
        </p:nvPicPr>
        <p:blipFill>
          <a:blip r:embed="rId6" cstate="print">
            <a:clrChange>
              <a:clrFrom>
                <a:srgbClr val="F0F9FF"/>
              </a:clrFrom>
              <a:clrTo>
                <a:srgbClr val="F0F9FF">
                  <a:alpha val="0"/>
                </a:srgbClr>
              </a:clrTo>
            </a:clrChange>
          </a:blip>
          <a:stretch>
            <a:fillRect/>
          </a:stretch>
        </p:blipFill>
        <p:spPr bwMode="auto">
          <a:xfrm>
            <a:off x="37017648" y="6553200"/>
            <a:ext cx="4505702" cy="1454010"/>
          </a:xfrm>
          <a:prstGeom prst="rect">
            <a:avLst/>
          </a:prstGeom>
          <a:noFill/>
        </p:spPr>
      </p:pic>
      <p:graphicFrame>
        <p:nvGraphicFramePr>
          <p:cNvPr id="68" name="Chart 67"/>
          <p:cNvGraphicFramePr/>
          <p:nvPr/>
        </p:nvGraphicFramePr>
        <p:xfrm>
          <a:off x="36331848" y="20863558"/>
          <a:ext cx="6263952" cy="4038600"/>
        </p:xfrm>
        <a:graphic>
          <a:graphicData uri="http://schemas.openxmlformats.org/drawingml/2006/chart">
            <c:chart xmlns:c="http://schemas.openxmlformats.org/drawingml/2006/chart" xmlns:r="http://schemas.openxmlformats.org/officeDocument/2006/relationships" r:id="rId7"/>
          </a:graphicData>
        </a:graphic>
      </p:graphicFrame>
      <p:pic>
        <p:nvPicPr>
          <p:cNvPr id="2051" name="Picture 3" descr="C:\Users\WOODY\Desktop\javaapp.png"/>
          <p:cNvPicPr>
            <a:picLocks noChangeAspect="1" noChangeArrowheads="1"/>
          </p:cNvPicPr>
          <p:nvPr/>
        </p:nvPicPr>
        <p:blipFill>
          <a:blip r:embed="rId8" cstate="print"/>
          <a:srcRect/>
          <a:stretch>
            <a:fillRect/>
          </a:stretch>
        </p:blipFill>
        <p:spPr bwMode="auto">
          <a:xfrm>
            <a:off x="30540648" y="12329159"/>
            <a:ext cx="9240838" cy="4972050"/>
          </a:xfrm>
          <a:prstGeom prst="rect">
            <a:avLst/>
          </a:prstGeom>
          <a:noFill/>
          <a:effectLst>
            <a:outerShdw blurRad="190500" dist="190500" dir="2700000" algn="tl" rotWithShape="0">
              <a:prstClr val="black">
                <a:alpha val="40000"/>
              </a:prstClr>
            </a:outerShdw>
          </a:effectLst>
        </p:spPr>
      </p:pic>
      <p:pic>
        <p:nvPicPr>
          <p:cNvPr id="2049" name="Picture 1" descr="C:\Users\WOODY\Desktop\webapp.png"/>
          <p:cNvPicPr>
            <a:picLocks noChangeAspect="1" noChangeArrowheads="1"/>
          </p:cNvPicPr>
          <p:nvPr/>
        </p:nvPicPr>
        <p:blipFill>
          <a:blip r:embed="rId9" cstate="print"/>
          <a:srcRect/>
          <a:stretch>
            <a:fillRect/>
          </a:stretch>
        </p:blipFill>
        <p:spPr bwMode="auto">
          <a:xfrm>
            <a:off x="33588648" y="13776959"/>
            <a:ext cx="8266717" cy="4648200"/>
          </a:xfrm>
          <a:prstGeom prst="rect">
            <a:avLst/>
          </a:prstGeom>
          <a:noFill/>
          <a:ln w="3175">
            <a:solidFill>
              <a:schemeClr val="tx1"/>
            </a:solidFill>
          </a:ln>
          <a:effectLst>
            <a:outerShdw blurRad="190500" dist="190500" dir="2700000" algn="tl" rotWithShape="0">
              <a:prstClr val="black">
                <a:alpha val="40000"/>
              </a:prstClr>
            </a:outerShdw>
          </a:effectLst>
        </p:spPr>
      </p:pic>
      <p:sp>
        <p:nvSpPr>
          <p:cNvPr id="70" name="TextBox 69"/>
          <p:cNvSpPr txBox="1"/>
          <p:nvPr/>
        </p:nvSpPr>
        <p:spPr>
          <a:xfrm>
            <a:off x="4191000" y="2103120"/>
            <a:ext cx="5257800" cy="1200329"/>
          </a:xfrm>
          <a:prstGeom prst="rect">
            <a:avLst/>
          </a:prstGeom>
          <a:noFill/>
        </p:spPr>
        <p:txBody>
          <a:bodyPr wrap="square" rtlCol="0">
            <a:spAutoFit/>
          </a:bodyPr>
          <a:lstStyle/>
          <a:p>
            <a:pPr lvl="0" algn="r"/>
            <a:r>
              <a:rPr lang="en-US" sz="2400" b="1" dirty="0" smtClean="0">
                <a:latin typeface="Ebrima" pitchFamily="2" charset="0"/>
                <a:ea typeface="Ebrima" pitchFamily="2" charset="0"/>
                <a:cs typeface="Ebrima" pitchFamily="2" charset="0"/>
              </a:rPr>
              <a:t>Capstone 2011</a:t>
            </a:r>
          </a:p>
          <a:p>
            <a:pPr lvl="0" algn="r"/>
            <a:r>
              <a:rPr lang="en-US" sz="2400" b="1" dirty="0" smtClean="0">
                <a:latin typeface="Ebrima" pitchFamily="2" charset="0"/>
                <a:ea typeface="Ebrima" pitchFamily="2" charset="0"/>
                <a:cs typeface="Ebrima" pitchFamily="2" charset="0"/>
              </a:rPr>
              <a:t>Sponsored by Intel</a:t>
            </a:r>
          </a:p>
          <a:p>
            <a:pPr algn="r"/>
            <a:r>
              <a:rPr lang="en-US" sz="2400" b="1" dirty="0" smtClean="0">
                <a:latin typeface="Ebrima" pitchFamily="2" charset="0"/>
                <a:ea typeface="Ebrima" pitchFamily="2" charset="0"/>
                <a:cs typeface="Ebrima" pitchFamily="2" charset="0"/>
              </a:rPr>
              <a:t>Advisor: Prof. Robert Daasch</a:t>
            </a:r>
          </a:p>
        </p:txBody>
      </p:sp>
      <p:sp>
        <p:nvSpPr>
          <p:cNvPr id="71" name="TextBox 70"/>
          <p:cNvSpPr txBox="1"/>
          <p:nvPr/>
        </p:nvSpPr>
        <p:spPr>
          <a:xfrm>
            <a:off x="34290000" y="2103120"/>
            <a:ext cx="5715000" cy="1200329"/>
          </a:xfrm>
          <a:prstGeom prst="rect">
            <a:avLst/>
          </a:prstGeom>
          <a:noFill/>
        </p:spPr>
        <p:txBody>
          <a:bodyPr wrap="square" rtlCol="0">
            <a:spAutoFit/>
          </a:bodyPr>
          <a:lstStyle/>
          <a:p>
            <a:pPr lvl="0"/>
            <a:r>
              <a:rPr lang="en-US" sz="2400" b="1" dirty="0" smtClean="0">
                <a:latin typeface="Ebrima" pitchFamily="2" charset="0"/>
                <a:ea typeface="Ebrima" pitchFamily="2" charset="0"/>
                <a:cs typeface="Ebrima" pitchFamily="2" charset="0"/>
              </a:rPr>
              <a:t>Team Members:</a:t>
            </a:r>
          </a:p>
          <a:p>
            <a:pPr lvl="0"/>
            <a:r>
              <a:rPr lang="en-US" sz="2400" b="1" dirty="0" smtClean="0">
                <a:latin typeface="Ebrima" pitchFamily="2" charset="0"/>
                <a:ea typeface="Ebrima" pitchFamily="2" charset="0"/>
                <a:cs typeface="Ebrima" pitchFamily="2" charset="0"/>
              </a:rPr>
              <a:t>Daniel Ferguson – Dung Le</a:t>
            </a:r>
          </a:p>
          <a:p>
            <a:pPr lvl="0"/>
            <a:r>
              <a:rPr lang="en-US" sz="2400" b="1" dirty="0" smtClean="0">
                <a:latin typeface="Ebrima" pitchFamily="2" charset="0"/>
                <a:ea typeface="Ebrima" pitchFamily="2" charset="0"/>
                <a:cs typeface="Ebrima" pitchFamily="2" charset="0"/>
              </a:rPr>
              <a:t>Lynh Pham – Man Hoang – Tri Truong</a:t>
            </a:r>
          </a:p>
        </p:txBody>
      </p:sp>
      <p:grpSp>
        <p:nvGrpSpPr>
          <p:cNvPr id="179" name="Group 178"/>
          <p:cNvGrpSpPr/>
          <p:nvPr/>
        </p:nvGrpSpPr>
        <p:grpSpPr>
          <a:xfrm>
            <a:off x="21214080" y="16454259"/>
            <a:ext cx="7315200" cy="11815941"/>
            <a:chOff x="21214080" y="16454259"/>
            <a:chExt cx="7315200" cy="11815941"/>
          </a:xfrm>
        </p:grpSpPr>
        <p:sp>
          <p:nvSpPr>
            <p:cNvPr id="60" name="TextBox 59"/>
            <p:cNvSpPr txBox="1"/>
            <p:nvPr/>
          </p:nvSpPr>
          <p:spPr>
            <a:xfrm>
              <a:off x="21214080" y="20406241"/>
              <a:ext cx="7315200" cy="4739759"/>
            </a:xfrm>
            <a:prstGeom prst="rect">
              <a:avLst/>
            </a:prstGeom>
            <a:noFill/>
          </p:spPr>
          <p:txBody>
            <a:bodyPr wrap="square" lIns="0" tIns="91440" bIns="91440" rtlCol="0">
              <a:spAutoFit/>
            </a:bodyPr>
            <a:lstStyle/>
            <a:p>
              <a:r>
                <a:rPr lang="en-US" sz="4000" b="1" dirty="0" smtClean="0">
                  <a:solidFill>
                    <a:schemeClr val="accent1"/>
                  </a:solidFill>
                  <a:ea typeface="Ebrima" pitchFamily="2" charset="0"/>
                  <a:cs typeface="Ebrima" pitchFamily="2" charset="0"/>
                </a:rPr>
                <a:t>Web Application</a:t>
              </a:r>
            </a:p>
            <a:p>
              <a:pPr marL="225425" indent="-225425">
                <a:buFont typeface="Arial" pitchFamily="34" charset="0"/>
                <a:buChar char="•"/>
              </a:pPr>
              <a:r>
                <a:rPr lang="en-US" sz="3200" dirty="0" smtClean="0">
                  <a:ea typeface="Ebrima" pitchFamily="2" charset="0"/>
                  <a:cs typeface="Ebrima" pitchFamily="2" charset="0"/>
                </a:rPr>
                <a:t>Primary user interface</a:t>
              </a:r>
            </a:p>
            <a:p>
              <a:pPr marL="225425" indent="-225425">
                <a:buFont typeface="Arial" pitchFamily="34" charset="0"/>
                <a:buChar char="•"/>
              </a:pPr>
              <a:r>
                <a:rPr lang="en-US" sz="3200" dirty="0" smtClean="0">
                  <a:ea typeface="Ebrima" pitchFamily="2" charset="0"/>
                  <a:cs typeface="Ebrima" pitchFamily="2" charset="0"/>
                </a:rPr>
                <a:t>Interactive 2D map</a:t>
              </a:r>
            </a:p>
            <a:p>
              <a:pPr marL="225425" indent="-225425">
                <a:buFont typeface="Arial" pitchFamily="34" charset="0"/>
                <a:buChar char="•"/>
              </a:pPr>
              <a:r>
                <a:rPr lang="en-US" sz="3200" dirty="0" smtClean="0">
                  <a:ea typeface="Ebrima" pitchFamily="2" charset="0"/>
                  <a:cs typeface="Ebrima" pitchFamily="2" charset="0"/>
                </a:rPr>
                <a:t>Search TIU and detector via ID</a:t>
              </a:r>
            </a:p>
            <a:p>
              <a:pPr marL="225425" indent="-225425">
                <a:buFont typeface="Arial" pitchFamily="34" charset="0"/>
                <a:buChar char="•"/>
              </a:pPr>
              <a:r>
                <a:rPr lang="en-US" sz="3200" dirty="0" smtClean="0">
                  <a:ea typeface="Ebrima" pitchFamily="2" charset="0"/>
                  <a:cs typeface="Ebrima" pitchFamily="2" charset="0"/>
                </a:rPr>
                <a:t>Show battery level of all elements in the mesh network</a:t>
              </a:r>
            </a:p>
            <a:p>
              <a:pPr marL="225425" indent="-225425">
                <a:buFont typeface="Arial" pitchFamily="34" charset="0"/>
                <a:buChar char="•"/>
              </a:pPr>
              <a:r>
                <a:rPr lang="en-US" sz="3200" dirty="0" smtClean="0">
                  <a:ea typeface="Ebrima" pitchFamily="2" charset="0"/>
                  <a:cs typeface="Ebrima" pitchFamily="2" charset="0"/>
                </a:rPr>
                <a:t>Configure tag</a:t>
              </a:r>
            </a:p>
            <a:p>
              <a:pPr marL="225425" indent="-225425">
                <a:buFont typeface="Arial" pitchFamily="34" charset="0"/>
                <a:buChar char="•"/>
              </a:pPr>
              <a:r>
                <a:rPr lang="en-US" sz="3200" dirty="0" smtClean="0">
                  <a:ea typeface="Ebrima" pitchFamily="2" charset="0"/>
                  <a:cs typeface="Ebrima" pitchFamily="2" charset="0"/>
                </a:rPr>
                <a:t>Configure detector placement</a:t>
              </a:r>
            </a:p>
            <a:p>
              <a:pPr marL="225425" indent="-225425">
                <a:buFont typeface="Arial" pitchFamily="34" charset="0"/>
                <a:buChar char="•"/>
              </a:pPr>
              <a:r>
                <a:rPr lang="en-US" sz="3200" dirty="0" smtClean="0">
                  <a:ea typeface="Ebrima" pitchFamily="2" charset="0"/>
                  <a:cs typeface="Ebrima" pitchFamily="2" charset="0"/>
                </a:rPr>
                <a:t>Configure geometry of tracking area</a:t>
              </a:r>
            </a:p>
          </p:txBody>
        </p:sp>
        <p:sp>
          <p:nvSpPr>
            <p:cNvPr id="61" name="TextBox 60"/>
            <p:cNvSpPr txBox="1"/>
            <p:nvPr/>
          </p:nvSpPr>
          <p:spPr>
            <a:xfrm>
              <a:off x="21214080" y="25992653"/>
              <a:ext cx="7010400" cy="2277547"/>
            </a:xfrm>
            <a:prstGeom prst="rect">
              <a:avLst/>
            </a:prstGeom>
            <a:noFill/>
          </p:spPr>
          <p:txBody>
            <a:bodyPr wrap="square" lIns="0" tIns="91440" bIns="91440" rtlCol="0">
              <a:spAutoFit/>
            </a:bodyPr>
            <a:lstStyle/>
            <a:p>
              <a:r>
                <a:rPr lang="en-US" sz="4000" b="1" dirty="0" smtClean="0">
                  <a:solidFill>
                    <a:schemeClr val="accent1"/>
                  </a:solidFill>
                  <a:ea typeface="Ebrima" pitchFamily="2" charset="0"/>
                  <a:cs typeface="Ebrima" pitchFamily="2" charset="0"/>
                </a:rPr>
                <a:t>SQL Database</a:t>
              </a:r>
            </a:p>
            <a:p>
              <a:pPr marL="225425" indent="-225425">
                <a:buFont typeface="Arial" pitchFamily="34" charset="0"/>
                <a:buChar char="•"/>
              </a:pPr>
              <a:r>
                <a:rPr lang="en-US" sz="3200" dirty="0" smtClean="0">
                  <a:ea typeface="Ebrima" pitchFamily="2" charset="0"/>
                  <a:cs typeface="Ebrima" pitchFamily="2" charset="0"/>
                </a:rPr>
                <a:t>Stores locations and battery information of all tags and detectors</a:t>
              </a:r>
            </a:p>
            <a:p>
              <a:pPr marL="225425" indent="-225425">
                <a:buFont typeface="Arial" pitchFamily="34" charset="0"/>
                <a:buChar char="•"/>
              </a:pPr>
              <a:r>
                <a:rPr lang="en-US" sz="3200" dirty="0" smtClean="0">
                  <a:ea typeface="Ebrima" pitchFamily="2" charset="0"/>
                  <a:cs typeface="Ebrima" pitchFamily="2" charset="0"/>
                </a:rPr>
                <a:t>Stores user accounts</a:t>
              </a:r>
              <a:endParaRPr lang="en-US" sz="3200" dirty="0">
                <a:ea typeface="Ebrima" pitchFamily="2" charset="0"/>
                <a:cs typeface="Ebrima" pitchFamily="2" charset="0"/>
              </a:endParaRPr>
            </a:p>
          </p:txBody>
        </p:sp>
        <p:sp>
          <p:nvSpPr>
            <p:cNvPr id="66" name="TextBox 65"/>
            <p:cNvSpPr txBox="1"/>
            <p:nvPr/>
          </p:nvSpPr>
          <p:spPr>
            <a:xfrm>
              <a:off x="21214080" y="16454259"/>
              <a:ext cx="7239000" cy="3262432"/>
            </a:xfrm>
            <a:prstGeom prst="rect">
              <a:avLst/>
            </a:prstGeom>
            <a:noFill/>
          </p:spPr>
          <p:txBody>
            <a:bodyPr wrap="square" lIns="0" tIns="91440" bIns="91440" rtlCol="0">
              <a:spAutoFit/>
            </a:bodyPr>
            <a:lstStyle/>
            <a:p>
              <a:r>
                <a:rPr lang="en-US" sz="4000" b="1" dirty="0" smtClean="0">
                  <a:solidFill>
                    <a:schemeClr val="accent1"/>
                  </a:solidFill>
                  <a:ea typeface="Ebrima" pitchFamily="2" charset="0"/>
                  <a:cs typeface="Ebrima" pitchFamily="2" charset="0"/>
                </a:rPr>
                <a:t>Controller</a:t>
              </a:r>
            </a:p>
            <a:p>
              <a:pPr marL="225425" indent="-225425">
                <a:buFont typeface="Arial" pitchFamily="34" charset="0"/>
                <a:buChar char="•"/>
              </a:pPr>
              <a:r>
                <a:rPr lang="en-US" sz="3200" dirty="0" smtClean="0">
                  <a:ea typeface="Ebrima" pitchFamily="2" charset="0"/>
                  <a:cs typeface="Ebrima" pitchFamily="2" charset="0"/>
                </a:rPr>
                <a:t>Primary link between the mesh network and the back end infrastructure</a:t>
              </a:r>
            </a:p>
            <a:p>
              <a:pPr marL="225425" indent="-225425">
                <a:buFont typeface="Arial" pitchFamily="34" charset="0"/>
                <a:buChar char="•"/>
              </a:pPr>
              <a:r>
                <a:rPr lang="en-US" sz="3200" dirty="0" smtClean="0">
                  <a:ea typeface="Ebrima" pitchFamily="2" charset="0"/>
                  <a:cs typeface="Ebrima" pitchFamily="2" charset="0"/>
                </a:rPr>
                <a:t>Communicates with mesh network</a:t>
              </a:r>
            </a:p>
            <a:p>
              <a:pPr marL="225425" indent="-225425">
                <a:buFont typeface="Arial" pitchFamily="34" charset="0"/>
                <a:buChar char="•"/>
              </a:pPr>
              <a:r>
                <a:rPr lang="en-US" sz="3200" dirty="0" smtClean="0">
                  <a:ea typeface="Ebrima" pitchFamily="2" charset="0"/>
                  <a:cs typeface="Ebrima" pitchFamily="2" charset="0"/>
                </a:rPr>
                <a:t>Executes the locating algorithm</a:t>
              </a:r>
            </a:p>
            <a:p>
              <a:pPr marL="225425" indent="-225425">
                <a:buFont typeface="Arial" pitchFamily="34" charset="0"/>
                <a:buChar char="•"/>
              </a:pPr>
              <a:r>
                <a:rPr lang="en-US" sz="3200" dirty="0" smtClean="0">
                  <a:ea typeface="Ebrima" pitchFamily="2" charset="0"/>
                  <a:cs typeface="Ebrima" pitchFamily="2" charset="0"/>
                </a:rPr>
                <a:t>Communicates with the Database</a:t>
              </a:r>
            </a:p>
          </p:txBody>
        </p:sp>
      </p:grpSp>
      <p:grpSp>
        <p:nvGrpSpPr>
          <p:cNvPr id="180" name="Group 179"/>
          <p:cNvGrpSpPr/>
          <p:nvPr/>
        </p:nvGrpSpPr>
        <p:grpSpPr>
          <a:xfrm>
            <a:off x="13990320" y="15621000"/>
            <a:ext cx="9448800" cy="13351133"/>
            <a:chOff x="13990320" y="15621000"/>
            <a:chExt cx="9448800" cy="13351133"/>
          </a:xfrm>
        </p:grpSpPr>
        <p:sp>
          <p:nvSpPr>
            <p:cNvPr id="20" name="Rectangle 19"/>
            <p:cNvSpPr/>
            <p:nvPr/>
          </p:nvSpPr>
          <p:spPr>
            <a:xfrm>
              <a:off x="13990320" y="15621000"/>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Features</a:t>
              </a:r>
              <a:endParaRPr lang="en-US" sz="5400" b="1" dirty="0">
                <a:solidFill>
                  <a:schemeClr val="tx2"/>
                </a:solidFill>
                <a:latin typeface="Cambria" pitchFamily="18" charset="0"/>
              </a:endParaRPr>
            </a:p>
          </p:txBody>
        </p:sp>
        <p:sp>
          <p:nvSpPr>
            <p:cNvPr id="72" name="TextBox 71"/>
            <p:cNvSpPr txBox="1"/>
            <p:nvPr/>
          </p:nvSpPr>
          <p:spPr>
            <a:xfrm>
              <a:off x="13990320" y="16530459"/>
              <a:ext cx="7239000" cy="5232202"/>
            </a:xfrm>
            <a:prstGeom prst="rect">
              <a:avLst/>
            </a:prstGeom>
            <a:noFill/>
          </p:spPr>
          <p:txBody>
            <a:bodyPr wrap="square" lIns="0" tIns="91440" bIns="91440" rtlCol="0">
              <a:spAutoFit/>
            </a:bodyPr>
            <a:lstStyle/>
            <a:p>
              <a:r>
                <a:rPr lang="en-US" sz="4000" b="1" dirty="0" smtClean="0">
                  <a:solidFill>
                    <a:schemeClr val="accent1"/>
                  </a:solidFill>
                  <a:ea typeface="Ebrima" pitchFamily="2" charset="0"/>
                  <a:cs typeface="Ebrima" pitchFamily="2" charset="0"/>
                </a:rPr>
                <a:t>RF Mesh Network</a:t>
              </a:r>
            </a:p>
            <a:p>
              <a:pPr marL="225425" indent="-225425">
                <a:buFont typeface="Arial" pitchFamily="34" charset="0"/>
                <a:buChar char="•"/>
              </a:pPr>
              <a:r>
                <a:rPr lang="en-US" sz="3200" dirty="0" smtClean="0">
                  <a:ea typeface="Ebrima" pitchFamily="2" charset="0"/>
                  <a:cs typeface="Ebrima" pitchFamily="2" charset="0"/>
                </a:rPr>
                <a:t>Composed of small, inexpensive hardware</a:t>
              </a:r>
            </a:p>
            <a:p>
              <a:pPr marL="225425" indent="-225425">
                <a:buFont typeface="Arial" pitchFamily="34" charset="0"/>
                <a:buChar char="•"/>
              </a:pPr>
              <a:r>
                <a:rPr lang="en-US" sz="3200" dirty="0" smtClean="0">
                  <a:ea typeface="Ebrima" pitchFamily="2" charset="0"/>
                  <a:cs typeface="Ebrima" pitchFamily="2" charset="0"/>
                </a:rPr>
                <a:t>Relay messages to </a:t>
              </a:r>
              <a:r>
                <a:rPr lang="en-US" sz="3200" dirty="0" smtClean="0">
                  <a:ea typeface="Ebrima" pitchFamily="2" charset="0"/>
                  <a:cs typeface="Ebrima" pitchFamily="2" charset="0"/>
                </a:rPr>
                <a:t>the proxy </a:t>
              </a:r>
              <a:r>
                <a:rPr lang="en-US" sz="3200" dirty="0" smtClean="0">
                  <a:ea typeface="Ebrima" pitchFamily="2" charset="0"/>
                  <a:cs typeface="Ebrima" pitchFamily="2" charset="0"/>
                </a:rPr>
                <a:t>via a controlled flooding mechanism</a:t>
              </a:r>
            </a:p>
            <a:p>
              <a:pPr marL="225425" indent="-225425">
                <a:buFont typeface="Arial" pitchFamily="34" charset="0"/>
                <a:buChar char="•"/>
              </a:pPr>
              <a:r>
                <a:rPr lang="en-US" sz="3200" dirty="0" smtClean="0">
                  <a:ea typeface="Ebrima" pitchFamily="2" charset="0"/>
                  <a:cs typeface="Ebrima" pitchFamily="2" charset="0"/>
                </a:rPr>
                <a:t>Collision avoidance using time division</a:t>
              </a:r>
            </a:p>
            <a:p>
              <a:pPr marL="225425" indent="-225425">
                <a:buFont typeface="Arial" pitchFamily="34" charset="0"/>
                <a:buChar char="•"/>
              </a:pPr>
              <a:r>
                <a:rPr lang="en-US" sz="3200" dirty="0" smtClean="0">
                  <a:ea typeface="Ebrima" pitchFamily="2" charset="0"/>
                  <a:cs typeface="Ebrima" pitchFamily="2" charset="0"/>
                </a:rPr>
                <a:t>Tags broadcast periodically</a:t>
              </a:r>
            </a:p>
            <a:p>
              <a:pPr marL="225425" indent="-225425">
                <a:buFont typeface="Arial" pitchFamily="34" charset="0"/>
                <a:buChar char="•"/>
              </a:pPr>
              <a:r>
                <a:rPr lang="en-US" sz="3200" dirty="0" smtClean="0">
                  <a:ea typeface="Ebrima" pitchFamily="2" charset="0"/>
                  <a:cs typeface="Ebrima" pitchFamily="2" charset="0"/>
                </a:rPr>
                <a:t>Detectors pick up </a:t>
              </a:r>
              <a:r>
                <a:rPr lang="en-US" sz="3200" dirty="0" smtClean="0">
                  <a:ea typeface="Ebrima" pitchFamily="2" charset="0"/>
                  <a:cs typeface="Ebrima" pitchFamily="2" charset="0"/>
                </a:rPr>
                <a:t>broadcasts, </a:t>
              </a:r>
              <a:r>
                <a:rPr lang="en-US" sz="3200" dirty="0" smtClean="0">
                  <a:ea typeface="Ebrima" pitchFamily="2" charset="0"/>
                  <a:cs typeface="Ebrima" pitchFamily="2" charset="0"/>
                </a:rPr>
                <a:t>determine </a:t>
              </a:r>
              <a:r>
                <a:rPr lang="en-US" sz="3200" dirty="0" smtClean="0">
                  <a:ea typeface="Ebrima" pitchFamily="2" charset="0"/>
                  <a:cs typeface="Ebrima" pitchFamily="2" charset="0"/>
                </a:rPr>
                <a:t>signal strengths, </a:t>
              </a:r>
              <a:r>
                <a:rPr lang="en-US" sz="3200" dirty="0" smtClean="0">
                  <a:ea typeface="Ebrima" pitchFamily="2" charset="0"/>
                  <a:cs typeface="Ebrima" pitchFamily="2" charset="0"/>
                </a:rPr>
                <a:t>and send results</a:t>
              </a:r>
            </a:p>
            <a:p>
              <a:pPr marL="225425" indent="-225425">
                <a:buFont typeface="Arial" pitchFamily="34" charset="0"/>
                <a:buChar char="•"/>
              </a:pPr>
              <a:r>
                <a:rPr lang="en-US" sz="3200" dirty="0" smtClean="0">
                  <a:ea typeface="Ebrima" pitchFamily="2" charset="0"/>
                  <a:cs typeface="Ebrima" pitchFamily="2" charset="0"/>
                </a:rPr>
                <a:t>Detectors also act as relays</a:t>
              </a:r>
            </a:p>
          </p:txBody>
        </p:sp>
        <p:sp>
          <p:nvSpPr>
            <p:cNvPr id="74" name="TextBox 73"/>
            <p:cNvSpPr txBox="1"/>
            <p:nvPr/>
          </p:nvSpPr>
          <p:spPr>
            <a:xfrm>
              <a:off x="13990320" y="25217259"/>
              <a:ext cx="6659880" cy="3754874"/>
            </a:xfrm>
            <a:prstGeom prst="rect">
              <a:avLst/>
            </a:prstGeom>
            <a:noFill/>
          </p:spPr>
          <p:txBody>
            <a:bodyPr wrap="square" lIns="0" tIns="91440" bIns="91440" rtlCol="0">
              <a:spAutoFit/>
            </a:bodyPr>
            <a:lstStyle/>
            <a:p>
              <a:r>
                <a:rPr lang="en-US" sz="4000" b="1" dirty="0" smtClean="0">
                  <a:solidFill>
                    <a:schemeClr val="accent1"/>
                  </a:solidFill>
                  <a:ea typeface="Ebrima" pitchFamily="2" charset="0"/>
                  <a:cs typeface="Ebrima" pitchFamily="2" charset="0"/>
                </a:rPr>
                <a:t>Fingerprint Algorithm</a:t>
              </a:r>
            </a:p>
            <a:p>
              <a:pPr marL="225425" indent="-225425">
                <a:buFont typeface="Arial" pitchFamily="34" charset="0"/>
                <a:buChar char="•"/>
              </a:pPr>
              <a:r>
                <a:rPr lang="en-US" sz="3200" dirty="0" smtClean="0">
                  <a:ea typeface="Ebrima" pitchFamily="2" charset="0"/>
                  <a:cs typeface="Ebrima" pitchFamily="2" charset="0"/>
                </a:rPr>
                <a:t>A progressively constrained, nearest neighbor algorithm, using Euclidean distance as the matching metric. Also, several heuristics are employed that further enhance the accuracy and reliability of the locating process</a:t>
              </a:r>
            </a:p>
          </p:txBody>
        </p:sp>
        <p:sp>
          <p:nvSpPr>
            <p:cNvPr id="73" name="TextBox 72"/>
            <p:cNvSpPr txBox="1"/>
            <p:nvPr/>
          </p:nvSpPr>
          <p:spPr>
            <a:xfrm>
              <a:off x="13990320" y="22071211"/>
              <a:ext cx="6705600" cy="2769989"/>
            </a:xfrm>
            <a:prstGeom prst="rect">
              <a:avLst/>
            </a:prstGeom>
            <a:noFill/>
          </p:spPr>
          <p:txBody>
            <a:bodyPr wrap="square" lIns="0" tIns="91440" bIns="91440" rtlCol="0">
              <a:spAutoFit/>
            </a:bodyPr>
            <a:lstStyle/>
            <a:p>
              <a:r>
                <a:rPr lang="en-US" sz="4000" b="1" dirty="0" smtClean="0">
                  <a:solidFill>
                    <a:schemeClr val="accent1"/>
                  </a:solidFill>
                  <a:ea typeface="Ebrima" pitchFamily="2" charset="0"/>
                  <a:cs typeface="Ebrima" pitchFamily="2" charset="0"/>
                </a:rPr>
                <a:t>Wi-Fi Proxy</a:t>
              </a:r>
            </a:p>
            <a:p>
              <a:pPr marL="228600" indent="-228600">
                <a:buFont typeface="Arial" pitchFamily="34" charset="0"/>
                <a:buChar char="•"/>
              </a:pPr>
              <a:r>
                <a:rPr lang="en-US" sz="3200" dirty="0" smtClean="0">
                  <a:ea typeface="Ebrima" pitchFamily="2" charset="0"/>
                  <a:cs typeface="Ebrima" pitchFamily="2" charset="0"/>
                </a:rPr>
                <a:t>RFM12 module receives data from the mesh network</a:t>
              </a:r>
            </a:p>
            <a:p>
              <a:pPr marL="228600" indent="-228600">
                <a:buFont typeface="Arial" pitchFamily="34" charset="0"/>
                <a:buChar char="•"/>
              </a:pPr>
              <a:r>
                <a:rPr lang="en-US" sz="3200" dirty="0" smtClean="0">
                  <a:ea typeface="Ebrima" pitchFamily="2" charset="0"/>
                  <a:cs typeface="Ebrima" pitchFamily="2" charset="0"/>
                </a:rPr>
                <a:t>Wi-Fi module sends data to the controller</a:t>
              </a:r>
              <a:endParaRPr lang="en-US" sz="2400" dirty="0">
                <a:ea typeface="Ebrima" pitchFamily="2" charset="0"/>
                <a:cs typeface="Ebrima" pitchFamily="2" charset="0"/>
              </a:endParaRPr>
            </a:p>
          </p:txBody>
        </p:sp>
      </p:grpSp>
      <p:grpSp>
        <p:nvGrpSpPr>
          <p:cNvPr id="181" name="Group 180"/>
          <p:cNvGrpSpPr/>
          <p:nvPr/>
        </p:nvGrpSpPr>
        <p:grpSpPr>
          <a:xfrm>
            <a:off x="13990320" y="5029200"/>
            <a:ext cx="14401800" cy="5531048"/>
            <a:chOff x="13990320" y="5486400"/>
            <a:chExt cx="14401800" cy="5531048"/>
          </a:xfrm>
        </p:grpSpPr>
        <p:sp>
          <p:nvSpPr>
            <p:cNvPr id="102" name="TextBox 101"/>
            <p:cNvSpPr txBox="1"/>
            <p:nvPr/>
          </p:nvSpPr>
          <p:spPr>
            <a:xfrm>
              <a:off x="13990320" y="6400800"/>
              <a:ext cx="14401800" cy="4616648"/>
            </a:xfrm>
            <a:prstGeom prst="rect">
              <a:avLst/>
            </a:prstGeom>
            <a:noFill/>
          </p:spPr>
          <p:txBody>
            <a:bodyPr wrap="square" lIns="0" tIns="91440" bIns="91440" rtlCol="0">
              <a:spAutoFit/>
            </a:bodyPr>
            <a:lstStyle/>
            <a:p>
              <a:pPr lvl="0" hangingPunct="0">
                <a:defRPr sz="1800"/>
              </a:pPr>
              <a:r>
                <a:rPr lang="en-US" sz="3200" dirty="0" smtClean="0">
                  <a:ea typeface="Ebrima" pitchFamily="2"/>
                  <a:cs typeface="Ebrima" pitchFamily="2"/>
                </a:rPr>
                <a:t>Tags are placed onto Test Interface Units (TIUs). The tags broadcast a signal periodically, which is picked up by detectors that are placed in various fixed locations within the tracking area. The detectors determine the </a:t>
              </a:r>
              <a:r>
                <a:rPr lang="en-US" sz="3200" dirty="0" smtClean="0">
                  <a:ea typeface="Ebrima" pitchFamily="2"/>
                  <a:cs typeface="Ebrima" pitchFamily="2"/>
                </a:rPr>
                <a:t>strengths of the signals from the </a:t>
              </a:r>
              <a:r>
                <a:rPr lang="en-US" sz="3200" dirty="0" smtClean="0">
                  <a:ea typeface="Ebrima" pitchFamily="2"/>
                  <a:cs typeface="Ebrima" pitchFamily="2"/>
                </a:rPr>
                <a:t>tags, form a message and relay it, via </a:t>
              </a:r>
              <a:r>
                <a:rPr lang="en-US" sz="3200" dirty="0" smtClean="0">
                  <a:ea typeface="Ebrima" pitchFamily="2"/>
                  <a:cs typeface="Ebrima" pitchFamily="2"/>
                </a:rPr>
                <a:t>the</a:t>
              </a:r>
              <a:r>
                <a:rPr lang="en-US" sz="3200" dirty="0" smtClean="0">
                  <a:ea typeface="Ebrima" pitchFamily="2"/>
                  <a:cs typeface="Ebrima" pitchFamily="2"/>
                </a:rPr>
                <a:t> </a:t>
              </a:r>
              <a:r>
                <a:rPr lang="en-US" sz="3200" dirty="0" smtClean="0">
                  <a:ea typeface="Ebrima" pitchFamily="2"/>
                  <a:cs typeface="Ebrima" pitchFamily="2"/>
                </a:rPr>
                <a:t>mesh network of other detectors until the message reaches the proxy. The proxy then retransmits the message via Wi-Fi to the </a:t>
              </a:r>
              <a:r>
                <a:rPr lang="en-US" sz="3200" dirty="0" smtClean="0">
                  <a:ea typeface="Ebrima" pitchFamily="2"/>
                  <a:cs typeface="Ebrima" pitchFamily="2"/>
                </a:rPr>
                <a:t>Controller</a:t>
              </a:r>
              <a:r>
                <a:rPr lang="en-US" sz="3200" dirty="0" smtClean="0">
                  <a:ea typeface="Ebrima" pitchFamily="2"/>
                  <a:cs typeface="Ebrima" pitchFamily="2"/>
                </a:rPr>
                <a:t>. The </a:t>
              </a:r>
              <a:r>
                <a:rPr lang="en-US" sz="3200" dirty="0" smtClean="0">
                  <a:ea typeface="Ebrima" pitchFamily="2"/>
                  <a:cs typeface="Ebrima" pitchFamily="2"/>
                </a:rPr>
                <a:t>Controller </a:t>
              </a:r>
              <a:r>
                <a:rPr lang="en-US" sz="3200" dirty="0" smtClean="0">
                  <a:ea typeface="Ebrima" pitchFamily="2"/>
                  <a:cs typeface="Ebrima" pitchFamily="2"/>
                </a:rPr>
                <a:t>gives the signal strength data to a locating algorithm which calculates </a:t>
              </a:r>
              <a:r>
                <a:rPr lang="en-US" sz="3200" dirty="0" smtClean="0">
                  <a:ea typeface="Ebrima" pitchFamily="2"/>
                  <a:cs typeface="Ebrima" pitchFamily="2"/>
                </a:rPr>
                <a:t>the tags’ approximate locations </a:t>
              </a:r>
              <a:r>
                <a:rPr lang="en-US" sz="3200" dirty="0" smtClean="0">
                  <a:ea typeface="Ebrima" pitchFamily="2"/>
                  <a:cs typeface="Ebrima" pitchFamily="2"/>
                </a:rPr>
                <a:t>via statistical analysis. The results are placed into a database where the </a:t>
              </a:r>
              <a:r>
                <a:rPr lang="en-US" sz="3200" dirty="0" smtClean="0">
                  <a:ea typeface="Ebrima" pitchFamily="2"/>
                  <a:cs typeface="Ebrima" pitchFamily="2"/>
                </a:rPr>
                <a:t>W</a:t>
              </a:r>
              <a:r>
                <a:rPr lang="en-US" sz="3200" dirty="0" smtClean="0">
                  <a:ea typeface="Ebrima" pitchFamily="2"/>
                  <a:cs typeface="Ebrima" pitchFamily="2"/>
                </a:rPr>
                <a:t>eb </a:t>
              </a:r>
              <a:r>
                <a:rPr lang="en-US" sz="3200" dirty="0" smtClean="0">
                  <a:ea typeface="Ebrima" pitchFamily="2"/>
                  <a:cs typeface="Ebrima" pitchFamily="2"/>
                </a:rPr>
                <a:t>A</a:t>
              </a:r>
              <a:r>
                <a:rPr lang="en-US" sz="3200" dirty="0" smtClean="0">
                  <a:ea typeface="Ebrima" pitchFamily="2"/>
                  <a:cs typeface="Ebrima" pitchFamily="2"/>
                </a:rPr>
                <a:t>pp </a:t>
              </a:r>
              <a:r>
                <a:rPr lang="en-US" sz="3200" dirty="0" smtClean="0">
                  <a:ea typeface="Ebrima" pitchFamily="2"/>
                  <a:cs typeface="Ebrima" pitchFamily="2"/>
                </a:rPr>
                <a:t>periodically retrieves the results and displays them on an interactive 2D map.</a:t>
              </a:r>
              <a:endParaRPr lang="en-US" sz="3200" dirty="0">
                <a:ea typeface="Ebrima" pitchFamily="2"/>
                <a:cs typeface="Ebrima" pitchFamily="2"/>
              </a:endParaRPr>
            </a:p>
          </p:txBody>
        </p:sp>
        <p:sp>
          <p:nvSpPr>
            <p:cNvPr id="75" name="Rectangle 74"/>
            <p:cNvSpPr/>
            <p:nvPr/>
          </p:nvSpPr>
          <p:spPr>
            <a:xfrm>
              <a:off x="13990320" y="5486400"/>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Design</a:t>
              </a:r>
              <a:endParaRPr lang="en-US" sz="5400" b="1" dirty="0">
                <a:solidFill>
                  <a:schemeClr val="tx2"/>
                </a:solidFill>
                <a:latin typeface="Cambria" pitchFamily="18" charset="0"/>
              </a:endParaRPr>
            </a:p>
          </p:txBody>
        </p:sp>
      </p:grpSp>
      <p:cxnSp>
        <p:nvCxnSpPr>
          <p:cNvPr id="47" name="Straight Connector 46"/>
          <p:cNvCxnSpPr/>
          <p:nvPr/>
        </p:nvCxnSpPr>
        <p:spPr>
          <a:xfrm rot="10800000">
            <a:off x="6842448" y="107442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0800000">
            <a:off x="685800" y="178308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9616128" y="18547079"/>
            <a:ext cx="694944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1828800" y="15544800"/>
            <a:ext cx="5486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10591489" y="8061960"/>
            <a:ext cx="438912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10800000">
            <a:off x="1371600" y="17678400"/>
            <a:ext cx="3962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10800000">
            <a:off x="12633648" y="15544800"/>
            <a:ext cx="4816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16200000" flipH="1">
            <a:off x="26197247" y="26822400"/>
            <a:ext cx="59436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0800000" flipV="1">
            <a:off x="25374600" y="29184598"/>
            <a:ext cx="4175448"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10800000">
            <a:off x="29931048" y="25511759"/>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0800000">
            <a:off x="30312048" y="25283159"/>
            <a:ext cx="9296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16200000" flipH="1">
            <a:off x="40690801" y="6629400"/>
            <a:ext cx="41148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0800000">
            <a:off x="23622000" y="4876801"/>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27035447" y="18211799"/>
            <a:ext cx="41148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10800000">
            <a:off x="28635648" y="191262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91" name="Picture 90" descr="colorbar-big.png"/>
          <p:cNvPicPr>
            <a:picLocks noChangeAspect="1"/>
          </p:cNvPicPr>
          <p:nvPr/>
        </p:nvPicPr>
        <p:blipFill>
          <a:blip r:embed="rId10" cstate="print"/>
          <a:stretch>
            <a:fillRect/>
          </a:stretch>
        </p:blipFill>
        <p:spPr>
          <a:xfrm>
            <a:off x="0" y="3962400"/>
            <a:ext cx="43891200" cy="324795"/>
          </a:xfrm>
          <a:prstGeom prst="rect">
            <a:avLst/>
          </a:prstGeom>
        </p:spPr>
      </p:pic>
      <p:sp>
        <p:nvSpPr>
          <p:cNvPr id="92" name="Rectangle 91"/>
          <p:cNvSpPr/>
          <p:nvPr/>
        </p:nvSpPr>
        <p:spPr>
          <a:xfrm>
            <a:off x="0" y="30251400"/>
            <a:ext cx="43891200" cy="2667000"/>
          </a:xfrm>
          <a:prstGeom prst="rect">
            <a:avLst/>
          </a:prstGeom>
          <a:solidFill>
            <a:schemeClr val="accent3">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2068285" y="31126241"/>
            <a:ext cx="25668515" cy="1182559"/>
          </a:xfrm>
          <a:prstGeom prst="rect">
            <a:avLst/>
          </a:prstGeom>
          <a:noFill/>
        </p:spPr>
        <p:txBody>
          <a:bodyPr wrap="square" lIns="73841" tIns="36921" rIns="73841" bIns="36921" rtlCol="0">
            <a:spAutoFit/>
          </a:bodyPr>
          <a:lstStyle/>
          <a:p>
            <a:r>
              <a:rPr lang="en-US" sz="7200" dirty="0" smtClean="0">
                <a:solidFill>
                  <a:schemeClr val="tx1">
                    <a:lumMod val="75000"/>
                    <a:lumOff val="25000"/>
                  </a:schemeClr>
                </a:solidFill>
                <a:effectLst>
                  <a:outerShdw dist="25400" dir="2700000" algn="tl" rotWithShape="0">
                    <a:schemeClr val="bg1"/>
                  </a:outerShdw>
                </a:effectLst>
              </a:rPr>
              <a:t>Department of Electrical and Computer Engineering</a:t>
            </a:r>
            <a:endParaRPr lang="en-US" sz="7200" dirty="0">
              <a:solidFill>
                <a:schemeClr val="tx1">
                  <a:lumMod val="75000"/>
                  <a:lumOff val="25000"/>
                </a:schemeClr>
              </a:solidFill>
              <a:effectLst>
                <a:outerShdw dist="25400" dir="2700000" algn="tl" rotWithShape="0">
                  <a:schemeClr val="bg1"/>
                </a:outerShdw>
              </a:effectLst>
            </a:endParaRPr>
          </a:p>
        </p:txBody>
      </p:sp>
      <p:pic>
        <p:nvPicPr>
          <p:cNvPr id="1028" name="Picture 4" descr="E:\PSU\ECE 412\Winter 2011\Poster\Logo\psulogo_horiz_msword.tif"/>
          <p:cNvPicPr>
            <a:picLocks noChangeAspect="1" noChangeArrowheads="1"/>
          </p:cNvPicPr>
          <p:nvPr/>
        </p:nvPicPr>
        <p:blipFill>
          <a:blip r:embed="rId11" cstate="print">
            <a:clrChange>
              <a:clrFrom>
                <a:srgbClr val="FFFFFF"/>
              </a:clrFrom>
              <a:clrTo>
                <a:srgbClr val="FFFFFF">
                  <a:alpha val="0"/>
                </a:srgbClr>
              </a:clrTo>
            </a:clrChange>
          </a:blip>
          <a:srcRect/>
          <a:stretch>
            <a:fillRect/>
          </a:stretch>
        </p:blipFill>
        <p:spPr bwMode="auto">
          <a:xfrm>
            <a:off x="32842200" y="30480000"/>
            <a:ext cx="9920396" cy="1981200"/>
          </a:xfrm>
          <a:prstGeom prst="rect">
            <a:avLst/>
          </a:prstGeom>
          <a:noFill/>
        </p:spPr>
      </p:pic>
      <p:cxnSp>
        <p:nvCxnSpPr>
          <p:cNvPr id="99" name="Straight Connector 98"/>
          <p:cNvCxnSpPr/>
          <p:nvPr/>
        </p:nvCxnSpPr>
        <p:spPr>
          <a:xfrm rot="10800000">
            <a:off x="25984200" y="5105400"/>
            <a:ext cx="22860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rot="10800000">
            <a:off x="38023800" y="49530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rot="10800000">
            <a:off x="21259800" y="5105401"/>
            <a:ext cx="36576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rot="5400000">
            <a:off x="28155900" y="17411700"/>
            <a:ext cx="2362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rot="10800000">
            <a:off x="29626248" y="18897600"/>
            <a:ext cx="3673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rot="5400000">
            <a:off x="41262300" y="7124700"/>
            <a:ext cx="2362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rot="10800000">
            <a:off x="38541648" y="5181599"/>
            <a:ext cx="3673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280160" y="19360263"/>
            <a:ext cx="10515600" cy="4355038"/>
          </a:xfrm>
          <a:prstGeom prst="rect">
            <a:avLst/>
          </a:prstGeom>
          <a:noFill/>
        </p:spPr>
        <p:txBody>
          <a:bodyPr wrap="square" lIns="0" tIns="91440" bIns="91440" rtlCol="0">
            <a:spAutoFit/>
          </a:bodyPr>
          <a:lstStyle/>
          <a:p>
            <a:pPr lvl="0"/>
            <a:r>
              <a:rPr lang="en-US" sz="3200" dirty="0" smtClean="0">
                <a:ea typeface="Ebrima" pitchFamily="2" charset="0"/>
                <a:cs typeface="Ebrima" pitchFamily="2" charset="0"/>
              </a:rPr>
              <a:t>By collecting RF signatures and storing them in a </a:t>
            </a:r>
            <a:r>
              <a:rPr lang="en-US" sz="3200" dirty="0" smtClean="0">
                <a:ea typeface="Ebrima" pitchFamily="2" charset="0"/>
                <a:cs typeface="Ebrima" pitchFamily="2" charset="0"/>
              </a:rPr>
              <a:t>database, the </a:t>
            </a:r>
            <a:r>
              <a:rPr lang="en-US" sz="3200" dirty="0" smtClean="0">
                <a:ea typeface="Ebrima" pitchFamily="2" charset="0"/>
                <a:cs typeface="Ebrima" pitchFamily="2" charset="0"/>
              </a:rPr>
              <a:t>RF signature created by a tag's broadcast can be compared to those stored in the database and the closest match roughly identifies the location of the tag.</a:t>
            </a:r>
          </a:p>
          <a:p>
            <a:pPr lvl="0">
              <a:spcBef>
                <a:spcPts val="1800"/>
              </a:spcBef>
            </a:pPr>
            <a:r>
              <a:rPr lang="en-US" sz="3200" dirty="0" smtClean="0">
                <a:ea typeface="Ebrima" pitchFamily="2" charset="0"/>
                <a:cs typeface="Ebrima" pitchFamily="2" charset="0"/>
              </a:rPr>
              <a:t>The processing is done in a </a:t>
            </a:r>
            <a:r>
              <a:rPr lang="en-US" sz="3200" dirty="0" smtClean="0">
                <a:ea typeface="Ebrima" pitchFamily="2" charset="0"/>
                <a:cs typeface="Ebrima" pitchFamily="2" charset="0"/>
              </a:rPr>
              <a:t>Java </a:t>
            </a:r>
            <a:r>
              <a:rPr lang="en-US" sz="3200" dirty="0" smtClean="0">
                <a:ea typeface="Ebrima" pitchFamily="2" charset="0"/>
                <a:cs typeface="Ebrima" pitchFamily="2" charset="0"/>
              </a:rPr>
              <a:t>application that has a direct TCP/IP connection to the proxy. Likewise, the proxy is connected to the </a:t>
            </a:r>
            <a:r>
              <a:rPr lang="en-US" sz="3200" dirty="0" smtClean="0">
                <a:ea typeface="Ebrima" pitchFamily="2" charset="0"/>
                <a:cs typeface="Ebrima" pitchFamily="2" charset="0"/>
              </a:rPr>
              <a:t>Controller via </a:t>
            </a:r>
            <a:r>
              <a:rPr lang="en-US" sz="3200" dirty="0" smtClean="0">
                <a:ea typeface="Ebrima" pitchFamily="2" charset="0"/>
                <a:cs typeface="Ebrima" pitchFamily="2" charset="0"/>
              </a:rPr>
              <a:t>an onboard Wi-Fi module and </a:t>
            </a:r>
            <a:r>
              <a:rPr lang="en-US" sz="3200" dirty="0" smtClean="0">
                <a:ea typeface="Ebrima" pitchFamily="2" charset="0"/>
                <a:cs typeface="Ebrima" pitchFamily="2" charset="0"/>
              </a:rPr>
              <a:t>to </a:t>
            </a:r>
            <a:r>
              <a:rPr lang="en-US" sz="3200" dirty="0" smtClean="0">
                <a:ea typeface="Ebrima" pitchFamily="2" charset="0"/>
                <a:cs typeface="Ebrima" pitchFamily="2" charset="0"/>
              </a:rPr>
              <a:t>the </a:t>
            </a:r>
            <a:r>
              <a:rPr lang="en-US" sz="3200" dirty="0" smtClean="0">
                <a:ea typeface="Ebrima" pitchFamily="2" charset="0"/>
                <a:cs typeface="Ebrima" pitchFamily="2" charset="0"/>
              </a:rPr>
              <a:t>mesh network via </a:t>
            </a:r>
            <a:r>
              <a:rPr lang="en-US" sz="3200" dirty="0" smtClean="0">
                <a:ea typeface="Ebrima" pitchFamily="2" charset="0"/>
                <a:cs typeface="Ebrima" pitchFamily="2" charset="0"/>
              </a:rPr>
              <a:t>an </a:t>
            </a:r>
            <a:r>
              <a:rPr lang="en-US" sz="3200" dirty="0" smtClean="0">
                <a:ea typeface="Ebrima" pitchFamily="2" charset="0"/>
                <a:cs typeface="Ebrima" pitchFamily="2" charset="0"/>
              </a:rPr>
              <a:t>RF12 </a:t>
            </a:r>
            <a:r>
              <a:rPr lang="en-US" sz="3200" dirty="0" smtClean="0">
                <a:ea typeface="Ebrima" pitchFamily="2" charset="0"/>
                <a:cs typeface="Ebrima" pitchFamily="2" charset="0"/>
              </a:rPr>
              <a:t>module.</a:t>
            </a:r>
          </a:p>
        </p:txBody>
      </p:sp>
      <p:sp>
        <p:nvSpPr>
          <p:cNvPr id="18" name="Rectangle 17"/>
          <p:cNvSpPr/>
          <p:nvPr/>
        </p:nvSpPr>
        <p:spPr>
          <a:xfrm>
            <a:off x="1280160" y="18293463"/>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Approach</a:t>
            </a:r>
            <a:endParaRPr lang="en-US" sz="5400" b="1" dirty="0">
              <a:solidFill>
                <a:schemeClr val="tx2"/>
              </a:solidFill>
              <a:latin typeface="Cambria" pitchFamily="18" charset="0"/>
            </a:endParaRPr>
          </a:p>
        </p:txBody>
      </p:sp>
      <p:pic>
        <p:nvPicPr>
          <p:cNvPr id="156" name="Picture 4" descr="C:\Users\WOODY\Desktop\sensor_network_big.gif"/>
          <p:cNvPicPr>
            <a:picLocks noChangeAspect="1" noChangeArrowheads="1"/>
          </p:cNvPicPr>
          <p:nvPr/>
        </p:nvPicPr>
        <p:blipFill>
          <a:blip r:embed="rId12" cstate="print"/>
          <a:stretch>
            <a:fillRect/>
          </a:stretch>
        </p:blipFill>
        <p:spPr bwMode="auto">
          <a:xfrm>
            <a:off x="1447800" y="24079200"/>
            <a:ext cx="9605486" cy="4753451"/>
          </a:xfrm>
          <a:prstGeom prst="rect">
            <a:avLst/>
          </a:prstGeom>
          <a:noFill/>
        </p:spPr>
      </p:pic>
      <p:sp>
        <p:nvSpPr>
          <p:cNvPr id="157" name="Rectangle 156"/>
          <p:cNvSpPr/>
          <p:nvPr/>
        </p:nvSpPr>
        <p:spPr>
          <a:xfrm>
            <a:off x="3657912" y="28651200"/>
            <a:ext cx="51054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pPr algn="ctr"/>
            <a:r>
              <a:rPr lang="en-US" sz="3200" b="1" dirty="0" smtClean="0">
                <a:solidFill>
                  <a:schemeClr val="tx2">
                    <a:lumMod val="60000"/>
                    <a:lumOff val="40000"/>
                  </a:schemeClr>
                </a:solidFill>
              </a:rPr>
              <a:t>Mesh Network Concept</a:t>
            </a:r>
            <a:endParaRPr lang="en-US" sz="3200" b="1" dirty="0">
              <a:solidFill>
                <a:schemeClr val="tx2">
                  <a:lumMod val="60000"/>
                  <a:lumOff val="40000"/>
                </a:schemeClr>
              </a:solidFill>
            </a:endParaRPr>
          </a:p>
        </p:txBody>
      </p:sp>
      <p:grpSp>
        <p:nvGrpSpPr>
          <p:cNvPr id="164" name="Group 163"/>
          <p:cNvGrpSpPr/>
          <p:nvPr/>
        </p:nvGrpSpPr>
        <p:grpSpPr>
          <a:xfrm>
            <a:off x="15212523" y="10500688"/>
            <a:ext cx="11865954" cy="4586912"/>
            <a:chOff x="15212523" y="10241280"/>
            <a:chExt cx="11865954" cy="4586912"/>
          </a:xfrm>
        </p:grpSpPr>
        <p:pic>
          <p:nvPicPr>
            <p:cNvPr id="115" name="Picture 114" descr="1209193.png"/>
            <p:cNvPicPr>
              <a:picLocks noChangeAspect="1"/>
            </p:cNvPicPr>
            <p:nvPr/>
          </p:nvPicPr>
          <p:blipFill>
            <a:blip r:embed="rId13" cstate="print"/>
            <a:stretch>
              <a:fillRect/>
            </a:stretch>
          </p:blipFill>
          <p:spPr>
            <a:xfrm>
              <a:off x="26185323" y="13696859"/>
              <a:ext cx="713277" cy="713277"/>
            </a:xfrm>
            <a:prstGeom prst="rect">
              <a:avLst/>
            </a:prstGeom>
          </p:spPr>
        </p:pic>
        <p:grpSp>
          <p:nvGrpSpPr>
            <p:cNvPr id="117" name="Group 125"/>
            <p:cNvGrpSpPr/>
            <p:nvPr/>
          </p:nvGrpSpPr>
          <p:grpSpPr>
            <a:xfrm>
              <a:off x="17288392" y="13208463"/>
              <a:ext cx="1380608" cy="1619729"/>
              <a:chOff x="10467777" y="16383000"/>
              <a:chExt cx="2507756" cy="2902786"/>
            </a:xfrm>
          </p:grpSpPr>
          <p:pic>
            <p:nvPicPr>
              <p:cNvPr id="152" name="Picture 151" descr="1914499.png"/>
              <p:cNvPicPr>
                <a:picLocks noChangeAspect="1"/>
              </p:cNvPicPr>
              <p:nvPr/>
            </p:nvPicPr>
            <p:blipFill>
              <a:blip r:embed="rId14" cstate="print"/>
              <a:stretch>
                <a:fillRect/>
              </a:stretch>
            </p:blipFill>
            <p:spPr>
              <a:xfrm>
                <a:off x="10467777" y="16383000"/>
                <a:ext cx="2457844" cy="2514600"/>
              </a:xfrm>
              <a:prstGeom prst="rect">
                <a:avLst/>
              </a:prstGeom>
            </p:spPr>
          </p:pic>
          <p:sp>
            <p:nvSpPr>
              <p:cNvPr id="153" name="TextBox 152"/>
              <p:cNvSpPr txBox="1"/>
              <p:nvPr/>
            </p:nvSpPr>
            <p:spPr>
              <a:xfrm>
                <a:off x="10591802" y="18623890"/>
                <a:ext cx="2383731" cy="661896"/>
              </a:xfrm>
              <a:prstGeom prst="rect">
                <a:avLst/>
              </a:prstGeom>
              <a:noFill/>
            </p:spPr>
            <p:txBody>
              <a:bodyPr wrap="squar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Controller</a:t>
                </a:r>
                <a:endParaRPr lang="en-US" sz="2400" dirty="0">
                  <a:solidFill>
                    <a:schemeClr val="tx2">
                      <a:lumMod val="60000"/>
                      <a:lumOff val="40000"/>
                    </a:schemeClr>
                  </a:solidFill>
                  <a:ea typeface="Ebrima" pitchFamily="2" charset="0"/>
                  <a:cs typeface="Ebrima" pitchFamily="2" charset="0"/>
                </a:endParaRPr>
              </a:p>
            </p:txBody>
          </p:sp>
        </p:grpSp>
        <p:grpSp>
          <p:nvGrpSpPr>
            <p:cNvPr id="118" name="Group 96"/>
            <p:cNvGrpSpPr/>
            <p:nvPr/>
          </p:nvGrpSpPr>
          <p:grpSpPr>
            <a:xfrm>
              <a:off x="23061123" y="13239659"/>
              <a:ext cx="1093248" cy="987229"/>
              <a:chOff x="22909752" y="11524216"/>
              <a:chExt cx="1093248" cy="987229"/>
            </a:xfrm>
          </p:grpSpPr>
          <p:pic>
            <p:nvPicPr>
              <p:cNvPr id="150" name="Picture 149" descr="1209193.png"/>
              <p:cNvPicPr>
                <a:picLocks noChangeAspect="1"/>
              </p:cNvPicPr>
              <p:nvPr/>
            </p:nvPicPr>
            <p:blipFill>
              <a:blip r:embed="rId13" cstate="print"/>
              <a:stretch>
                <a:fillRect/>
              </a:stretch>
            </p:blipFill>
            <p:spPr>
              <a:xfrm>
                <a:off x="23095534" y="11524216"/>
                <a:ext cx="713277" cy="713277"/>
              </a:xfrm>
              <a:prstGeom prst="rect">
                <a:avLst/>
              </a:prstGeom>
            </p:spPr>
          </p:pic>
          <p:sp>
            <p:nvSpPr>
              <p:cNvPr id="151" name="TextBox 150"/>
              <p:cNvSpPr txBox="1"/>
              <p:nvPr/>
            </p:nvSpPr>
            <p:spPr>
              <a:xfrm>
                <a:off x="22909752" y="12142113"/>
                <a:ext cx="1093248"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Detector</a:t>
                </a:r>
                <a:endParaRPr lang="en-US" sz="2400" dirty="0">
                  <a:solidFill>
                    <a:schemeClr val="tx2">
                      <a:lumMod val="60000"/>
                      <a:lumOff val="40000"/>
                    </a:schemeClr>
                  </a:solidFill>
                  <a:ea typeface="Ebrima" pitchFamily="2" charset="0"/>
                  <a:cs typeface="Ebrima" pitchFamily="2" charset="0"/>
                </a:endParaRPr>
              </a:p>
            </p:txBody>
          </p:sp>
        </p:grpSp>
        <p:pic>
          <p:nvPicPr>
            <p:cNvPr id="119" name="Picture 118" descr="15342234.png"/>
            <p:cNvPicPr>
              <a:picLocks noChangeAspect="1"/>
            </p:cNvPicPr>
            <p:nvPr/>
          </p:nvPicPr>
          <p:blipFill>
            <a:blip r:embed="rId15" cstate="print"/>
            <a:stretch>
              <a:fillRect/>
            </a:stretch>
          </p:blipFill>
          <p:spPr>
            <a:xfrm>
              <a:off x="24998975" y="12325259"/>
              <a:ext cx="778469" cy="778468"/>
            </a:xfrm>
            <a:prstGeom prst="rect">
              <a:avLst/>
            </a:prstGeom>
          </p:spPr>
        </p:pic>
        <p:sp>
          <p:nvSpPr>
            <p:cNvPr id="120" name="TextBox 119"/>
            <p:cNvSpPr txBox="1"/>
            <p:nvPr/>
          </p:nvSpPr>
          <p:spPr>
            <a:xfrm>
              <a:off x="25194723" y="12934859"/>
              <a:ext cx="418384"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Tag</a:t>
              </a:r>
              <a:endParaRPr lang="en-US" sz="2400" dirty="0">
                <a:solidFill>
                  <a:schemeClr val="tx2">
                    <a:lumMod val="60000"/>
                    <a:lumOff val="40000"/>
                  </a:schemeClr>
                </a:solidFill>
                <a:ea typeface="Ebrima" pitchFamily="2" charset="0"/>
                <a:cs typeface="Ebrima" pitchFamily="2" charset="0"/>
              </a:endParaRPr>
            </a:p>
          </p:txBody>
        </p:sp>
        <p:pic>
          <p:nvPicPr>
            <p:cNvPr id="121" name="Picture 120" descr="1209193.png"/>
            <p:cNvPicPr>
              <a:picLocks noChangeAspect="1"/>
            </p:cNvPicPr>
            <p:nvPr/>
          </p:nvPicPr>
          <p:blipFill>
            <a:blip r:embed="rId13" cstate="print"/>
            <a:stretch>
              <a:fillRect/>
            </a:stretch>
          </p:blipFill>
          <p:spPr>
            <a:xfrm>
              <a:off x="26365200" y="10849982"/>
              <a:ext cx="713277" cy="713277"/>
            </a:xfrm>
            <a:prstGeom prst="rect">
              <a:avLst/>
            </a:prstGeom>
          </p:spPr>
        </p:pic>
        <p:grpSp>
          <p:nvGrpSpPr>
            <p:cNvPr id="122" name="Group 123"/>
            <p:cNvGrpSpPr/>
            <p:nvPr/>
          </p:nvGrpSpPr>
          <p:grpSpPr>
            <a:xfrm>
              <a:off x="15212523" y="10801259"/>
              <a:ext cx="1274893" cy="1143000"/>
              <a:chOff x="21869400" y="9967912"/>
              <a:chExt cx="1447801" cy="1298020"/>
            </a:xfrm>
          </p:grpSpPr>
          <p:pic>
            <p:nvPicPr>
              <p:cNvPr id="147" name="Picture 3" descr="H:\ECE 412\Winter 2011\Poster\PNG Icon\1305272247_1 - Macbook Pro.png"/>
              <p:cNvPicPr>
                <a:picLocks noChangeAspect="1" noChangeArrowheads="1"/>
              </p:cNvPicPr>
              <p:nvPr/>
            </p:nvPicPr>
            <p:blipFill>
              <a:blip r:embed="rId16" cstate="print"/>
              <a:srcRect/>
              <a:stretch>
                <a:fillRect/>
              </a:stretch>
            </p:blipFill>
            <p:spPr bwMode="auto">
              <a:xfrm>
                <a:off x="21869400" y="9967912"/>
                <a:ext cx="1143000" cy="1143000"/>
              </a:xfrm>
              <a:prstGeom prst="rect">
                <a:avLst/>
              </a:prstGeom>
              <a:noFill/>
            </p:spPr>
          </p:pic>
          <p:pic>
            <p:nvPicPr>
              <p:cNvPr id="148" name="Picture 5" descr="H:\ECE 412\Winter 2011\Poster\PNG Icon\20071280501875077805.png"/>
              <p:cNvPicPr>
                <a:picLocks noChangeAspect="1" noChangeArrowheads="1"/>
              </p:cNvPicPr>
              <p:nvPr/>
            </p:nvPicPr>
            <p:blipFill>
              <a:blip r:embed="rId17" cstate="print"/>
              <a:srcRect/>
              <a:stretch>
                <a:fillRect/>
              </a:stretch>
            </p:blipFill>
            <p:spPr bwMode="auto">
              <a:xfrm>
                <a:off x="22631400" y="10210799"/>
                <a:ext cx="685801" cy="685801"/>
              </a:xfrm>
              <a:prstGeom prst="rect">
                <a:avLst/>
              </a:prstGeom>
              <a:noFill/>
            </p:spPr>
          </p:pic>
          <p:sp>
            <p:nvSpPr>
              <p:cNvPr id="149" name="TextBox 148"/>
              <p:cNvSpPr txBox="1"/>
              <p:nvPr/>
            </p:nvSpPr>
            <p:spPr>
              <a:xfrm>
                <a:off x="22471149" y="10896600"/>
                <a:ext cx="693651"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Users</a:t>
                </a:r>
                <a:endParaRPr lang="en-US" sz="2400" dirty="0">
                  <a:solidFill>
                    <a:schemeClr val="tx2">
                      <a:lumMod val="60000"/>
                      <a:lumOff val="40000"/>
                    </a:schemeClr>
                  </a:solidFill>
                  <a:ea typeface="Ebrima" pitchFamily="2" charset="0"/>
                  <a:cs typeface="Ebrima" pitchFamily="2" charset="0"/>
                </a:endParaRPr>
              </a:p>
            </p:txBody>
          </p:sp>
        </p:grpSp>
        <p:grpSp>
          <p:nvGrpSpPr>
            <p:cNvPr id="123" name="Group 99"/>
            <p:cNvGrpSpPr/>
            <p:nvPr/>
          </p:nvGrpSpPr>
          <p:grpSpPr>
            <a:xfrm>
              <a:off x="15212523" y="12184527"/>
              <a:ext cx="990600" cy="1359932"/>
              <a:chOff x="17373600" y="10058400"/>
              <a:chExt cx="990600" cy="1359932"/>
            </a:xfrm>
          </p:grpSpPr>
          <p:pic>
            <p:nvPicPr>
              <p:cNvPr id="144" name="Picture 4" descr="H:\ECE 412\Winter 2011\Poster\PNG Icon\1305272571_folder_locked.png"/>
              <p:cNvPicPr>
                <a:picLocks noChangeAspect="1" noChangeArrowheads="1"/>
              </p:cNvPicPr>
              <p:nvPr/>
            </p:nvPicPr>
            <p:blipFill>
              <a:blip r:embed="rId18" cstate="print"/>
              <a:srcRect/>
              <a:stretch>
                <a:fillRect/>
              </a:stretch>
            </p:blipFill>
            <p:spPr bwMode="auto">
              <a:xfrm>
                <a:off x="17373600" y="10058400"/>
                <a:ext cx="990600" cy="990600"/>
              </a:xfrm>
              <a:prstGeom prst="rect">
                <a:avLst/>
              </a:prstGeom>
              <a:noFill/>
            </p:spPr>
          </p:pic>
          <p:pic>
            <p:nvPicPr>
              <p:cNvPr id="145" name="Picture 8" descr="H:\ECE 412\Winter 2011\Poster\PNG Icon\20071280501875077808.png"/>
              <p:cNvPicPr>
                <a:picLocks noChangeAspect="1" noChangeArrowheads="1"/>
              </p:cNvPicPr>
              <p:nvPr/>
            </p:nvPicPr>
            <p:blipFill>
              <a:blip r:embed="rId19" cstate="print"/>
              <a:srcRect/>
              <a:stretch>
                <a:fillRect/>
              </a:stretch>
            </p:blipFill>
            <p:spPr bwMode="auto">
              <a:xfrm>
                <a:off x="17678400" y="10515600"/>
                <a:ext cx="609600" cy="609600"/>
              </a:xfrm>
              <a:prstGeom prst="rect">
                <a:avLst/>
              </a:prstGeom>
              <a:noFill/>
            </p:spPr>
          </p:pic>
          <p:sp>
            <p:nvSpPr>
              <p:cNvPr id="146" name="TextBox 145"/>
              <p:cNvSpPr txBox="1"/>
              <p:nvPr/>
            </p:nvSpPr>
            <p:spPr>
              <a:xfrm>
                <a:off x="17449800" y="11049000"/>
                <a:ext cx="817531"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Admin</a:t>
                </a:r>
                <a:endParaRPr lang="en-US" sz="2400" dirty="0">
                  <a:solidFill>
                    <a:schemeClr val="tx2">
                      <a:lumMod val="60000"/>
                      <a:lumOff val="40000"/>
                    </a:schemeClr>
                  </a:solidFill>
                  <a:ea typeface="Ebrima" pitchFamily="2" charset="0"/>
                  <a:cs typeface="Ebrima" pitchFamily="2" charset="0"/>
                </a:endParaRPr>
              </a:p>
            </p:txBody>
          </p:sp>
        </p:grpSp>
        <p:grpSp>
          <p:nvGrpSpPr>
            <p:cNvPr id="124" name="Group 125"/>
            <p:cNvGrpSpPr/>
            <p:nvPr/>
          </p:nvGrpSpPr>
          <p:grpSpPr>
            <a:xfrm>
              <a:off x="17346123" y="10801259"/>
              <a:ext cx="1353130" cy="1619729"/>
              <a:chOff x="10467777" y="16383000"/>
              <a:chExt cx="2457844" cy="2902786"/>
            </a:xfrm>
          </p:grpSpPr>
          <p:pic>
            <p:nvPicPr>
              <p:cNvPr id="142" name="Picture 141" descr="1914499.png"/>
              <p:cNvPicPr>
                <a:picLocks noChangeAspect="1"/>
              </p:cNvPicPr>
              <p:nvPr/>
            </p:nvPicPr>
            <p:blipFill>
              <a:blip r:embed="rId14" cstate="print"/>
              <a:stretch>
                <a:fillRect/>
              </a:stretch>
            </p:blipFill>
            <p:spPr>
              <a:xfrm>
                <a:off x="10467777" y="16383000"/>
                <a:ext cx="2457844" cy="2514600"/>
              </a:xfrm>
              <a:prstGeom prst="rect">
                <a:avLst/>
              </a:prstGeom>
            </p:spPr>
          </p:pic>
          <p:sp>
            <p:nvSpPr>
              <p:cNvPr id="143" name="TextBox 142"/>
              <p:cNvSpPr txBox="1"/>
              <p:nvPr/>
            </p:nvSpPr>
            <p:spPr>
              <a:xfrm>
                <a:off x="10591800" y="18623890"/>
                <a:ext cx="2087584" cy="661896"/>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Web App</a:t>
                </a:r>
                <a:endParaRPr lang="en-US" sz="2400" dirty="0">
                  <a:solidFill>
                    <a:schemeClr val="tx2">
                      <a:lumMod val="60000"/>
                      <a:lumOff val="40000"/>
                    </a:schemeClr>
                  </a:solidFill>
                  <a:ea typeface="Ebrima" pitchFamily="2" charset="0"/>
                  <a:cs typeface="Ebrima" pitchFamily="2" charset="0"/>
                </a:endParaRPr>
              </a:p>
            </p:txBody>
          </p:sp>
        </p:grpSp>
        <p:sp>
          <p:nvSpPr>
            <p:cNvPr id="126" name="Left Arrow 125"/>
            <p:cNvSpPr/>
            <p:nvPr/>
          </p:nvSpPr>
          <p:spPr>
            <a:xfrm>
              <a:off x="18666923" y="13696859"/>
              <a:ext cx="2133600" cy="274320"/>
            </a:xfrm>
            <a:prstGeom prst="lef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ight Arrow 127"/>
            <p:cNvSpPr/>
            <p:nvPr/>
          </p:nvSpPr>
          <p:spPr>
            <a:xfrm>
              <a:off x="16482523" y="11106059"/>
              <a:ext cx="838200"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Left-Right Arrow 128"/>
            <p:cNvSpPr/>
            <p:nvPr/>
          </p:nvSpPr>
          <p:spPr>
            <a:xfrm rot="1422916">
              <a:off x="18715765" y="11569082"/>
              <a:ext cx="1007405" cy="274320"/>
            </a:xfrm>
            <a:prstGeom prst="lef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Left-Right Arrow 129"/>
            <p:cNvSpPr/>
            <p:nvPr/>
          </p:nvSpPr>
          <p:spPr>
            <a:xfrm rot="19026531">
              <a:off x="18468580" y="12936577"/>
              <a:ext cx="1516742" cy="274320"/>
            </a:xfrm>
            <a:prstGeom prst="lef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ight Arrow 131"/>
            <p:cNvSpPr/>
            <p:nvPr/>
          </p:nvSpPr>
          <p:spPr>
            <a:xfrm rot="19895593">
              <a:off x="16033609" y="12161125"/>
              <a:ext cx="1368097"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ight Arrow 132"/>
            <p:cNvSpPr/>
            <p:nvPr/>
          </p:nvSpPr>
          <p:spPr>
            <a:xfrm rot="2295083">
              <a:off x="16004708" y="13008275"/>
              <a:ext cx="1368097"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4" name="Picture 133" descr="1209193.png"/>
            <p:cNvPicPr>
              <a:picLocks noChangeAspect="1"/>
            </p:cNvPicPr>
            <p:nvPr/>
          </p:nvPicPr>
          <p:blipFill>
            <a:blip r:embed="rId13" cstate="print"/>
            <a:stretch>
              <a:fillRect/>
            </a:stretch>
          </p:blipFill>
          <p:spPr>
            <a:xfrm>
              <a:off x="23518323" y="10954757"/>
              <a:ext cx="713277" cy="713277"/>
            </a:xfrm>
            <a:prstGeom prst="rect">
              <a:avLst/>
            </a:prstGeom>
          </p:spPr>
        </p:pic>
        <p:pic>
          <p:nvPicPr>
            <p:cNvPr id="135" name="Picture 2" descr="C:\Users\WOODY\Desktop\Image\123GoTV-transmitter-icon.jpg"/>
            <p:cNvPicPr>
              <a:picLocks noChangeAspect="1" noChangeArrowheads="1"/>
            </p:cNvPicPr>
            <p:nvPr/>
          </p:nvPicPr>
          <p:blipFill>
            <a:blip r:embed="rId20" cstate="print">
              <a:clrChange>
                <a:clrFrom>
                  <a:srgbClr val="FFFFFF"/>
                </a:clrFrom>
                <a:clrTo>
                  <a:srgbClr val="FFFFFF">
                    <a:alpha val="0"/>
                  </a:srgbClr>
                </a:clrTo>
              </a:clrChange>
            </a:blip>
            <a:srcRect/>
            <a:stretch>
              <a:fillRect/>
            </a:stretch>
          </p:blipFill>
          <p:spPr bwMode="auto">
            <a:xfrm rot="13489628">
              <a:off x="24452445" y="11812438"/>
              <a:ext cx="739524" cy="569096"/>
            </a:xfrm>
            <a:prstGeom prst="rect">
              <a:avLst/>
            </a:prstGeom>
            <a:noFill/>
          </p:spPr>
        </p:pic>
        <p:pic>
          <p:nvPicPr>
            <p:cNvPr id="136" name="Picture 2" descr="C:\Users\WOODY\Desktop\Image\123GoTV-transmitter-icon.jpg"/>
            <p:cNvPicPr>
              <a:picLocks noChangeAspect="1" noChangeArrowheads="1"/>
            </p:cNvPicPr>
            <p:nvPr/>
          </p:nvPicPr>
          <p:blipFill>
            <a:blip r:embed="rId20" cstate="print">
              <a:clrChange>
                <a:clrFrom>
                  <a:srgbClr val="FFFFFF"/>
                </a:clrFrom>
                <a:clrTo>
                  <a:srgbClr val="FFFFFF">
                    <a:alpha val="0"/>
                  </a:srgbClr>
                </a:clrTo>
              </a:clrChange>
            </a:blip>
            <a:srcRect/>
            <a:stretch>
              <a:fillRect/>
            </a:stretch>
          </p:blipFill>
          <p:spPr bwMode="auto">
            <a:xfrm rot="8102877">
              <a:off x="24419393" y="12949694"/>
              <a:ext cx="739524" cy="569096"/>
            </a:xfrm>
            <a:prstGeom prst="rect">
              <a:avLst/>
            </a:prstGeom>
            <a:noFill/>
          </p:spPr>
        </p:pic>
        <p:pic>
          <p:nvPicPr>
            <p:cNvPr id="137" name="Picture 2" descr="C:\Users\WOODY\Desktop\Image\123GoTV-transmitter-icon.jpg"/>
            <p:cNvPicPr>
              <a:picLocks noChangeAspect="1" noChangeArrowheads="1"/>
            </p:cNvPicPr>
            <p:nvPr/>
          </p:nvPicPr>
          <p:blipFill>
            <a:blip r:embed="rId20" cstate="print">
              <a:clrChange>
                <a:clrFrom>
                  <a:srgbClr val="FFFFFF"/>
                </a:clrFrom>
                <a:clrTo>
                  <a:srgbClr val="FFFFFF">
                    <a:alpha val="0"/>
                  </a:srgbClr>
                </a:clrTo>
              </a:clrChange>
            </a:blip>
            <a:srcRect/>
            <a:stretch>
              <a:fillRect/>
            </a:stretch>
          </p:blipFill>
          <p:spPr bwMode="auto">
            <a:xfrm rot="18731356">
              <a:off x="25588917" y="11819975"/>
              <a:ext cx="739524" cy="569096"/>
            </a:xfrm>
            <a:prstGeom prst="rect">
              <a:avLst/>
            </a:prstGeom>
            <a:noFill/>
          </p:spPr>
        </p:pic>
        <p:pic>
          <p:nvPicPr>
            <p:cNvPr id="138" name="Picture 2" descr="C:\Users\WOODY\Desktop\Image\123GoTV-transmitter-icon.jpg"/>
            <p:cNvPicPr>
              <a:picLocks noChangeAspect="1" noChangeArrowheads="1"/>
            </p:cNvPicPr>
            <p:nvPr/>
          </p:nvPicPr>
          <p:blipFill>
            <a:blip r:embed="rId20" cstate="print">
              <a:clrChange>
                <a:clrFrom>
                  <a:srgbClr val="FFFFFF"/>
                </a:clrFrom>
                <a:clrTo>
                  <a:srgbClr val="FFFFFF">
                    <a:alpha val="0"/>
                  </a:srgbClr>
                </a:clrTo>
              </a:clrChange>
            </a:blip>
            <a:srcRect/>
            <a:stretch>
              <a:fillRect/>
            </a:stretch>
          </p:blipFill>
          <p:spPr bwMode="auto">
            <a:xfrm rot="2871920">
              <a:off x="25569922" y="12958392"/>
              <a:ext cx="739524" cy="569096"/>
            </a:xfrm>
            <a:prstGeom prst="rect">
              <a:avLst/>
            </a:prstGeom>
            <a:noFill/>
          </p:spPr>
        </p:pic>
        <p:cxnSp>
          <p:nvCxnSpPr>
            <p:cNvPr id="161" name="Straight Arrow Connector 160"/>
            <p:cNvCxnSpPr>
              <a:stCxn id="134" idx="3"/>
              <a:endCxn id="121" idx="1"/>
            </p:cNvCxnSpPr>
            <p:nvPr/>
          </p:nvCxnSpPr>
          <p:spPr>
            <a:xfrm flipV="1">
              <a:off x="24231600" y="11206621"/>
              <a:ext cx="2133600" cy="104775"/>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a:stCxn id="115" idx="0"/>
              <a:endCxn id="121" idx="2"/>
            </p:cNvCxnSpPr>
            <p:nvPr/>
          </p:nvCxnSpPr>
          <p:spPr>
            <a:xfrm rot="5400000" flipH="1" flipV="1">
              <a:off x="25565100" y="12540121"/>
              <a:ext cx="2133600" cy="179877"/>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a:stCxn id="150" idx="0"/>
              <a:endCxn id="134" idx="2"/>
            </p:cNvCxnSpPr>
            <p:nvPr/>
          </p:nvCxnSpPr>
          <p:spPr>
            <a:xfrm rot="5400000" flipH="1" flipV="1">
              <a:off x="22953441" y="12318138"/>
              <a:ext cx="1571625" cy="271418"/>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a:stCxn id="150" idx="3"/>
            </p:cNvCxnSpPr>
            <p:nvPr/>
          </p:nvCxnSpPr>
          <p:spPr>
            <a:xfrm>
              <a:off x="23960182" y="13596298"/>
              <a:ext cx="2328820" cy="481561"/>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p:nvPr/>
          </p:nvCxnSpPr>
          <p:spPr>
            <a:xfrm>
              <a:off x="22021800" y="13696859"/>
              <a:ext cx="1066802" cy="1588"/>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24536400" y="10241280"/>
              <a:ext cx="1676400" cy="492443"/>
            </a:xfrm>
            <a:prstGeom prst="rect">
              <a:avLst/>
            </a:prstGeom>
            <a:noFill/>
          </p:spPr>
          <p:txBody>
            <a:bodyPr wrap="square" lIns="0" tIns="0" rIns="0" bIns="0" rtlCol="0">
              <a:spAutoFit/>
            </a:bodyPr>
            <a:lstStyle/>
            <a:p>
              <a:r>
                <a:rPr lang="en-US" sz="3200" b="1" dirty="0" smtClean="0">
                  <a:solidFill>
                    <a:schemeClr val="accent2"/>
                  </a:solidFill>
                  <a:ea typeface="Ebrima" pitchFamily="2" charset="0"/>
                  <a:cs typeface="Ebrima" pitchFamily="2" charset="0"/>
                </a:rPr>
                <a:t>Front-end</a:t>
              </a:r>
              <a:endParaRPr lang="en-US" sz="3200" b="1" dirty="0">
                <a:solidFill>
                  <a:schemeClr val="accent2"/>
                </a:solidFill>
                <a:ea typeface="Ebrima" pitchFamily="2" charset="0"/>
                <a:cs typeface="Ebrima" pitchFamily="2" charset="0"/>
              </a:endParaRPr>
            </a:p>
          </p:txBody>
        </p:sp>
        <p:sp>
          <p:nvSpPr>
            <p:cNvPr id="158" name="TextBox 157"/>
            <p:cNvSpPr txBox="1"/>
            <p:nvPr/>
          </p:nvSpPr>
          <p:spPr>
            <a:xfrm>
              <a:off x="17221200" y="10241280"/>
              <a:ext cx="1981200" cy="492443"/>
            </a:xfrm>
            <a:prstGeom prst="rect">
              <a:avLst/>
            </a:prstGeom>
            <a:noFill/>
          </p:spPr>
          <p:txBody>
            <a:bodyPr wrap="square" lIns="0" tIns="0" rIns="0" bIns="0" rtlCol="0">
              <a:spAutoFit/>
            </a:bodyPr>
            <a:lstStyle/>
            <a:p>
              <a:r>
                <a:rPr lang="en-US" sz="3200" b="1" dirty="0" smtClean="0">
                  <a:solidFill>
                    <a:schemeClr val="accent2"/>
                  </a:solidFill>
                  <a:ea typeface="Ebrima" pitchFamily="2" charset="0"/>
                  <a:cs typeface="Ebrima" pitchFamily="2" charset="0"/>
                </a:rPr>
                <a:t>Back-end</a:t>
              </a:r>
              <a:endParaRPr lang="en-US" sz="3200" b="1" dirty="0">
                <a:solidFill>
                  <a:schemeClr val="accent2"/>
                </a:solidFill>
                <a:ea typeface="Ebrima" pitchFamily="2" charset="0"/>
                <a:cs typeface="Ebrima" pitchFamily="2" charset="0"/>
              </a:endParaRPr>
            </a:p>
          </p:txBody>
        </p:sp>
        <p:cxnSp>
          <p:nvCxnSpPr>
            <p:cNvPr id="160" name="Straight Connector 159"/>
            <p:cNvCxnSpPr/>
            <p:nvPr/>
          </p:nvCxnSpPr>
          <p:spPr>
            <a:xfrm rot="5400000">
              <a:off x="19316700" y="12763500"/>
              <a:ext cx="3886200" cy="0"/>
            </a:xfrm>
            <a:prstGeom prst="line">
              <a:avLst/>
            </a:prstGeom>
            <a:ln w="76200">
              <a:solidFill>
                <a:schemeClr val="accent2">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116" name="Group 203"/>
            <p:cNvGrpSpPr/>
            <p:nvPr/>
          </p:nvGrpSpPr>
          <p:grpSpPr>
            <a:xfrm>
              <a:off x="20775118" y="12808775"/>
              <a:ext cx="1600198" cy="1497684"/>
              <a:chOff x="15982752" y="17595109"/>
              <a:chExt cx="2458552" cy="2354181"/>
            </a:xfrm>
            <a:solidFill>
              <a:schemeClr val="bg1"/>
            </a:solidFill>
          </p:grpSpPr>
          <p:pic>
            <p:nvPicPr>
              <p:cNvPr id="154" name="Picture 153" descr="wifi_router.png"/>
              <p:cNvPicPr>
                <a:picLocks noChangeAspect="1"/>
              </p:cNvPicPr>
              <p:nvPr/>
            </p:nvPicPr>
            <p:blipFill>
              <a:blip r:embed="rId21" cstate="print"/>
              <a:stretch>
                <a:fillRect/>
              </a:stretch>
            </p:blipFill>
            <p:spPr>
              <a:xfrm>
                <a:off x="15982752" y="17595109"/>
                <a:ext cx="1951441" cy="1996502"/>
              </a:xfrm>
              <a:prstGeom prst="rect">
                <a:avLst/>
              </a:prstGeom>
              <a:grpFill/>
            </p:spPr>
          </p:pic>
          <p:sp>
            <p:nvSpPr>
              <p:cNvPr id="155" name="TextBox 154"/>
              <p:cNvSpPr txBox="1"/>
              <p:nvPr/>
            </p:nvSpPr>
            <p:spPr>
              <a:xfrm>
                <a:off x="16429423" y="19368744"/>
                <a:ext cx="2011881" cy="580546"/>
              </a:xfrm>
              <a:prstGeom prst="rect">
                <a:avLst/>
              </a:prstGeom>
              <a:grpFill/>
            </p:spPr>
            <p:txBody>
              <a:bodyPr wrap="squar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Proxy</a:t>
                </a:r>
              </a:p>
            </p:txBody>
          </p:sp>
        </p:grpSp>
        <p:grpSp>
          <p:nvGrpSpPr>
            <p:cNvPr id="163" name="Group 162"/>
            <p:cNvGrpSpPr/>
            <p:nvPr/>
          </p:nvGrpSpPr>
          <p:grpSpPr>
            <a:xfrm>
              <a:off x="19735800" y="11506200"/>
              <a:ext cx="1239724" cy="1359932"/>
              <a:chOff x="19735800" y="11506200"/>
              <a:chExt cx="1239724" cy="1359932"/>
            </a:xfrm>
          </p:grpSpPr>
          <p:grpSp>
            <p:nvGrpSpPr>
              <p:cNvPr id="125" name="Group 114"/>
              <p:cNvGrpSpPr/>
              <p:nvPr/>
            </p:nvGrpSpPr>
            <p:grpSpPr>
              <a:xfrm>
                <a:off x="19735800" y="11506200"/>
                <a:ext cx="939800" cy="990600"/>
                <a:chOff x="19964400" y="10668000"/>
                <a:chExt cx="939800" cy="990600"/>
              </a:xfrm>
            </p:grpSpPr>
            <p:pic>
              <p:nvPicPr>
                <p:cNvPr id="140" name="Picture 2" descr="D:\PSU\ECE 412\Winter 2011\Poster\PNG Icon\Server.png"/>
                <p:cNvPicPr>
                  <a:picLocks noChangeAspect="1" noChangeArrowheads="1"/>
                </p:cNvPicPr>
                <p:nvPr/>
              </p:nvPicPr>
              <p:blipFill>
                <a:blip r:embed="rId22" cstate="print"/>
                <a:srcRect/>
                <a:stretch>
                  <a:fillRect/>
                </a:stretch>
              </p:blipFill>
              <p:spPr bwMode="auto">
                <a:xfrm>
                  <a:off x="19964400" y="10668000"/>
                  <a:ext cx="939800" cy="939800"/>
                </a:xfrm>
                <a:prstGeom prst="rect">
                  <a:avLst/>
                </a:prstGeom>
                <a:noFill/>
              </p:spPr>
            </p:pic>
            <p:pic>
              <p:nvPicPr>
                <p:cNvPr id="141" name="Picture 4" descr="C:\Users\WOODY\Desktop\Image\Free-Database-Add-icon.png"/>
                <p:cNvPicPr>
                  <a:picLocks noChangeAspect="1" noChangeArrowheads="1"/>
                </p:cNvPicPr>
                <p:nvPr/>
              </p:nvPicPr>
              <p:blipFill>
                <a:blip r:embed="rId23" cstate="print"/>
                <a:srcRect/>
                <a:stretch>
                  <a:fillRect/>
                </a:stretch>
              </p:blipFill>
              <p:spPr bwMode="auto">
                <a:xfrm>
                  <a:off x="20307300" y="11125200"/>
                  <a:ext cx="533400" cy="533400"/>
                </a:xfrm>
                <a:prstGeom prst="rect">
                  <a:avLst/>
                </a:prstGeom>
                <a:noFill/>
              </p:spPr>
            </p:pic>
          </p:grpSp>
          <p:sp>
            <p:nvSpPr>
              <p:cNvPr id="131" name="TextBox 130"/>
              <p:cNvSpPr txBox="1"/>
              <p:nvPr/>
            </p:nvSpPr>
            <p:spPr>
              <a:xfrm>
                <a:off x="19812000" y="12496800"/>
                <a:ext cx="1163524"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Database</a:t>
                </a:r>
                <a:endParaRPr lang="en-US" sz="2400" dirty="0">
                  <a:solidFill>
                    <a:schemeClr val="tx2">
                      <a:lumMod val="60000"/>
                      <a:lumOff val="40000"/>
                    </a:schemeClr>
                  </a:solidFill>
                  <a:ea typeface="Ebrima" pitchFamily="2" charset="0"/>
                  <a:cs typeface="Ebrima" pitchFamily="2" charset="0"/>
                </a:endParaRPr>
              </a:p>
            </p:txBody>
          </p:sp>
        </p:grpSp>
        <p:sp>
          <p:nvSpPr>
            <p:cNvPr id="162" name="TextBox 161"/>
            <p:cNvSpPr txBox="1"/>
            <p:nvPr/>
          </p:nvSpPr>
          <p:spPr>
            <a:xfrm>
              <a:off x="19050000" y="13868400"/>
              <a:ext cx="1312328" cy="369332"/>
            </a:xfrm>
            <a:prstGeom prst="rect">
              <a:avLst/>
            </a:prstGeom>
            <a:noFill/>
          </p:spPr>
          <p:txBody>
            <a:bodyPr wrap="square" lIns="0" tIns="0" rIns="0" bIns="0" rtlCol="0">
              <a:spAutoFit/>
            </a:bodyPr>
            <a:lstStyle/>
            <a:p>
              <a:pPr algn="ctr"/>
              <a:r>
                <a:rPr lang="en-US" sz="2400" dirty="0" smtClean="0">
                  <a:solidFill>
                    <a:schemeClr val="tx2">
                      <a:lumMod val="60000"/>
                      <a:lumOff val="40000"/>
                    </a:schemeClr>
                  </a:solidFill>
                  <a:ea typeface="Ebrima" pitchFamily="2" charset="0"/>
                  <a:cs typeface="Ebrima" pitchFamily="2" charset="0"/>
                </a:rPr>
                <a:t>Wi-Fi</a:t>
              </a:r>
              <a:endParaRPr lang="en-US" sz="2400" dirty="0">
                <a:solidFill>
                  <a:schemeClr val="tx2">
                    <a:lumMod val="60000"/>
                    <a:lumOff val="40000"/>
                  </a:schemeClr>
                </a:solidFill>
                <a:ea typeface="Ebrima" pitchFamily="2" charset="0"/>
                <a:cs typeface="Ebrima" pitchFamily="2" charset="0"/>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1756</TotalTime>
  <Words>618</Words>
  <Application>Microsoft Office PowerPoint</Application>
  <PresentationFormat>Custom</PresentationFormat>
  <Paragraphs>82</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Kin</dc:creator>
  <cp:lastModifiedBy>Kin</cp:lastModifiedBy>
  <cp:revision>280</cp:revision>
  <dcterms:created xsi:type="dcterms:W3CDTF">2011-05-14T19:20:52Z</dcterms:created>
  <dcterms:modified xsi:type="dcterms:W3CDTF">2011-05-20T00:16:30Z</dcterms:modified>
</cp:coreProperties>
</file>