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588" autoAdjust="0"/>
    <p:restoredTop sz="98746" autoAdjust="0"/>
  </p:normalViewPr>
  <p:slideViewPr>
    <p:cSldViewPr>
      <p:cViewPr>
        <p:scale>
          <a:sx n="20" d="100"/>
          <a:sy n="20" d="100"/>
        </p:scale>
        <p:origin x="-2286" y="-43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78687232"/>
        <c:axId val="80135680"/>
      </c:lineChart>
      <c:catAx>
        <c:axId val="78687232"/>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80135680"/>
        <c:crosses val="autoZero"/>
        <c:auto val="1"/>
        <c:lblAlgn val="ctr"/>
        <c:lblOffset val="100"/>
      </c:catAx>
      <c:valAx>
        <c:axId val="80135680"/>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78687232"/>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jpe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9768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731520"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549751" y="933982"/>
            <a:ext cx="4290080" cy="3257018"/>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0080058" y="1375343"/>
            <a:ext cx="2238298" cy="2286260"/>
          </a:xfrm>
          <a:prstGeom prst="rect">
            <a:avLst/>
          </a:prstGeom>
          <a:noFill/>
        </p:spPr>
      </p:pic>
      <p:grpSp>
        <p:nvGrpSpPr>
          <p:cNvPr id="182" name="Group 181"/>
          <p:cNvGrpSpPr/>
          <p:nvPr/>
        </p:nvGrpSpPr>
        <p:grpSpPr>
          <a:xfrm>
            <a:off x="1280160" y="4648201"/>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2818625"/>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3926800"/>
            <a:ext cx="12344400" cy="6432530"/>
          </a:xfrm>
          <a:prstGeom prst="rect">
            <a:avLst/>
          </a:prstGeom>
          <a:noFill/>
        </p:spPr>
        <p:txBody>
          <a:bodyPr wrap="square" lIns="0" tIns="91440" bIns="91440" rtlCol="0">
            <a:spAutoFit/>
          </a:bodyPr>
          <a:lstStyle/>
          <a:p>
            <a:pPr algn="just"/>
            <a:r>
              <a:rPr lang="en-US" sz="3600" dirty="0" smtClean="0"/>
              <a:t>We have a complete system that achieves small size,  low cost, and battery life that exceeds 1 month. As for accuracy, when a tag is placed on exactly a location that was calibrated, success rates are at least 90%.</a:t>
            </a:r>
          </a:p>
          <a:p>
            <a:pPr>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p>
          <a:p>
            <a:pPr>
              <a:spcBef>
                <a:spcPts val="1800"/>
              </a:spcBef>
            </a:pPr>
            <a:endParaRPr lang="en-US" sz="8800" dirty="0"/>
          </a:p>
        </p:txBody>
      </p:sp>
      <p:sp>
        <p:nvSpPr>
          <p:cNvPr id="62" name="TextBox 61"/>
          <p:cNvSpPr txBox="1"/>
          <p:nvPr/>
        </p:nvSpPr>
        <p:spPr>
          <a:xfrm>
            <a:off x="37017648" y="8214361"/>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214361"/>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5901794"/>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59258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495695"/>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495695"/>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4648201"/>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533121"/>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515601"/>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553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00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4023360"/>
            <a:ext cx="43891200" cy="324795"/>
          </a:xfrm>
          <a:prstGeom prst="rect">
            <a:avLst/>
          </a:prstGeom>
        </p:spPr>
      </p:pic>
      <p:sp>
        <p:nvSpPr>
          <p:cNvPr id="92" name="Rectangle 91"/>
          <p:cNvSpPr/>
          <p:nvPr/>
        </p:nvSpPr>
        <p:spPr>
          <a:xfrm>
            <a:off x="0" y="29443680"/>
            <a:ext cx="43891200" cy="347472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008376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cxnSp>
        <p:nvCxnSpPr>
          <p:cNvPr id="99" name="Straight Connector 98"/>
          <p:cNvCxnSpPr/>
          <p:nvPr/>
        </p:nvCxnSpPr>
        <p:spPr>
          <a:xfrm rot="10800000">
            <a:off x="25557480" y="5029199"/>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87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029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0421599"/>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021798"/>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0307298"/>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17931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048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05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506201"/>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tags indoors. The system determines a tag’s current location by matching the RF signal strength pattern of a tag’s periodic broadcasts with pre-collected patterns stored in a database.</a:t>
            </a:r>
          </a:p>
          <a:p>
            <a:pPr algn="just"/>
            <a:r>
              <a:rPr lang="en-US" sz="3600" dirty="0" smtClean="0"/>
              <a:t>Radio Received Signal Strength Indication (RSSI) is a measurement of the power received by an antenna. 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configuration details.</a:t>
            </a:r>
            <a:endParaRPr lang="en-US" sz="3600" dirty="0"/>
          </a:p>
        </p:txBody>
      </p:sp>
      <p:sp>
        <p:nvSpPr>
          <p:cNvPr id="18" name="Rectangle 17"/>
          <p:cNvSpPr/>
          <p:nvPr/>
        </p:nvSpPr>
        <p:spPr>
          <a:xfrm>
            <a:off x="1280160" y="104394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5" y="5638800"/>
            <a:ext cx="15226687" cy="5886039"/>
            <a:chOff x="15212523" y="10241280"/>
            <a:chExt cx="11865954" cy="4586912"/>
          </a:xfrm>
        </p:grpSpPr>
        <p:pic>
          <p:nvPicPr>
            <p:cNvPr id="115" name="Picture 114" descr="1209193.png"/>
            <p:cNvPicPr>
              <a:picLocks noChangeAspect="1"/>
            </p:cNvPicPr>
            <p:nvPr/>
          </p:nvPicPr>
          <p:blipFill>
            <a:blip r:embed="rId7"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8"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7"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9"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7"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0"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1"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2"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3"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8"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7"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5"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6"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7"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6748297"/>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8" cstate="print"/>
          <a:stretch>
            <a:fillRect/>
          </a:stretch>
        </p:blipFill>
        <p:spPr bwMode="auto">
          <a:xfrm>
            <a:off x="35267091" y="17754600"/>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19" cstate="print">
            <a:clrChange>
              <a:clrFrom>
                <a:srgbClr val="FFFFFF"/>
              </a:clrFrom>
              <a:clrTo>
                <a:srgbClr val="FFFFFF">
                  <a:alpha val="0"/>
                </a:srgbClr>
              </a:clrTo>
            </a:clrChange>
          </a:blip>
          <a:stretch>
            <a:fillRect/>
          </a:stretch>
        </p:blipFill>
        <p:spPr bwMode="auto">
          <a:xfrm>
            <a:off x="36880800" y="5181601"/>
            <a:ext cx="5006848" cy="3750447"/>
          </a:xfrm>
          <a:prstGeom prst="rect">
            <a:avLst/>
          </a:prstGeom>
          <a:noFill/>
        </p:spPr>
      </p:pic>
      <p:graphicFrame>
        <p:nvGraphicFramePr>
          <p:cNvPr id="159" name="Chart 158"/>
          <p:cNvGraphicFramePr/>
          <p:nvPr/>
        </p:nvGraphicFramePr>
        <p:xfrm>
          <a:off x="1295400" y="21488402"/>
          <a:ext cx="9982200" cy="7110608"/>
        </p:xfrm>
        <a:graphic>
          <a:graphicData uri="http://schemas.openxmlformats.org/drawingml/2006/chart">
            <c:chart xmlns:c="http://schemas.openxmlformats.org/drawingml/2006/chart" xmlns:r="http://schemas.openxmlformats.org/officeDocument/2006/relationships" r:id="rId20"/>
          </a:graphicData>
        </a:graphic>
      </p:graphicFrame>
      <p:cxnSp>
        <p:nvCxnSpPr>
          <p:cNvPr id="157" name="Straight Connector 156"/>
          <p:cNvCxnSpPr/>
          <p:nvPr/>
        </p:nvCxnSpPr>
        <p:spPr>
          <a:xfrm rot="5400000">
            <a:off x="11201400" y="21259801"/>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297901"/>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335001"/>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1620501"/>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224261"/>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088601"/>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1" cstate="print"/>
          <a:srcRect/>
          <a:stretch>
            <a:fillRect/>
          </a:stretch>
        </p:blipFill>
        <p:spPr bwMode="auto">
          <a:xfrm>
            <a:off x="20802600" y="24166515"/>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2" cstate="print"/>
          <a:srcRect/>
          <a:stretch>
            <a:fillRect/>
          </a:stretch>
        </p:blipFill>
        <p:spPr bwMode="auto">
          <a:xfrm>
            <a:off x="31699201" y="12801601"/>
            <a:ext cx="3047999" cy="2385154"/>
          </a:xfrm>
          <a:prstGeom prst="rect">
            <a:avLst/>
          </a:prstGeom>
          <a:noFill/>
        </p:spPr>
      </p:pic>
      <p:sp>
        <p:nvSpPr>
          <p:cNvPr id="114" name="TextBox 113"/>
          <p:cNvSpPr txBox="1"/>
          <p:nvPr/>
        </p:nvSpPr>
        <p:spPr>
          <a:xfrm>
            <a:off x="35356800" y="12066926"/>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$80</a:t>
            </a: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pSp>
        <p:nvGrpSpPr>
          <p:cNvPr id="156" name="Group 155"/>
          <p:cNvGrpSpPr/>
          <p:nvPr/>
        </p:nvGrpSpPr>
        <p:grpSpPr>
          <a:xfrm>
            <a:off x="13594080" y="11277600"/>
            <a:ext cx="15209520" cy="16819989"/>
            <a:chOff x="13594080" y="11506200"/>
            <a:chExt cx="15209520" cy="16819989"/>
          </a:xfrm>
        </p:grpSpPr>
        <p:sp>
          <p:nvSpPr>
            <p:cNvPr id="171" name="TextBox 170"/>
            <p:cNvSpPr txBox="1"/>
            <p:nvPr/>
          </p:nvSpPr>
          <p:spPr>
            <a:xfrm>
              <a:off x="21488400" y="11506200"/>
              <a:ext cx="7315200" cy="11649343"/>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Tags</a:t>
              </a:r>
              <a:endParaRPr lang="en-US" sz="3600" b="1" dirty="0" smtClean="0">
                <a:solidFill>
                  <a:schemeClr val="accent1"/>
                </a:solidFill>
                <a:ea typeface="Ebrima" pitchFamily="2" charset="0"/>
                <a:cs typeface="Ebrima" pitchFamily="2" charset="0"/>
              </a:endParaRP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4000" b="1" dirty="0" smtClean="0">
                  <a:solidFill>
                    <a:schemeClr val="accent1"/>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4000" b="1" dirty="0" smtClean="0">
                  <a:solidFill>
                    <a:schemeClr val="accent1"/>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from the mesh network to the controller</a:t>
              </a:r>
            </a:p>
            <a:p>
              <a:pPr>
                <a:spcBef>
                  <a:spcPts val="1800"/>
                </a:spcBef>
              </a:pPr>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p:txBody>
        </p:sp>
        <p:grpSp>
          <p:nvGrpSpPr>
            <p:cNvPr id="181" name="Group 180"/>
            <p:cNvGrpSpPr/>
            <p:nvPr/>
          </p:nvGrpSpPr>
          <p:grpSpPr>
            <a:xfrm>
              <a:off x="13594080" y="11506200"/>
              <a:ext cx="7208520" cy="16819989"/>
              <a:chOff x="13594080" y="12161520"/>
              <a:chExt cx="7208520" cy="16819989"/>
            </a:xfrm>
          </p:grpSpPr>
          <p:sp>
            <p:nvSpPr>
              <p:cNvPr id="166" name="TextBox 165"/>
              <p:cNvSpPr txBox="1"/>
              <p:nvPr/>
            </p:nvSpPr>
            <p:spPr>
              <a:xfrm>
                <a:off x="13594080" y="12161520"/>
                <a:ext cx="7208520" cy="16819989"/>
              </a:xfrm>
              <a:prstGeom prst="rect">
                <a:avLst/>
              </a:prstGeom>
              <a:noFill/>
            </p:spPr>
            <p:txBody>
              <a:bodyPr wrap="square" lIns="0" tIns="91440" bIns="91440" rtlCol="0">
                <a:spAutoFit/>
              </a:bodyPr>
              <a:lstStyle/>
              <a:p>
                <a:pPr>
                  <a:spcBef>
                    <a:spcPts val="1800"/>
                  </a:spcBef>
                </a:pPr>
                <a:r>
                  <a:rPr lang="en-US" sz="4000" b="1" dirty="0" smtClean="0">
                    <a:solidFill>
                      <a:schemeClr val="accent1"/>
                    </a:solidFill>
                    <a:ea typeface="Ebrima" pitchFamily="2" charset="0"/>
                    <a:cs typeface="Ebrima" pitchFamily="2" charset="0"/>
                  </a:rPr>
                  <a:t>Controller</a:t>
                </a:r>
                <a:endParaRPr lang="en-US" sz="3600" b="1" dirty="0" smtClean="0">
                  <a:solidFill>
                    <a:schemeClr val="accent1"/>
                  </a:solidFill>
                  <a:ea typeface="Ebrima" pitchFamily="2" charset="0"/>
                  <a:cs typeface="Ebrima" pitchFamily="2" charset="0"/>
                </a:endParaRP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a:spcBef>
                    <a:spcPts val="1200"/>
                  </a:spcBef>
                </a:pPr>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pic>
            <p:nvPicPr>
              <p:cNvPr id="7" name="Picture 8"/>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a:off x="13696950" y="19438620"/>
                <a:ext cx="7105650" cy="4610100"/>
              </a:xfrm>
              <a:prstGeom prst="rect">
                <a:avLst/>
              </a:prstGeom>
              <a:noFill/>
              <a:ln w="9525">
                <a:noFill/>
                <a:miter lim="800000"/>
                <a:headEnd/>
                <a:tailEnd/>
              </a:ln>
            </p:spPr>
          </p:pic>
        </p:grpSp>
      </p:grpSp>
      <p:cxnSp>
        <p:nvCxnSpPr>
          <p:cNvPr id="47" name="Straight Connector 46"/>
          <p:cNvCxnSpPr/>
          <p:nvPr/>
        </p:nvCxnSpPr>
        <p:spPr>
          <a:xfrm rot="10800000">
            <a:off x="14020800" y="28650406"/>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3411200" y="288790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72" name="Group 171"/>
          <p:cNvGrpSpPr/>
          <p:nvPr/>
        </p:nvGrpSpPr>
        <p:grpSpPr>
          <a:xfrm>
            <a:off x="685800" y="24460200"/>
            <a:ext cx="5105400" cy="4648200"/>
            <a:chOff x="609600" y="24765000"/>
            <a:chExt cx="5105400" cy="4648200"/>
          </a:xfrm>
        </p:grpSpPr>
        <p:cxnSp>
          <p:nvCxnSpPr>
            <p:cNvPr id="48" name="Straight Connector 47"/>
            <p:cNvCxnSpPr/>
            <p:nvPr/>
          </p:nvCxnSpPr>
          <p:spPr>
            <a:xfrm rot="10800000">
              <a:off x="609600" y="29107606"/>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088306"/>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8879006"/>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38100" y="27469306"/>
              <a:ext cx="1905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rot="10800000">
            <a:off x="9220200" y="10744201"/>
            <a:ext cx="3048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2" name="Picture 191" descr="psu-mcecs_logo.jpg"/>
          <p:cNvPicPr>
            <a:picLocks noChangeAspect="1"/>
          </p:cNvPicPr>
          <p:nvPr/>
        </p:nvPicPr>
        <p:blipFill>
          <a:blip r:embed="rId24" cstate="print">
            <a:clrChange>
              <a:clrFrom>
                <a:srgbClr val="FFFFFE"/>
              </a:clrFrom>
              <a:clrTo>
                <a:srgbClr val="FFFFFE">
                  <a:alpha val="0"/>
                </a:srgbClr>
              </a:clrTo>
            </a:clrChange>
          </a:blip>
          <a:stretch>
            <a:fillRect/>
          </a:stretch>
        </p:blipFill>
        <p:spPr>
          <a:xfrm>
            <a:off x="35661600" y="29443680"/>
            <a:ext cx="6008915" cy="246459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2741</TotalTime>
  <Words>573</Words>
  <Application>Microsoft Office PowerPoint</Application>
  <PresentationFormat>Custom</PresentationFormat>
  <Paragraphs>91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Trader</cp:lastModifiedBy>
  <cp:revision>483</cp:revision>
  <dcterms:created xsi:type="dcterms:W3CDTF">2011-05-14T19:20:52Z</dcterms:created>
  <dcterms:modified xsi:type="dcterms:W3CDTF">2011-05-24T01:52:35Z</dcterms:modified>
</cp:coreProperties>
</file>