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9524" autoAdjust="0"/>
  </p:normalViewPr>
  <p:slideViewPr>
    <p:cSldViewPr>
      <p:cViewPr>
        <p:scale>
          <a:sx n="50" d="100"/>
          <a:sy n="50" d="100"/>
        </p:scale>
        <p:origin x="-78" y="133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5.6505872015054752</c:v>
                </c:pt>
                <c:pt idx="3">
                  <c:v>5.5386980783198174</c:v>
                </c:pt>
                <c:pt idx="4">
                  <c:v>5.4290245082157487</c:v>
                </c:pt>
                <c:pt idx="5">
                  <c:v>5.3215226203029449</c:v>
                </c:pt>
                <c:pt idx="6">
                  <c:v>5.2161494123928476</c:v>
                </c:pt>
                <c:pt idx="7">
                  <c:v>5.1128627337972681</c:v>
                </c:pt>
                <c:pt idx="8">
                  <c:v>5.011621268467632</c:v>
                </c:pt>
                <c:pt idx="9">
                  <c:v>4.9123845184678814</c:v>
                </c:pt>
                <c:pt idx="10">
                  <c:v>4.8151127877748712</c:v>
                </c:pt>
                <c:pt idx="11">
                  <c:v>4.719767166399329</c:v>
                </c:pt>
                <c:pt idx="12">
                  <c:v>4.6263095148213971</c:v>
                </c:pt>
                <c:pt idx="13">
                  <c:v>4.534702448734353</c:v>
                </c:pt>
                <c:pt idx="14">
                  <c:v>4.4449093240903084</c:v>
                </c:pt>
                <c:pt idx="15">
                  <c:v>4.3568942224421452</c:v>
                </c:pt>
                <c:pt idx="16">
                  <c:v>4.2706219365756581</c:v>
                </c:pt>
                <c:pt idx="17">
                  <c:v>4.1860579564261791</c:v>
                </c:pt>
                <c:pt idx="18">
                  <c:v>4.1031684552741448</c:v>
                </c:pt>
                <c:pt idx="19">
                  <c:v>4.0219202762138355</c:v>
                </c:pt>
                <c:pt idx="20">
                  <c:v>3.9422809188903405</c:v>
                </c:pt>
                <c:pt idx="21">
                  <c:v>3.8642185264988433</c:v>
                </c:pt>
                <c:pt idx="22">
                  <c:v>3.7877018730415615</c:v>
                </c:pt>
                <c:pt idx="23">
                  <c:v>3.7127003508368448</c:v>
                </c:pt>
                <c:pt idx="24">
                  <c:v>3.6391839582758005</c:v>
                </c:pt>
                <c:pt idx="25">
                  <c:v>3.5671232878211727</c:v>
                </c:pt>
                <c:pt idx="26">
                  <c:v>3.4964895142439367</c:v>
                </c:pt>
                <c:pt idx="27">
                  <c:v>3.4272543830928877</c:v>
                </c:pt>
                <c:pt idx="28">
                  <c:v>3.3593901993924122</c:v>
                </c:pt>
                <c:pt idx="29">
                  <c:v>3.2928698165641577</c:v>
                </c:pt>
              </c:numCache>
            </c:numRef>
          </c:yVal>
          <c:smooth val="1"/>
        </c:ser>
        <c:axId val="34872320"/>
        <c:axId val="36529280"/>
      </c:scatterChart>
      <c:valAx>
        <c:axId val="34872320"/>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36529280"/>
        <c:crosses val="autoZero"/>
        <c:crossBetween val="midCat"/>
      </c:valAx>
      <c:valAx>
        <c:axId val="36529280"/>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34872320"/>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eg"/><Relationship Id="rId15" Type="http://schemas.openxmlformats.org/officeDocument/2006/relationships/image" Target="../media/image13.png"/><Relationship Id="rId10" Type="http://schemas.openxmlformats.org/officeDocument/2006/relationships/image" Target="../media/image8.tiff"/><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39624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64625"/>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480610"/>
            <a:ext cx="2662733" cy="2719790"/>
          </a:xfrm>
          <a:prstGeom prst="rect">
            <a:avLst/>
          </a:prstGeom>
          <a:noFill/>
        </p:spPr>
      </p:pic>
      <p:grpSp>
        <p:nvGrpSpPr>
          <p:cNvPr id="182" name="Group 181"/>
          <p:cNvGrpSpPr/>
          <p:nvPr/>
        </p:nvGrpSpPr>
        <p:grpSpPr>
          <a:xfrm>
            <a:off x="1280160" y="4648200"/>
            <a:ext cx="10515600" cy="6023491"/>
            <a:chOff x="1280160" y="5257800"/>
            <a:chExt cx="10515600" cy="60234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1722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a:t>
              </a:r>
              <a:r>
                <a:rPr lang="en-US" sz="3200" dirty="0" smtClean="0"/>
                <a:t>that a </a:t>
              </a:r>
              <a:r>
                <a:rPr lang="en-US" sz="3200" dirty="0" smtClean="0"/>
                <a:t>testing machine can probe.  Since the hardware to be tested is varied, there exists a variety of different TIU's, and as such, finding a particular TIU is </a:t>
              </a:r>
              <a:r>
                <a:rPr lang="en-US" sz="3200" dirty="0" smtClean="0"/>
                <a:t>useful </a:t>
              </a:r>
              <a:r>
                <a:rPr lang="en-US" sz="3200" dirty="0" smtClean="0"/>
                <a:t>because</a:t>
              </a:r>
              <a:r>
                <a:rPr lang="en-US" sz="3200" dirty="0" smtClean="0"/>
                <a:t>, previously, the testing machine had to be broken down to identify the TIU it was </a:t>
              </a:r>
              <a:r>
                <a:rPr lang="en-US" sz="3200" dirty="0" smtClean="0"/>
                <a:t>using. </a:t>
              </a:r>
              <a:r>
                <a:rPr lang="en-US" sz="3200" dirty="0" smtClean="0"/>
                <a:t>The guiding requirements are </a:t>
              </a:r>
              <a:r>
                <a:rPr lang="en-US" sz="3200" dirty="0" smtClean="0"/>
                <a:t>that the </a:t>
              </a:r>
              <a:r>
                <a:rPr lang="en-US" sz="3200" dirty="0" smtClean="0"/>
                <a:t>system must </a:t>
              </a:r>
              <a:r>
                <a:rPr lang="en-US" sz="3200" dirty="0" smtClean="0"/>
                <a:t>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4648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034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79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253959"/>
            <a:ext cx="6408757" cy="4114800"/>
          </a:xfrm>
          <a:prstGeom prst="rect">
            <a:avLst/>
          </a:prstGeom>
          <a:noFill/>
          <a:ln w="3175">
            <a:noFill/>
          </a:ln>
        </p:spPr>
      </p:pic>
      <p:sp>
        <p:nvSpPr>
          <p:cNvPr id="59" name="TextBox 58"/>
          <p:cNvSpPr txBox="1"/>
          <p:nvPr/>
        </p:nvSpPr>
        <p:spPr>
          <a:xfrm>
            <a:off x="30175200" y="26317217"/>
            <a:ext cx="11353800" cy="2154436"/>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145720"/>
            <a:ext cx="6187752" cy="2677656"/>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a:buFont typeface="Arial" pitchFamily="34" charset="0"/>
              <a:buChar char="•"/>
            </a:pPr>
            <a:r>
              <a:rPr lang="en-US" sz="3200" dirty="0" smtClean="0">
                <a:ea typeface="Ebrima" pitchFamily="2" charset="0"/>
                <a:cs typeface="Ebrima" pitchFamily="2" charset="0"/>
              </a:rPr>
              <a:t> Size: 3.5”x1”</a:t>
            </a:r>
          </a:p>
          <a:p>
            <a:pPr>
              <a:buFont typeface="Arial" pitchFamily="34" charset="0"/>
              <a:buChar char="•"/>
            </a:pPr>
            <a:r>
              <a:rPr lang="en-US" sz="3200" dirty="0" smtClean="0">
                <a:ea typeface="Ebrima" pitchFamily="2" charset="0"/>
                <a:cs typeface="Ebrima" pitchFamily="2" charset="0"/>
              </a:rPr>
              <a:t> Use ATMega328p MCU </a:t>
            </a:r>
          </a:p>
          <a:p>
            <a:pPr>
              <a:buFont typeface="Arial" pitchFamily="34" charset="0"/>
              <a:buChar char="•"/>
            </a:pPr>
            <a:r>
              <a:rPr lang="en-US" sz="3200" dirty="0" smtClean="0">
                <a:ea typeface="Ebrima" pitchFamily="2" charset="0"/>
                <a:cs typeface="Ebrima" pitchFamily="2" charset="0"/>
              </a:rPr>
              <a:t> Use 9V battery/adapter</a:t>
            </a:r>
          </a:p>
          <a:p>
            <a:pPr>
              <a:buFont typeface="Arial" pitchFamily="34" charset="0"/>
              <a:buChar char="•"/>
            </a:pPr>
            <a:r>
              <a:rPr lang="en-US" sz="3200" dirty="0" smtClean="0">
                <a:ea typeface="Ebrima" pitchFamily="2" charset="0"/>
                <a:cs typeface="Ebrima" pitchFamily="2" charset="0"/>
              </a:rPr>
              <a:t> Use RF12B transceiver at 434MHz</a:t>
            </a:r>
          </a:p>
        </p:txBody>
      </p:sp>
      <p:sp>
        <p:nvSpPr>
          <p:cNvPr id="63" name="TextBox 62"/>
          <p:cNvSpPr txBox="1"/>
          <p:nvPr/>
        </p:nvSpPr>
        <p:spPr>
          <a:xfrm>
            <a:off x="30845448" y="8229600"/>
            <a:ext cx="6111552" cy="3231654"/>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a:buFont typeface="Arial" pitchFamily="34" charset="0"/>
              <a:buChar char="•"/>
            </a:pPr>
            <a:r>
              <a:rPr lang="en-US" sz="3200" dirty="0" smtClean="0">
                <a:ea typeface="Ebrima" pitchFamily="2" charset="0"/>
                <a:cs typeface="Ebrima" pitchFamily="2" charset="0"/>
              </a:rPr>
              <a:t> Size: 1”x1”x1”</a:t>
            </a:r>
          </a:p>
          <a:p>
            <a:pPr>
              <a:buFont typeface="Arial" pitchFamily="34" charset="0"/>
              <a:buChar char="•"/>
            </a:pPr>
            <a:r>
              <a:rPr lang="en-US" sz="3200" dirty="0" smtClean="0">
                <a:ea typeface="Ebrima" pitchFamily="2" charset="0"/>
                <a:cs typeface="Ebrima" pitchFamily="2" charset="0"/>
              </a:rPr>
              <a:t> Use ATMega328p MCU</a:t>
            </a:r>
          </a:p>
          <a:p>
            <a:pPr>
              <a:buFont typeface="Arial" pitchFamily="34" charset="0"/>
              <a:buChar char="•"/>
            </a:pPr>
            <a:r>
              <a:rPr lang="en-US" sz="3200" dirty="0" smtClean="0">
                <a:ea typeface="Ebrima" pitchFamily="2" charset="0"/>
                <a:cs typeface="Ebrima" pitchFamily="2" charset="0"/>
              </a:rPr>
              <a:t> Use 20mm coin cell battery</a:t>
            </a:r>
          </a:p>
          <a:p>
            <a:pPr>
              <a:buFont typeface="Arial" pitchFamily="34" charset="0"/>
              <a:buChar char="•"/>
            </a:pPr>
            <a:r>
              <a:rPr lang="en-US" sz="3200" dirty="0" smtClean="0">
                <a:ea typeface="Ebrima" pitchFamily="2" charset="0"/>
                <a:cs typeface="Ebrima" pitchFamily="2" charset="0"/>
              </a:rPr>
              <a:t> Battery life: more than 3 months  </a:t>
            </a:r>
          </a:p>
          <a:p>
            <a:pPr>
              <a:buFont typeface="Arial" pitchFamily="34" charset="0"/>
              <a:buChar char="•"/>
            </a:pPr>
            <a:r>
              <a:rPr lang="en-US" sz="3200" dirty="0" smtClean="0">
                <a:ea typeface="Ebrima" pitchFamily="2" charset="0"/>
                <a:cs typeface="Ebrima" pitchFamily="2" charset="0"/>
              </a:rPr>
              <a:t> Use RF12B transceiver at 434MHz</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779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7" y="6019800"/>
            <a:ext cx="5023343" cy="1594501"/>
          </a:xfrm>
          <a:prstGeom prst="rect">
            <a:avLst/>
          </a:prstGeom>
          <a:noFill/>
        </p:spPr>
      </p:pic>
      <p:graphicFrame>
        <p:nvGraphicFramePr>
          <p:cNvPr id="68" name="Chart 67"/>
          <p:cNvGraphicFramePr/>
          <p:nvPr/>
        </p:nvGraphicFramePr>
        <p:xfrm>
          <a:off x="36331848" y="20482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1948159"/>
            <a:ext cx="9240838" cy="4972050"/>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17983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17983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grpSp>
        <p:nvGrpSpPr>
          <p:cNvPr id="179" name="Group 178"/>
          <p:cNvGrpSpPr/>
          <p:nvPr/>
        </p:nvGrpSpPr>
        <p:grpSpPr>
          <a:xfrm>
            <a:off x="21214080" y="16666726"/>
            <a:ext cx="7315200" cy="11815941"/>
            <a:chOff x="21214080" y="16454259"/>
            <a:chExt cx="7315200" cy="11815941"/>
          </a:xfrm>
        </p:grpSpPr>
        <p:sp>
          <p:nvSpPr>
            <p:cNvPr id="60" name="TextBox 59"/>
            <p:cNvSpPr txBox="1"/>
            <p:nvPr/>
          </p:nvSpPr>
          <p:spPr>
            <a:xfrm>
              <a:off x="21214080" y="20406241"/>
              <a:ext cx="7315200" cy="473975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a:t>
              </a:r>
            </a:p>
            <a:p>
              <a:pPr marL="225425" indent="-225425">
                <a:buFont typeface="Arial" pitchFamily="34" charset="0"/>
                <a:buChar char="•"/>
              </a:pPr>
              <a:r>
                <a:rPr lang="en-US" sz="3200" dirty="0" smtClean="0">
                  <a:ea typeface="Ebrima" pitchFamily="2" charset="0"/>
                  <a:cs typeface="Ebrima" pitchFamily="2" charset="0"/>
                </a:rPr>
                <a:t>Interactive 2D map</a:t>
              </a:r>
            </a:p>
            <a:p>
              <a:pPr marL="225425" indent="-225425">
                <a:buFont typeface="Arial" pitchFamily="34" charset="0"/>
                <a:buChar char="•"/>
              </a:pPr>
              <a:r>
                <a:rPr lang="en-US" sz="3200" dirty="0" smtClean="0">
                  <a:ea typeface="Ebrima" pitchFamily="2" charset="0"/>
                  <a:cs typeface="Ebrima" pitchFamily="2" charset="0"/>
                </a:rPr>
                <a:t>Search TIU and detector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a:t>
              </a:r>
            </a:p>
            <a:p>
              <a:pPr marL="225425" indent="-225425">
                <a:buFont typeface="Arial" pitchFamily="34" charset="0"/>
                <a:buChar char="•"/>
              </a:pPr>
              <a:r>
                <a:rPr lang="en-US" sz="3200" dirty="0" smtClean="0">
                  <a:ea typeface="Ebrima" pitchFamily="2" charset="0"/>
                  <a:cs typeface="Ebrima" pitchFamily="2" charset="0"/>
                </a:rPr>
                <a:t>Configure detector placement</a:t>
              </a:r>
            </a:p>
            <a:p>
              <a:pPr marL="225425" indent="-225425">
                <a:buFont typeface="Arial" pitchFamily="34" charset="0"/>
                <a:buChar char="•"/>
              </a:pPr>
              <a:r>
                <a:rPr lang="en-US" sz="3200" dirty="0" smtClean="0">
                  <a:ea typeface="Ebrima" pitchFamily="2" charset="0"/>
                  <a:cs typeface="Ebrima" pitchFamily="2" charset="0"/>
                </a:rPr>
                <a:t>Configure geometry of tracking area</a:t>
              </a:r>
            </a:p>
          </p:txBody>
        </p:sp>
        <p:sp>
          <p:nvSpPr>
            <p:cNvPr id="61" name="TextBox 60"/>
            <p:cNvSpPr txBox="1"/>
            <p:nvPr/>
          </p:nvSpPr>
          <p:spPr>
            <a:xfrm>
              <a:off x="21214080" y="25992653"/>
              <a:ext cx="7010400" cy="2277547"/>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information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endParaRPr lang="en-US" sz="3200" dirty="0">
                <a:ea typeface="Ebrima" pitchFamily="2" charset="0"/>
                <a:cs typeface="Ebrima" pitchFamily="2" charset="0"/>
              </a:endParaRPr>
            </a:p>
          </p:txBody>
        </p:sp>
        <p:sp>
          <p:nvSpPr>
            <p:cNvPr id="66" name="TextBox 65"/>
            <p:cNvSpPr txBox="1"/>
            <p:nvPr/>
          </p:nvSpPr>
          <p:spPr>
            <a:xfrm>
              <a:off x="21214080" y="16454259"/>
              <a:ext cx="7239000" cy="326243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p:txBody>
        </p:sp>
      </p:grpSp>
      <p:grpSp>
        <p:nvGrpSpPr>
          <p:cNvPr id="180" name="Group 179"/>
          <p:cNvGrpSpPr/>
          <p:nvPr/>
        </p:nvGrpSpPr>
        <p:grpSpPr>
          <a:xfrm>
            <a:off x="13990320" y="15697200"/>
            <a:ext cx="9448800" cy="13487400"/>
            <a:chOff x="13990320" y="15484733"/>
            <a:chExt cx="9448800" cy="13487400"/>
          </a:xfrm>
        </p:grpSpPr>
        <p:sp>
          <p:nvSpPr>
            <p:cNvPr id="20" name="Rectangle 19"/>
            <p:cNvSpPr/>
            <p:nvPr/>
          </p:nvSpPr>
          <p:spPr>
            <a:xfrm>
              <a:off x="13990320" y="15484733"/>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Features</a:t>
              </a:r>
              <a:endParaRPr lang="en-US" sz="5400" b="1" dirty="0">
                <a:solidFill>
                  <a:schemeClr val="tx2"/>
                </a:solidFill>
                <a:latin typeface="Cambria" pitchFamily="18" charset="0"/>
              </a:endParaRPr>
            </a:p>
          </p:txBody>
        </p:sp>
        <p:sp>
          <p:nvSpPr>
            <p:cNvPr id="72" name="TextBox 71"/>
            <p:cNvSpPr txBox="1"/>
            <p:nvPr/>
          </p:nvSpPr>
          <p:spPr>
            <a:xfrm>
              <a:off x="13990320" y="16530459"/>
              <a:ext cx="7239000" cy="523220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RF Mesh Network</a:t>
              </a:r>
            </a:p>
            <a:p>
              <a:pPr marL="225425" indent="-225425">
                <a:buFont typeface="Arial" pitchFamily="34" charset="0"/>
                <a:buChar char="•"/>
              </a:pPr>
              <a:r>
                <a:rPr lang="en-US" sz="3200" dirty="0" smtClean="0">
                  <a:ea typeface="Ebrima" pitchFamily="2" charset="0"/>
                  <a:cs typeface="Ebrima" pitchFamily="2" charset="0"/>
                </a:rPr>
                <a:t>Composed of small, inexpensive hardware</a:t>
              </a:r>
            </a:p>
            <a:p>
              <a:pPr marL="225425" indent="-225425">
                <a:buFont typeface="Arial" pitchFamily="34" charset="0"/>
                <a:buChar char="•"/>
              </a:pPr>
              <a:r>
                <a:rPr lang="en-US" sz="3200" dirty="0" smtClean="0">
                  <a:ea typeface="Ebrima" pitchFamily="2" charset="0"/>
                  <a:cs typeface="Ebrima" pitchFamily="2" charset="0"/>
                </a:rPr>
                <a:t>Relay messages to the proxy via a controlled flooding mechanism</a:t>
              </a:r>
            </a:p>
            <a:p>
              <a:pPr marL="225425" indent="-225425">
                <a:buFont typeface="Arial" pitchFamily="34" charset="0"/>
                <a:buChar char="•"/>
              </a:pPr>
              <a:r>
                <a:rPr lang="en-US" sz="3200" dirty="0" smtClean="0">
                  <a:ea typeface="Ebrima" pitchFamily="2" charset="0"/>
                  <a:cs typeface="Ebrima" pitchFamily="2" charset="0"/>
                </a:rPr>
                <a:t>Collision avoidance using time division</a:t>
              </a:r>
            </a:p>
            <a:p>
              <a:pPr marL="225425" indent="-225425">
                <a:buFont typeface="Arial" pitchFamily="34" charset="0"/>
                <a:buChar char="•"/>
              </a:pPr>
              <a:r>
                <a:rPr lang="en-US" sz="3200" dirty="0" smtClean="0">
                  <a:ea typeface="Ebrima" pitchFamily="2" charset="0"/>
                  <a:cs typeface="Ebrima" pitchFamily="2" charset="0"/>
                </a:rPr>
                <a:t>Tags broadcast periodically</a:t>
              </a:r>
            </a:p>
            <a:p>
              <a:pPr marL="225425" indent="-225425">
                <a:buFont typeface="Arial" pitchFamily="34" charset="0"/>
                <a:buChar char="•"/>
              </a:pPr>
              <a:r>
                <a:rPr lang="en-US" sz="3200" dirty="0" smtClean="0">
                  <a:ea typeface="Ebrima" pitchFamily="2" charset="0"/>
                  <a:cs typeface="Ebrima" pitchFamily="2" charset="0"/>
                </a:rPr>
                <a:t>Detectors pick up broadcasts, determine signal strengths, and send results</a:t>
              </a:r>
            </a:p>
            <a:p>
              <a:pPr marL="225425" indent="-225425">
                <a:buFont typeface="Arial" pitchFamily="34" charset="0"/>
                <a:buChar char="•"/>
              </a:pPr>
              <a:r>
                <a:rPr lang="en-US" sz="3200" dirty="0" smtClean="0">
                  <a:ea typeface="Ebrima" pitchFamily="2" charset="0"/>
                  <a:cs typeface="Ebrima" pitchFamily="2" charset="0"/>
                </a:rPr>
                <a:t>Detectors also act as relays</a:t>
              </a:r>
            </a:p>
          </p:txBody>
        </p:sp>
        <p:sp>
          <p:nvSpPr>
            <p:cNvPr id="74" name="TextBox 73"/>
            <p:cNvSpPr txBox="1"/>
            <p:nvPr/>
          </p:nvSpPr>
          <p:spPr>
            <a:xfrm>
              <a:off x="13990320" y="25217259"/>
              <a:ext cx="6659880" cy="375487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Fingerprint Algorithm</a:t>
              </a:r>
            </a:p>
            <a:p>
              <a:pPr marL="225425" indent="-225425" algn="just">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 Also, several heuristics are employed that further enhance the accuracy and reliability of the locating process</a:t>
              </a:r>
            </a:p>
          </p:txBody>
        </p:sp>
        <p:sp>
          <p:nvSpPr>
            <p:cNvPr id="73" name="TextBox 72"/>
            <p:cNvSpPr txBox="1"/>
            <p:nvPr/>
          </p:nvSpPr>
          <p:spPr>
            <a:xfrm>
              <a:off x="13990320" y="22071211"/>
              <a:ext cx="6705600" cy="276998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Wi-Fi Proxy</a:t>
              </a:r>
            </a:p>
            <a:p>
              <a:pPr marL="228600" indent="-228600">
                <a:buFont typeface="Arial" pitchFamily="34" charset="0"/>
                <a:buChar char="•"/>
              </a:pPr>
              <a:r>
                <a:rPr lang="en-US" sz="3200" dirty="0" smtClean="0">
                  <a:ea typeface="Ebrima" pitchFamily="2" charset="0"/>
                  <a:cs typeface="Ebrima" pitchFamily="2" charset="0"/>
                </a:rPr>
                <a:t>RFM12 module receives data from the mesh network</a:t>
              </a:r>
            </a:p>
            <a:p>
              <a:pPr marL="228600" indent="-228600">
                <a:buFont typeface="Arial" pitchFamily="34" charset="0"/>
                <a:buChar char="•"/>
              </a:pPr>
              <a:r>
                <a:rPr lang="en-US" sz="3200" dirty="0" smtClean="0">
                  <a:ea typeface="Ebrima" pitchFamily="2" charset="0"/>
                  <a:cs typeface="Ebrima" pitchFamily="2" charset="0"/>
                </a:rPr>
                <a:t>Wi-Fi module sends data to the controller</a:t>
              </a:r>
              <a:endParaRPr lang="en-US" sz="2400" dirty="0">
                <a:ea typeface="Ebrima" pitchFamily="2" charset="0"/>
                <a:cs typeface="Ebrima" pitchFamily="2" charset="0"/>
              </a:endParaRPr>
            </a:p>
          </p:txBody>
        </p:sp>
      </p:grpSp>
      <p:grpSp>
        <p:nvGrpSpPr>
          <p:cNvPr id="181" name="Group 180"/>
          <p:cNvGrpSpPr/>
          <p:nvPr/>
        </p:nvGrpSpPr>
        <p:grpSpPr>
          <a:xfrm>
            <a:off x="13990320" y="4648200"/>
            <a:ext cx="14401800" cy="5531048"/>
            <a:chOff x="13990320" y="5486400"/>
            <a:chExt cx="14401800" cy="5531048"/>
          </a:xfrm>
        </p:grpSpPr>
        <p:sp>
          <p:nvSpPr>
            <p:cNvPr id="102" name="TextBox 101"/>
            <p:cNvSpPr txBox="1"/>
            <p:nvPr/>
          </p:nvSpPr>
          <p:spPr>
            <a:xfrm>
              <a:off x="13990320" y="6400800"/>
              <a:ext cx="14401800" cy="4616648"/>
            </a:xfrm>
            <a:prstGeom prst="rect">
              <a:avLst/>
            </a:prstGeom>
            <a:noFill/>
          </p:spPr>
          <p:txBody>
            <a:bodyPr wrap="square" lIns="0" tIns="91440" bIns="91440" rtlCol="0">
              <a:spAutoFit/>
            </a:bodyPr>
            <a:lstStyle/>
            <a:p>
              <a:pPr lvl="0" algn="just" hangingPunct="0">
                <a:defRPr sz="1800"/>
              </a:pPr>
              <a:r>
                <a:rPr lang="en-US" sz="3200" dirty="0" smtClean="0">
                  <a:ea typeface="Ebrima" pitchFamily="2"/>
                  <a:cs typeface="Ebrima" pitchFamily="2"/>
                </a:rPr>
                <a:t>Tags are placed onto Test Interface Units (TIUs). The tags broadcast a signal periodically, which is picked up by detectors that are placed in various fixed locations within the tracking area. The detectors determine the strengths of the signals from the tags, form a message and relay it, via the mesh network of other detectors until the message reaches the proxy. The proxy then retransmits the message via Wi-Fi to the Controller. The Controller gives the signal strength data to a locating algorithm which calculates the tags’ approximate locations via statistical analysis. The results are placed into a database where the Web App periodically retrieves the results and displays them on an interactive 2D map.</a:t>
              </a:r>
              <a:endParaRPr lang="en-US" sz="3200" dirty="0">
                <a:ea typeface="Ebrima" pitchFamily="2"/>
                <a:cs typeface="Ebrima" pitchFamily="2"/>
              </a:endParaRPr>
            </a:p>
          </p:txBody>
        </p:sp>
        <p:sp>
          <p:nvSpPr>
            <p:cNvPr id="75" name="Rectangle 74"/>
            <p:cNvSpPr/>
            <p:nvPr/>
          </p:nvSpPr>
          <p:spPr>
            <a:xfrm>
              <a:off x="13990320" y="54864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grpSp>
      <p:cxnSp>
        <p:nvCxnSpPr>
          <p:cNvPr id="48" name="Straight Connector 47"/>
          <p:cNvCxnSpPr/>
          <p:nvPr/>
        </p:nvCxnSpPr>
        <p:spPr>
          <a:xfrm rot="10800000">
            <a:off x="685800" y="10896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9616128" y="181660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0591489" y="7680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371600" y="107442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2633648" y="15528667"/>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197247" y="268223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0" y="294131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9931048" y="2513075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30312048" y="24902159"/>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6294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495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7035447" y="178307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8635648" y="18745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9" cstate="print"/>
          <a:stretch>
            <a:fillRect/>
          </a:stretch>
        </p:blipFill>
        <p:spPr>
          <a:xfrm>
            <a:off x="0" y="36576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4724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572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4724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155900" y="17030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29626248" y="185166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6743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48005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56" name="Group 155"/>
          <p:cNvGrpSpPr/>
          <p:nvPr/>
        </p:nvGrpSpPr>
        <p:grpSpPr>
          <a:xfrm>
            <a:off x="1280160" y="11319748"/>
            <a:ext cx="10530840" cy="18474452"/>
            <a:chOff x="1280160" y="10862548"/>
            <a:chExt cx="10530840" cy="18474452"/>
          </a:xfrm>
        </p:grpSpPr>
        <p:sp>
          <p:nvSpPr>
            <p:cNvPr id="17" name="TextBox 16"/>
            <p:cNvSpPr txBox="1"/>
            <p:nvPr/>
          </p:nvSpPr>
          <p:spPr>
            <a:xfrm>
              <a:off x="1280160" y="11916847"/>
              <a:ext cx="10530840" cy="17420153"/>
            </a:xfrm>
            <a:prstGeom prst="rect">
              <a:avLst/>
            </a:prstGeom>
            <a:noFill/>
          </p:spPr>
          <p:txBody>
            <a:bodyPr wrap="square" lIns="0" tIns="91440" bIns="91440" rtlCol="0">
              <a:spAutoFit/>
            </a:bodyPr>
            <a:lstStyle/>
            <a:p>
              <a:pPr algn="just"/>
              <a:r>
                <a:rPr lang="en-US" sz="3200" dirty="0" smtClean="0"/>
                <a:t>Our </a:t>
              </a:r>
              <a:r>
                <a:rPr lang="en-US" sz="3200" dirty="0" smtClean="0"/>
                <a:t>system uses an RF transceiver mesh network to track mobile assets indoors. The system determines an asset’s current location by matching the RF fingerprint, based on signal strength, of a Tags periodic broadcasts with previously collected fingerprints stored in a database</a:t>
              </a:r>
              <a:r>
                <a:rPr lang="en-US" sz="3200" dirty="0" smtClean="0"/>
                <a:t>.</a:t>
              </a:r>
            </a:p>
            <a:p>
              <a:pPr algn="just"/>
              <a:endParaRPr lang="en-US" sz="3200" dirty="0" smtClean="0"/>
            </a:p>
            <a:p>
              <a:pPr algn="just"/>
              <a:r>
                <a:rPr lang="en-US" sz="3200" dirty="0" smtClean="0"/>
                <a:t>Why </a:t>
              </a:r>
              <a:r>
                <a:rPr lang="en-US" sz="3200" b="1" dirty="0" smtClean="0"/>
                <a:t>RF signal </a:t>
              </a:r>
              <a:r>
                <a:rPr lang="en-US" sz="3200" b="1" dirty="0" smtClean="0"/>
                <a:t>strength</a:t>
              </a:r>
              <a:r>
                <a:rPr lang="en-US" sz="3200" dirty="0" smtClean="0"/>
                <a:t>?</a:t>
              </a:r>
            </a:p>
            <a:p>
              <a:pPr algn="just"/>
              <a:r>
                <a:rPr lang="en-US" sz="3200" dirty="0" smtClean="0"/>
                <a:t>We based our system on </a:t>
              </a:r>
              <a:r>
                <a:rPr lang="en-US" sz="3200" dirty="0" smtClean="0"/>
                <a:t>RF signal strength </a:t>
              </a:r>
              <a:r>
                <a:rPr lang="en-US" sz="3200" dirty="0" smtClean="0"/>
                <a:t>because alternative choices such as GPS, IR, and Acoustics either cannot work indoors, or requires line of sight</a:t>
              </a:r>
              <a:r>
                <a:rPr lang="en-US" sz="3200" dirty="0" smtClean="0"/>
                <a:t>. Also, low power RF </a:t>
              </a:r>
              <a:r>
                <a:rPr lang="en-US" sz="3200" dirty="0" smtClean="0"/>
                <a:t>transceivers are </a:t>
              </a:r>
              <a:r>
                <a:rPr lang="en-US" sz="3200" dirty="0" smtClean="0"/>
                <a:t>readily available</a:t>
              </a:r>
              <a:r>
                <a:rPr lang="en-US" sz="3200" dirty="0" smtClean="0"/>
                <a:t>.</a:t>
              </a:r>
            </a:p>
            <a:p>
              <a:pPr algn="just"/>
              <a:endParaRPr lang="en-US" sz="3200" dirty="0" smtClean="0"/>
            </a:p>
            <a:p>
              <a:pPr algn="just"/>
              <a:r>
                <a:rPr lang="en-US" sz="3200" dirty="0" smtClean="0"/>
                <a:t>Radio </a:t>
              </a:r>
              <a:r>
                <a:rPr lang="en-US" sz="3200" dirty="0" smtClean="0"/>
                <a:t>Received Signal Strength Indication (RSSI) is a measurement of the amount of power received by antenna. Theoretically, distances can be approximated based on the relationship between transmitted and received signal strength.</a:t>
              </a:r>
            </a:p>
            <a:p>
              <a:pPr algn="just"/>
              <a:endParaRPr lang="en-US" sz="3200" dirty="0" smtClean="0"/>
            </a:p>
            <a:p>
              <a:pPr algn="just"/>
              <a:r>
                <a:rPr lang="en-US" sz="3200" b="1" dirty="0" smtClean="0"/>
                <a:t>Tags</a:t>
              </a:r>
              <a:r>
                <a:rPr lang="en-US" sz="3200" dirty="0" smtClean="0"/>
                <a:t> </a:t>
              </a:r>
              <a:r>
                <a:rPr lang="en-US" sz="3200" dirty="0" smtClean="0"/>
                <a:t>are attached to TIUs. They are the beacon with which locations can be calculated. It is critically important that tags preserve power. Therefore they are typically in a low power state, but periodically wake up to broadcast, and then immediately go back to their low power state.</a:t>
              </a:r>
            </a:p>
            <a:p>
              <a:pPr algn="just"/>
              <a:endParaRPr lang="en-US" sz="3200" dirty="0" smtClean="0"/>
            </a:p>
            <a:p>
              <a:pPr algn="just"/>
              <a:r>
                <a:rPr lang="en-US" sz="3200" b="1" dirty="0" smtClean="0"/>
                <a:t>Detectors</a:t>
              </a:r>
              <a:r>
                <a:rPr lang="en-US" sz="3200" dirty="0" smtClean="0"/>
                <a:t> </a:t>
              </a:r>
              <a:r>
                <a:rPr lang="en-US" sz="3200" dirty="0" smtClean="0"/>
                <a:t>are responsible for gathering RSSI data for the locating algorithm. They must always be listening for a tag to broadcast. Upon receiving a broadcast from a tag, or another detector, it  rebroadcasts the message, which results in messages always propagating toward the proxy.</a:t>
              </a:r>
            </a:p>
            <a:p>
              <a:pPr algn="just"/>
              <a:endParaRPr lang="en-US" sz="3200" dirty="0" smtClean="0"/>
            </a:p>
            <a:p>
              <a:pPr algn="just"/>
              <a:r>
                <a:rPr lang="en-US" sz="3200" dirty="0" smtClean="0"/>
                <a:t>For </a:t>
              </a:r>
              <a:r>
                <a:rPr lang="en-US" sz="3200" dirty="0" smtClean="0"/>
                <a:t>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62548"/>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grpSp>
        <p:nvGrpSpPr>
          <p:cNvPr id="164" name="Group 163"/>
          <p:cNvGrpSpPr/>
          <p:nvPr/>
        </p:nvGrpSpPr>
        <p:grpSpPr>
          <a:xfrm>
            <a:off x="15212523" y="10424488"/>
            <a:ext cx="11865954" cy="4586912"/>
            <a:chOff x="15212523" y="10241280"/>
            <a:chExt cx="11865954" cy="4586912"/>
          </a:xfrm>
        </p:grpSpPr>
        <p:pic>
          <p:nvPicPr>
            <p:cNvPr id="115" name="Picture 114" descr="1209193.png"/>
            <p:cNvPicPr>
              <a:picLocks noChangeAspect="1"/>
            </p:cNvPicPr>
            <p:nvPr/>
          </p:nvPicPr>
          <p:blipFill>
            <a:blip r:embed="rId11"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2"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1"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3"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1"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4"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5"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6"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7"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2"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1"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9"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0"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1"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pic>
        <p:nvPicPr>
          <p:cNvPr id="127" name="Picture 2"/>
          <p:cNvPicPr>
            <a:picLocks noChangeAspect="1" noChangeArrowheads="1"/>
          </p:cNvPicPr>
          <p:nvPr/>
        </p:nvPicPr>
        <p:blipFill>
          <a:blip r:embed="rId22" cstate="print"/>
          <a:srcRect/>
          <a:stretch>
            <a:fillRect/>
          </a:stretch>
        </p:blipFill>
        <p:spPr bwMode="auto">
          <a:xfrm>
            <a:off x="34061400" y="13182600"/>
            <a:ext cx="8242479" cy="4876800"/>
          </a:xfrm>
          <a:prstGeom prst="rect">
            <a:avLst/>
          </a:prstGeom>
          <a:noFill/>
          <a:ln w="9525">
            <a:noFill/>
            <a:miter lim="800000"/>
            <a:headEnd/>
            <a:tailEnd/>
          </a:ln>
          <a:effectLst>
            <a:outerShdw blurRad="190500" dist="190500" dir="2700000" algn="tl" rotWithShape="0">
              <a:prstClr val="black">
                <a:alpha val="40000"/>
              </a:prstClr>
            </a:outerShdw>
          </a:effectLst>
        </p:spPr>
      </p:pic>
      <p:cxnSp>
        <p:nvCxnSpPr>
          <p:cNvPr id="157" name="Straight Connector 156"/>
          <p:cNvCxnSpPr/>
          <p:nvPr/>
        </p:nvCxnSpPr>
        <p:spPr>
          <a:xfrm rot="5400000">
            <a:off x="-1203961" y="90525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1827</TotalTime>
  <Words>826</Words>
  <Application>Microsoft Office PowerPoint</Application>
  <PresentationFormat>Custom</PresentationFormat>
  <Paragraphs>83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Daniel Ferguson</cp:lastModifiedBy>
  <cp:revision>301</cp:revision>
  <dcterms:created xsi:type="dcterms:W3CDTF">2011-05-14T19:20:52Z</dcterms:created>
  <dcterms:modified xsi:type="dcterms:W3CDTF">2011-05-20T20:40:13Z</dcterms:modified>
</cp:coreProperties>
</file>