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8208" autoAdjust="0"/>
  </p:normalViewPr>
  <p:slideViewPr>
    <p:cSldViewPr>
      <p:cViewPr>
        <p:scale>
          <a:sx n="39" d="100"/>
          <a:sy n="39" d="100"/>
        </p:scale>
        <p:origin x="2670" y="265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Courses\2010-2011\Capstone\Docs\Tested_Cell_240mAh_1m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t>Tag Battery </a:t>
            </a:r>
            <a:r>
              <a:rPr lang="en-US" dirty="0" smtClean="0"/>
              <a:t>vs. Time at </a:t>
            </a:r>
            <a:r>
              <a:rPr lang="en-US" smtClean="0"/>
              <a:t>1ms Broadcast Interval</a:t>
            </a:r>
            <a:endParaRPr lang="en-US" dirty="0"/>
          </a:p>
        </c:rich>
      </c:tx>
      <c:layout/>
    </c:title>
    <c:plotArea>
      <c:layout/>
      <c:lineChart>
        <c:grouping val="standard"/>
        <c:ser>
          <c:idx val="1"/>
          <c:order val="0"/>
          <c:tx>
            <c:strRef>
              <c:f>Sheet1!$B$1</c:f>
              <c:strCache>
                <c:ptCount val="1"/>
                <c:pt idx="0">
                  <c:v>Voltage of battery (V)</c:v>
                </c:pt>
              </c:strCache>
            </c:strRef>
          </c:tx>
          <c:marker>
            <c:symbol val="none"/>
          </c:marker>
          <c:cat>
            <c:numRef>
              <c:f>Sheet1!$A$2:$A$12</c:f>
              <c:numCache>
                <c:formatCode>General</c:formatCode>
                <c:ptCount val="11"/>
                <c:pt idx="0">
                  <c:v>0</c:v>
                </c:pt>
                <c:pt idx="1">
                  <c:v>0</c:v>
                </c:pt>
                <c:pt idx="2">
                  <c:v>5</c:v>
                </c:pt>
                <c:pt idx="3">
                  <c:v>10</c:v>
                </c:pt>
                <c:pt idx="4">
                  <c:v>15</c:v>
                </c:pt>
                <c:pt idx="5">
                  <c:v>20</c:v>
                </c:pt>
                <c:pt idx="6">
                  <c:v>25</c:v>
                </c:pt>
                <c:pt idx="7">
                  <c:v>30</c:v>
                </c:pt>
                <c:pt idx="8">
                  <c:v>35</c:v>
                </c:pt>
                <c:pt idx="9">
                  <c:v>40</c:v>
                </c:pt>
                <c:pt idx="10">
                  <c:v>42</c:v>
                </c:pt>
              </c:numCache>
            </c:numRef>
          </c:cat>
          <c:val>
            <c:numRef>
              <c:f>Sheet1!$B$2:$B$12</c:f>
              <c:numCache>
                <c:formatCode>General</c:formatCode>
                <c:ptCount val="11"/>
                <c:pt idx="0">
                  <c:v>6.52</c:v>
                </c:pt>
                <c:pt idx="1">
                  <c:v>5.89</c:v>
                </c:pt>
                <c:pt idx="2">
                  <c:v>5.04</c:v>
                </c:pt>
                <c:pt idx="3">
                  <c:v>4.7699999999999996</c:v>
                </c:pt>
                <c:pt idx="4">
                  <c:v>4.5</c:v>
                </c:pt>
                <c:pt idx="5">
                  <c:v>4.1899999999999995</c:v>
                </c:pt>
                <c:pt idx="6">
                  <c:v>3.75</c:v>
                </c:pt>
                <c:pt idx="7">
                  <c:v>3.3699999999999997</c:v>
                </c:pt>
                <c:pt idx="8">
                  <c:v>3.24</c:v>
                </c:pt>
                <c:pt idx="9">
                  <c:v>2.94</c:v>
                </c:pt>
                <c:pt idx="10">
                  <c:v>2.7</c:v>
                </c:pt>
              </c:numCache>
            </c:numRef>
          </c:val>
        </c:ser>
        <c:marker val="1"/>
        <c:axId val="64713856"/>
        <c:axId val="64715776"/>
      </c:lineChart>
      <c:catAx>
        <c:axId val="64713856"/>
        <c:scaling>
          <c:orientation val="minMax"/>
        </c:scaling>
        <c:axPos val="b"/>
        <c:title>
          <c:tx>
            <c:rich>
              <a:bodyPr/>
              <a:lstStyle/>
              <a:p>
                <a:pPr>
                  <a:defRPr/>
                </a:pPr>
                <a:r>
                  <a:rPr lang="en-US"/>
                  <a:t>Time (min)</a:t>
                </a:r>
              </a:p>
            </c:rich>
          </c:tx>
          <c:layout/>
        </c:title>
        <c:numFmt formatCode="General" sourceLinked="1"/>
        <c:tickLblPos val="nextTo"/>
        <c:crossAx val="64715776"/>
        <c:crosses val="autoZero"/>
        <c:auto val="1"/>
        <c:lblAlgn val="ctr"/>
        <c:lblOffset val="100"/>
      </c:catAx>
      <c:valAx>
        <c:axId val="64715776"/>
        <c:scaling>
          <c:orientation val="minMax"/>
          <c:min val="0"/>
        </c:scaling>
        <c:axPos val="l"/>
        <c:majorGridlines>
          <c:spPr>
            <a:ln>
              <a:solidFill>
                <a:schemeClr val="bg1">
                  <a:lumMod val="85000"/>
                </a:schemeClr>
              </a:solidFill>
            </a:ln>
          </c:spPr>
        </c:majorGridlines>
        <c:title>
          <c:tx>
            <c:rich>
              <a:bodyPr rot="-5400000" vert="horz"/>
              <a:lstStyle/>
              <a:p>
                <a:pPr>
                  <a:defRPr/>
                </a:pPr>
                <a:r>
                  <a:rPr lang="en-US"/>
                  <a:t>Voltage (V)</a:t>
                </a:r>
              </a:p>
            </c:rich>
          </c:tx>
          <c:layout/>
        </c:title>
        <c:numFmt formatCode="General" sourceLinked="1"/>
        <c:tickLblPos val="nextTo"/>
        <c:crossAx val="64713856"/>
        <c:crosses val="autoZero"/>
        <c:crossBetween val="between"/>
      </c:valAx>
    </c:plotArea>
    <c:plotVisOnly val="1"/>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69376256"/>
        <c:axId val="97393280"/>
      </c:lineChart>
      <c:catAx>
        <c:axId val="69376256"/>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97393280"/>
        <c:crosses val="autoZero"/>
        <c:auto val="1"/>
        <c:lblAlgn val="ctr"/>
        <c:lblOffset val="100"/>
      </c:catAx>
      <c:valAx>
        <c:axId val="9739328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69376256"/>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chart" Target="../charts/chart2.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5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870400" y="20650200"/>
            <a:ext cx="6551175" cy="4892042"/>
          </a:xfrm>
          <a:prstGeom prst="rect">
            <a:avLst/>
          </a:prstGeom>
          <a:noFill/>
          <a:ln w="3175">
            <a:noFill/>
          </a:ln>
        </p:spPr>
      </p:pic>
      <p:sp>
        <p:nvSpPr>
          <p:cNvPr id="59" name="TextBox 58"/>
          <p:cNvSpPr txBox="1"/>
          <p:nvPr/>
        </p:nvSpPr>
        <p:spPr>
          <a:xfrm>
            <a:off x="30175200" y="26289000"/>
            <a:ext cx="11353800" cy="2646878"/>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system has met two of three important requirements, i.e. size and power. However, the accuracy still needs to be enhanced  by considering antenna design and other advanced locating algorithms.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$25</a:t>
            </a: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 $32</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0540648" y="12509482"/>
            <a:ext cx="8473752" cy="455931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25938481" y="159715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0706040" y="2767584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85344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2034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4488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25069800" y="129540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38100000" y="29565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2420600" y="10134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9017853"/>
          </a:xfrm>
          <a:prstGeom prst="rect">
            <a:avLst/>
          </a:prstGeom>
          <a:noFill/>
        </p:spPr>
        <p:txBody>
          <a:bodyPr wrap="square" lIns="0" tIns="91440" bIns="91440" rtlCol="0">
            <a:spAutoFit/>
          </a:bodyPr>
          <a:lstStyle/>
          <a:p>
            <a:pPr algn="just">
              <a:spcAft>
                <a:spcPts val="1800"/>
              </a:spcAft>
            </a:pPr>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 antenna. We based our system on RF signal strength because alternative choices such as GPS, IR, and Acoustics either cannot work indoors, or requires line of sight. Also, low power RF transceivers are readily available.</a:t>
            </a:r>
          </a:p>
          <a:p>
            <a:pPr algn="just">
              <a:spcBef>
                <a:spcPts val="1800"/>
              </a:spcBef>
            </a:pPr>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9"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9"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1"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9"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2"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3"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4"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5"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9"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7"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8"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9"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4020800" y="13716595"/>
            <a:ext cx="7589520" cy="1520416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Configure tags and detectors</a:t>
            </a:r>
          </a:p>
          <a:p>
            <a:pPr marL="225425" indent="-225425">
              <a:buFont typeface="Arial" pitchFamily="34" charset="0"/>
              <a:buChar char="•"/>
            </a:pPr>
            <a:r>
              <a:rPr lang="en-US" sz="3200" dirty="0" smtClean="0">
                <a:ea typeface="Ebrima" pitchFamily="2" charset="0"/>
                <a:cs typeface="Ebrima" pitchFamily="2" charset="0"/>
              </a:rPr>
              <a:t>Configure the geometry of the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21640800" y="13769935"/>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them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20" cstate="print"/>
          <a:stretch>
            <a:fillRect/>
          </a:stretch>
        </p:blipFill>
        <p:spPr bwMode="auto">
          <a:xfrm>
            <a:off x="34657491" y="14706600"/>
            <a:ext cx="7318771" cy="4114800"/>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7" name="Chart 126"/>
          <p:cNvGraphicFramePr/>
          <p:nvPr/>
        </p:nvGraphicFramePr>
        <p:xfrm>
          <a:off x="36576000" y="20802600"/>
          <a:ext cx="6248400" cy="4495800"/>
        </p:xfrm>
        <a:graphic>
          <a:graphicData uri="http://schemas.openxmlformats.org/drawingml/2006/chart">
            <c:chart xmlns:c="http://schemas.openxmlformats.org/drawingml/2006/chart" xmlns:r="http://schemas.openxmlformats.org/officeDocument/2006/relationships" r:id="rId21"/>
          </a:graphicData>
        </a:graphic>
      </p:graphicFrame>
      <p:pic>
        <p:nvPicPr>
          <p:cNvPr id="1027" name="Picture 3" descr="D:\Courses\2010-2011\Capstone\Docs\Images\IMG_0422.JPG"/>
          <p:cNvPicPr>
            <a:picLocks noChangeAspect="1" noChangeArrowheads="1"/>
          </p:cNvPicPr>
          <p:nvPr/>
        </p:nvPicPr>
        <p:blipFill>
          <a:blip r:embed="rId22"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1219200" y="21640800"/>
          <a:ext cx="10439400" cy="6248400"/>
        </p:xfrm>
        <a:graphic>
          <a:graphicData uri="http://schemas.openxmlformats.org/drawingml/2006/chart">
            <c:chart xmlns:c="http://schemas.openxmlformats.org/drawingml/2006/chart" xmlns:r="http://schemas.openxmlformats.org/officeDocument/2006/relationships" r:id="rId2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TotalTime>
  <Words>617</Words>
  <Application>Microsoft Office PowerPoint</Application>
  <PresentationFormat>Custom</PresentationFormat>
  <Paragraphs>87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356</cp:revision>
  <dcterms:created xsi:type="dcterms:W3CDTF">2011-05-14T19:20:52Z</dcterms:created>
  <dcterms:modified xsi:type="dcterms:W3CDTF">2011-05-22T23:50:38Z</dcterms:modified>
</cp:coreProperties>
</file>