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diagrams/layout1.xml" ContentType="application/vnd.openxmlformats-officedocument.drawingml.diagramLayout+xml"/>
  <Default Extension="xlsx" ContentType="application/vnd.openxmlformats-officedocument.spreadsheetml.sheet"/>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C4F9"/>
    <a:srgbClr val="55A5F5"/>
    <a:srgbClr val="0877D2"/>
    <a:srgbClr val="0660A8"/>
    <a:srgbClr val="0D71D7"/>
    <a:srgbClr val="1784F1"/>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p:restoredLeft sz="15588" autoAdjust="0"/>
    <p:restoredTop sz="99881" autoAdjust="0"/>
  </p:normalViewPr>
  <p:slideViewPr>
    <p:cSldViewPr>
      <p:cViewPr varScale="1">
        <p:scale>
          <a:sx n="23" d="100"/>
          <a:sy n="23" d="100"/>
        </p:scale>
        <p:origin x="-1578" y="-13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view3D>
      <c:perspective val="30"/>
    </c:view3D>
    <c:plotArea>
      <c:layout/>
      <c:bar3DChart>
        <c:barDir val="col"/>
        <c:grouping val="percent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hape val="box"/>
        <c:axId val="87552768"/>
        <c:axId val="95439488"/>
        <c:axId val="0"/>
      </c:bar3DChart>
      <c:catAx>
        <c:axId val="87552768"/>
        <c:scaling>
          <c:orientation val="minMax"/>
        </c:scaling>
        <c:axPos val="b"/>
        <c:tickLblPos val="nextTo"/>
        <c:crossAx val="95439488"/>
        <c:crosses val="autoZero"/>
        <c:auto val="1"/>
        <c:lblAlgn val="ctr"/>
        <c:lblOffset val="100"/>
      </c:catAx>
      <c:valAx>
        <c:axId val="95439488"/>
        <c:scaling>
          <c:orientation val="minMax"/>
        </c:scaling>
        <c:axPos val="l"/>
        <c:majorGridlines/>
        <c:numFmt formatCode="0%" sourceLinked="1"/>
        <c:tickLblPos val="nextTo"/>
        <c:crossAx val="87552768"/>
        <c:crosses val="autoZero"/>
        <c:crossBetween val="between"/>
      </c:valAx>
    </c:plotArea>
    <c:legend>
      <c:legendPos val="r"/>
      <c:layout/>
    </c:legend>
    <c:plotVisOnly val="1"/>
  </c:chart>
  <c:txPr>
    <a:bodyPr/>
    <a:lstStyle/>
    <a:p>
      <a:pPr>
        <a:defRPr sz="1800"/>
      </a:pPr>
      <a:endParaRPr lang="en-US"/>
    </a:p>
  </c:txPr>
  <c:externalData r:id="rId2"/>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15123-780F-424F-83F9-4D13E79CC1D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E292C42F-020B-441A-A2F7-9AF1B695399B}">
      <dgm:prSet phldrT="[Text]" custT="1"/>
      <dgm:spPr/>
      <dgm:t>
        <a:bodyPr/>
        <a:lstStyle/>
        <a:p>
          <a:r>
            <a:rPr lang="en-US" sz="3200" dirty="0" smtClean="0">
              <a:latin typeface="+mn-lt"/>
              <a:ea typeface="Ebrima" pitchFamily="2" charset="0"/>
              <a:cs typeface="Ebrima" pitchFamily="2" charset="0"/>
            </a:rPr>
            <a:t>Infrastructure</a:t>
          </a:r>
          <a:endParaRPr lang="en-US" sz="3200" dirty="0">
            <a:latin typeface="+mn-lt"/>
            <a:ea typeface="Ebrima" pitchFamily="2" charset="0"/>
            <a:cs typeface="Ebrima" pitchFamily="2" charset="0"/>
          </a:endParaRPr>
        </a:p>
      </dgm:t>
    </dgm:pt>
    <dgm:pt modelId="{E1974EFA-349E-471B-964C-D64483A871BE}" type="parTrans" cxnId="{4E5CCDD7-F934-4445-930F-FA4CDC686954}">
      <dgm:prSet/>
      <dgm:spPr/>
      <dgm:t>
        <a:bodyPr/>
        <a:lstStyle/>
        <a:p>
          <a:endParaRPr lang="en-US" sz="3200">
            <a:latin typeface="+mn-lt"/>
            <a:ea typeface="Ebrima" pitchFamily="2" charset="0"/>
            <a:cs typeface="Ebrima" pitchFamily="2" charset="0"/>
          </a:endParaRPr>
        </a:p>
      </dgm:t>
    </dgm:pt>
    <dgm:pt modelId="{F03C3B8E-4148-43C7-879F-56E812B3709B}" type="sibTrans" cxnId="{4E5CCDD7-F934-4445-930F-FA4CDC686954}">
      <dgm:prSet/>
      <dgm:spPr/>
      <dgm:t>
        <a:bodyPr/>
        <a:lstStyle/>
        <a:p>
          <a:endParaRPr lang="en-US" sz="3200">
            <a:latin typeface="+mn-lt"/>
            <a:ea typeface="Ebrima" pitchFamily="2" charset="0"/>
            <a:cs typeface="Ebrima" pitchFamily="2" charset="0"/>
          </a:endParaRPr>
        </a:p>
      </dgm:t>
    </dgm:pt>
    <dgm:pt modelId="{3CD40030-E978-4B4F-8A5A-84DFB8756040}">
      <dgm:prSet phldrT="[Text]" custT="1"/>
      <dgm:spPr/>
      <dgm:t>
        <a:bodyPr/>
        <a:lstStyle/>
        <a:p>
          <a:r>
            <a:rPr lang="en-US" sz="3200" dirty="0" smtClean="0">
              <a:solidFill>
                <a:prstClr val="black"/>
              </a:solidFill>
              <a:latin typeface="+mn-lt"/>
              <a:ea typeface="Ebrima" pitchFamily="2" charset="0"/>
              <a:cs typeface="Ebrima" pitchFamily="2" charset="0"/>
            </a:rPr>
            <a:t>RF Network</a:t>
          </a:r>
          <a:endParaRPr lang="en-US" sz="3200" dirty="0">
            <a:latin typeface="+mn-lt"/>
            <a:ea typeface="Ebrima" pitchFamily="2" charset="0"/>
            <a:cs typeface="Ebrima" pitchFamily="2" charset="0"/>
          </a:endParaRPr>
        </a:p>
      </dgm:t>
    </dgm:pt>
    <dgm:pt modelId="{8CA17E17-E41A-47F3-BB12-0660396D125B}" type="parTrans" cxnId="{F73C50B6-9C4B-466C-9BD4-96A01C2E8BD4}">
      <dgm:prSet/>
      <dgm:spPr/>
      <dgm:t>
        <a:bodyPr/>
        <a:lstStyle/>
        <a:p>
          <a:endParaRPr lang="en-US" sz="3200">
            <a:latin typeface="+mn-lt"/>
            <a:ea typeface="Ebrima" pitchFamily="2" charset="0"/>
            <a:cs typeface="Ebrima" pitchFamily="2" charset="0"/>
          </a:endParaRPr>
        </a:p>
      </dgm:t>
    </dgm:pt>
    <dgm:pt modelId="{04567330-6532-4B87-ADD1-99786213CB50}" type="sibTrans" cxnId="{F73C50B6-9C4B-466C-9BD4-96A01C2E8BD4}">
      <dgm:prSet/>
      <dgm:spPr/>
      <dgm:t>
        <a:bodyPr/>
        <a:lstStyle/>
        <a:p>
          <a:endParaRPr lang="en-US" sz="3200">
            <a:latin typeface="+mn-lt"/>
            <a:ea typeface="Ebrima" pitchFamily="2" charset="0"/>
            <a:cs typeface="Ebrima" pitchFamily="2" charset="0"/>
          </a:endParaRPr>
        </a:p>
      </dgm:t>
    </dgm:pt>
    <dgm:pt modelId="{3CE0C07E-3C2F-4341-8188-1C5D3BCD1EF7}">
      <dgm:prSet phldrT="[Text]" custT="1"/>
      <dgm:spPr/>
      <dgm:t>
        <a:bodyPr/>
        <a:lstStyle/>
        <a:p>
          <a:r>
            <a:rPr lang="en-US" sz="3200" dirty="0" smtClean="0">
              <a:latin typeface="+mn-lt"/>
              <a:ea typeface="Ebrima" pitchFamily="2" charset="0"/>
              <a:cs typeface="Ebrima" pitchFamily="2" charset="0"/>
            </a:rPr>
            <a:t>Location Algorithm</a:t>
          </a:r>
          <a:endParaRPr lang="en-US" sz="3200" dirty="0">
            <a:latin typeface="+mn-lt"/>
            <a:ea typeface="Ebrima" pitchFamily="2" charset="0"/>
            <a:cs typeface="Ebrima" pitchFamily="2" charset="0"/>
          </a:endParaRPr>
        </a:p>
      </dgm:t>
    </dgm:pt>
    <dgm:pt modelId="{D6AB824A-E547-4F6C-9AF8-D35B958D3E87}" type="parTrans" cxnId="{0620F2FF-87BD-4F5B-B708-8CD44AFE5F27}">
      <dgm:prSet/>
      <dgm:spPr/>
      <dgm:t>
        <a:bodyPr/>
        <a:lstStyle/>
        <a:p>
          <a:endParaRPr lang="en-US" sz="3200">
            <a:latin typeface="+mn-lt"/>
            <a:ea typeface="Ebrima" pitchFamily="2" charset="0"/>
            <a:cs typeface="Ebrima" pitchFamily="2" charset="0"/>
          </a:endParaRPr>
        </a:p>
      </dgm:t>
    </dgm:pt>
    <dgm:pt modelId="{18E31812-176D-40A9-9F9C-3524E0C7069F}" type="sibTrans" cxnId="{0620F2FF-87BD-4F5B-B708-8CD44AFE5F27}">
      <dgm:prSet/>
      <dgm:spPr/>
      <dgm:t>
        <a:bodyPr/>
        <a:lstStyle/>
        <a:p>
          <a:endParaRPr lang="en-US" sz="3200">
            <a:latin typeface="+mn-lt"/>
            <a:ea typeface="Ebrima" pitchFamily="2" charset="0"/>
            <a:cs typeface="Ebrima" pitchFamily="2" charset="0"/>
          </a:endParaRPr>
        </a:p>
      </dgm:t>
    </dgm:pt>
    <dgm:pt modelId="{06A549D8-261A-4054-8891-7F8E68E576D7}">
      <dgm:prSet phldrT="[Text]" custT="1"/>
      <dgm:spPr/>
      <dgm:t>
        <a:bodyPr/>
        <a:lstStyle/>
        <a:p>
          <a:r>
            <a:rPr lang="en-US" sz="3200" dirty="0" smtClean="0">
              <a:latin typeface="+mn-lt"/>
              <a:ea typeface="Ebrima" pitchFamily="2" charset="0"/>
              <a:cs typeface="Ebrima" pitchFamily="2" charset="0"/>
            </a:rPr>
            <a:t>Fingerprint</a:t>
          </a:r>
          <a:endParaRPr lang="en-US" sz="3200" dirty="0">
            <a:latin typeface="+mn-lt"/>
            <a:ea typeface="Ebrima" pitchFamily="2" charset="0"/>
            <a:cs typeface="Ebrima" pitchFamily="2" charset="0"/>
          </a:endParaRPr>
        </a:p>
      </dgm:t>
    </dgm:pt>
    <dgm:pt modelId="{B3236319-7FD9-42A3-A6B6-3033700DACEA}" type="parTrans" cxnId="{DF0E2BB8-1AAB-4973-BEED-3552749763E9}">
      <dgm:prSet/>
      <dgm:spPr/>
      <dgm:t>
        <a:bodyPr/>
        <a:lstStyle/>
        <a:p>
          <a:endParaRPr lang="en-US" sz="3200">
            <a:latin typeface="+mn-lt"/>
            <a:ea typeface="Ebrima" pitchFamily="2" charset="0"/>
            <a:cs typeface="Ebrima" pitchFamily="2" charset="0"/>
          </a:endParaRPr>
        </a:p>
      </dgm:t>
    </dgm:pt>
    <dgm:pt modelId="{DCE3AB58-847C-4B9E-8396-1144B9C8BB66}" type="sibTrans" cxnId="{DF0E2BB8-1AAB-4973-BEED-3552749763E9}">
      <dgm:prSet/>
      <dgm:spPr/>
      <dgm:t>
        <a:bodyPr/>
        <a:lstStyle/>
        <a:p>
          <a:endParaRPr lang="en-US" sz="3200">
            <a:latin typeface="+mn-lt"/>
            <a:ea typeface="Ebrima" pitchFamily="2" charset="0"/>
            <a:cs typeface="Ebrima" pitchFamily="2" charset="0"/>
          </a:endParaRPr>
        </a:p>
      </dgm:t>
    </dgm:pt>
    <dgm:pt modelId="{39209FD2-B7E9-4A50-AB50-8175D67BCF2F}">
      <dgm:prSet phldrT="[Text]" custT="1"/>
      <dgm:spPr/>
      <dgm:t>
        <a:bodyPr/>
        <a:lstStyle/>
        <a:p>
          <a:r>
            <a:rPr lang="en-US" sz="3200" dirty="0" smtClean="0">
              <a:latin typeface="+mn-lt"/>
              <a:ea typeface="Ebrima" pitchFamily="2" charset="0"/>
              <a:cs typeface="Ebrima" pitchFamily="2" charset="0"/>
            </a:rPr>
            <a:t>User Interface</a:t>
          </a:r>
          <a:endParaRPr lang="en-US" sz="3200" dirty="0">
            <a:latin typeface="+mn-lt"/>
            <a:ea typeface="Ebrima" pitchFamily="2" charset="0"/>
            <a:cs typeface="Ebrima" pitchFamily="2" charset="0"/>
          </a:endParaRPr>
        </a:p>
      </dgm:t>
    </dgm:pt>
    <dgm:pt modelId="{23A5FCA5-CBD0-4F7B-A3AD-3D98DFC5AFA5}" type="parTrans" cxnId="{482729E0-1B4A-44B7-98EE-7E8A1430D849}">
      <dgm:prSet/>
      <dgm:spPr/>
      <dgm:t>
        <a:bodyPr/>
        <a:lstStyle/>
        <a:p>
          <a:endParaRPr lang="en-US" sz="3200">
            <a:latin typeface="+mn-lt"/>
            <a:ea typeface="Ebrima" pitchFamily="2" charset="0"/>
            <a:cs typeface="Ebrima" pitchFamily="2" charset="0"/>
          </a:endParaRPr>
        </a:p>
      </dgm:t>
    </dgm:pt>
    <dgm:pt modelId="{1E4E5552-70E9-4812-8F12-9CCDFD112EF9}" type="sibTrans" cxnId="{482729E0-1B4A-44B7-98EE-7E8A1430D849}">
      <dgm:prSet/>
      <dgm:spPr/>
      <dgm:t>
        <a:bodyPr/>
        <a:lstStyle/>
        <a:p>
          <a:endParaRPr lang="en-US" sz="3200">
            <a:latin typeface="+mn-lt"/>
            <a:ea typeface="Ebrima" pitchFamily="2" charset="0"/>
            <a:cs typeface="Ebrima" pitchFamily="2" charset="0"/>
          </a:endParaRPr>
        </a:p>
      </dgm:t>
    </dgm:pt>
    <dgm:pt modelId="{CEFA947E-C5A8-40B2-96A9-7B4A0EDB8101}">
      <dgm:prSet phldrT="[Tex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8185A518-3D98-4174-B589-A0A0DD8108BD}" type="parTrans" cxnId="{FAEC48EF-E668-40C2-9E51-302793EBFA29}">
      <dgm:prSet/>
      <dgm:spPr/>
      <dgm:t>
        <a:bodyPr/>
        <a:lstStyle/>
        <a:p>
          <a:endParaRPr lang="en-US" sz="3200">
            <a:latin typeface="+mn-lt"/>
            <a:ea typeface="Ebrima" pitchFamily="2" charset="0"/>
            <a:cs typeface="Ebrima" pitchFamily="2" charset="0"/>
          </a:endParaRPr>
        </a:p>
      </dgm:t>
    </dgm:pt>
    <dgm:pt modelId="{BAFB9A3E-34A8-44F2-B78E-7647259AE860}" type="sibTrans" cxnId="{FAEC48EF-E668-40C2-9E51-302793EBFA29}">
      <dgm:prSet/>
      <dgm:spPr/>
      <dgm:t>
        <a:bodyPr/>
        <a:lstStyle/>
        <a:p>
          <a:endParaRPr lang="en-US" sz="3200">
            <a:latin typeface="+mn-lt"/>
            <a:ea typeface="Ebrima" pitchFamily="2" charset="0"/>
            <a:cs typeface="Ebrima" pitchFamily="2" charset="0"/>
          </a:endParaRPr>
        </a:p>
      </dgm:t>
    </dgm:pt>
    <dgm:pt modelId="{6AD87006-0422-4FBD-A6DA-7E21ABA1B6AE}">
      <dgm:prSet phldrT="[Text]" phldr="1" custT="1"/>
      <dgm:spPr/>
      <dgm:t>
        <a:bodyPr/>
        <a:lstStyle/>
        <a:p>
          <a:endParaRPr lang="en-US" sz="3200" dirty="0">
            <a:latin typeface="+mn-lt"/>
            <a:ea typeface="Ebrima" pitchFamily="2" charset="0"/>
            <a:cs typeface="Ebrima" pitchFamily="2" charset="0"/>
          </a:endParaRPr>
        </a:p>
      </dgm:t>
    </dgm:pt>
    <dgm:pt modelId="{E2884D66-C908-4C48-ABEB-03BA7E00FE6B}" type="parTrans" cxnId="{68971868-9F9B-4A35-A5E6-67817DCAB8C7}">
      <dgm:prSet/>
      <dgm:spPr/>
      <dgm:t>
        <a:bodyPr/>
        <a:lstStyle/>
        <a:p>
          <a:endParaRPr lang="en-US" sz="3200">
            <a:latin typeface="+mn-lt"/>
            <a:ea typeface="Ebrima" pitchFamily="2" charset="0"/>
            <a:cs typeface="Ebrima" pitchFamily="2" charset="0"/>
          </a:endParaRPr>
        </a:p>
      </dgm:t>
    </dgm:pt>
    <dgm:pt modelId="{775D81CE-D4AB-4926-86EF-F334E859CA95}" type="sibTrans" cxnId="{68971868-9F9B-4A35-A5E6-67817DCAB8C7}">
      <dgm:prSet/>
      <dgm:spPr/>
      <dgm:t>
        <a:bodyPr/>
        <a:lstStyle/>
        <a:p>
          <a:endParaRPr lang="en-US" sz="3200">
            <a:latin typeface="+mn-lt"/>
            <a:ea typeface="Ebrima" pitchFamily="2" charset="0"/>
            <a:cs typeface="Ebrima" pitchFamily="2" charset="0"/>
          </a:endParaRPr>
        </a:p>
      </dgm:t>
    </dgm:pt>
    <dgm:pt modelId="{5BAC6D95-8D35-4402-B827-80E91EEA9E7E}">
      <dgm:prSet custT="1"/>
      <dgm:spPr/>
      <dgm:t>
        <a:bodyPr/>
        <a:lstStyle/>
        <a:p>
          <a:r>
            <a:rPr lang="en-US" sz="3200" dirty="0" smtClean="0">
              <a:latin typeface="+mn-lt"/>
              <a:ea typeface="Ebrima" pitchFamily="2" charset="0"/>
              <a:cs typeface="Ebrima" pitchFamily="2" charset="0"/>
            </a:rPr>
            <a:t>Management</a:t>
          </a:r>
          <a:endParaRPr lang="en-US" sz="3200" dirty="0">
            <a:latin typeface="+mn-lt"/>
            <a:ea typeface="Ebrima" pitchFamily="2" charset="0"/>
            <a:cs typeface="Ebrima" pitchFamily="2" charset="0"/>
          </a:endParaRPr>
        </a:p>
      </dgm:t>
    </dgm:pt>
    <dgm:pt modelId="{0D61F2B8-AF31-46E3-AD2C-1C5072B5C929}" type="parTrans" cxnId="{01A93030-4BC3-4E54-B3FB-C719AF8144FF}">
      <dgm:prSet/>
      <dgm:spPr/>
      <dgm:t>
        <a:bodyPr/>
        <a:lstStyle/>
        <a:p>
          <a:endParaRPr lang="en-US" sz="3200">
            <a:latin typeface="+mn-lt"/>
            <a:ea typeface="Ebrima" pitchFamily="2" charset="0"/>
            <a:cs typeface="Ebrima" pitchFamily="2" charset="0"/>
          </a:endParaRPr>
        </a:p>
      </dgm:t>
    </dgm:pt>
    <dgm:pt modelId="{A25CEF71-FC19-454B-944C-12A583F00E74}" type="sibTrans" cxnId="{01A93030-4BC3-4E54-B3FB-C719AF8144FF}">
      <dgm:prSet/>
      <dgm:spPr/>
      <dgm:t>
        <a:bodyPr/>
        <a:lstStyle/>
        <a:p>
          <a:endParaRPr lang="en-US" sz="3200">
            <a:latin typeface="+mn-lt"/>
            <a:ea typeface="Ebrima" pitchFamily="2" charset="0"/>
            <a:cs typeface="Ebrima" pitchFamily="2" charset="0"/>
          </a:endParaRPr>
        </a:p>
      </dgm:t>
    </dgm:pt>
    <dgm:pt modelId="{F1032A99-DAF6-4C2C-96DC-691C328C903B}">
      <dgm:prSet custT="1"/>
      <dgm:spPr/>
      <dgm:t>
        <a:bodyPr/>
        <a:lstStyle/>
        <a:p>
          <a:r>
            <a:rPr lang="en-US" sz="3200" dirty="0" smtClean="0">
              <a:solidFill>
                <a:prstClr val="black"/>
              </a:solidFill>
              <a:latin typeface="+mn-lt"/>
              <a:ea typeface="Ebrima" pitchFamily="2" charset="0"/>
              <a:cs typeface="Ebrima" pitchFamily="2" charset="0"/>
            </a:rPr>
            <a:t>Wi-Fi Proxy</a:t>
          </a:r>
          <a:endParaRPr lang="en-US" sz="3200" dirty="0">
            <a:solidFill>
              <a:prstClr val="black"/>
            </a:solidFill>
            <a:latin typeface="+mn-lt"/>
            <a:ea typeface="Ebrima" pitchFamily="2" charset="0"/>
            <a:cs typeface="Ebrima" pitchFamily="2" charset="0"/>
          </a:endParaRPr>
        </a:p>
      </dgm:t>
    </dgm:pt>
    <dgm:pt modelId="{B0F3F32A-485B-4DD0-9C5A-B9D64CA0F53E}" type="parTrans" cxnId="{14A16473-8577-4167-B124-75CBA7C44D1C}">
      <dgm:prSet/>
      <dgm:spPr/>
      <dgm:t>
        <a:bodyPr/>
        <a:lstStyle/>
        <a:p>
          <a:endParaRPr lang="en-US" sz="3200">
            <a:latin typeface="+mn-lt"/>
            <a:ea typeface="Ebrima" pitchFamily="2" charset="0"/>
            <a:cs typeface="Ebrima" pitchFamily="2" charset="0"/>
          </a:endParaRPr>
        </a:p>
      </dgm:t>
    </dgm:pt>
    <dgm:pt modelId="{F6B8C2D4-CDE2-4202-8FFB-683C9B444600}" type="sibTrans" cxnId="{14A16473-8577-4167-B124-75CBA7C44D1C}">
      <dgm:prSet/>
      <dgm:spPr/>
      <dgm:t>
        <a:bodyPr/>
        <a:lstStyle/>
        <a:p>
          <a:endParaRPr lang="en-US" sz="3200">
            <a:latin typeface="+mn-lt"/>
            <a:ea typeface="Ebrima" pitchFamily="2" charset="0"/>
            <a:cs typeface="Ebrima" pitchFamily="2" charset="0"/>
          </a:endParaRPr>
        </a:p>
      </dgm:t>
    </dgm:pt>
    <dgm:pt modelId="{91BF6CA0-7FBE-4075-B7C9-F837F39AE253}">
      <dgm:prSet custT="1"/>
      <dgm:spPr/>
      <dgm:t>
        <a:bodyPr/>
        <a:lstStyle/>
        <a:p>
          <a:r>
            <a:rPr lang="en-US" sz="3200" dirty="0" smtClean="0">
              <a:solidFill>
                <a:prstClr val="black"/>
              </a:solidFill>
              <a:latin typeface="+mn-lt"/>
              <a:ea typeface="Ebrima" pitchFamily="2" charset="0"/>
              <a:cs typeface="Ebrima" pitchFamily="2" charset="0"/>
            </a:rPr>
            <a:t>Server Computer</a:t>
          </a:r>
          <a:endParaRPr lang="en-US" sz="3200" dirty="0">
            <a:solidFill>
              <a:prstClr val="black"/>
            </a:solidFill>
            <a:latin typeface="+mn-lt"/>
            <a:ea typeface="Ebrima" pitchFamily="2" charset="0"/>
            <a:cs typeface="Ebrima" pitchFamily="2" charset="0"/>
          </a:endParaRPr>
        </a:p>
      </dgm:t>
    </dgm:pt>
    <dgm:pt modelId="{FB7664A8-5F89-4B61-82D2-6B1F44F8A49B}" type="parTrans" cxnId="{95F67ED7-7851-4709-9673-400C840FC8D3}">
      <dgm:prSet/>
      <dgm:spPr/>
      <dgm:t>
        <a:bodyPr/>
        <a:lstStyle/>
        <a:p>
          <a:endParaRPr lang="en-US" sz="3200">
            <a:latin typeface="+mn-lt"/>
            <a:ea typeface="Ebrima" pitchFamily="2" charset="0"/>
            <a:cs typeface="Ebrima" pitchFamily="2" charset="0"/>
          </a:endParaRPr>
        </a:p>
      </dgm:t>
    </dgm:pt>
    <dgm:pt modelId="{A206BBC0-A3D1-408D-A78A-C5B3C39C6388}" type="sibTrans" cxnId="{95F67ED7-7851-4709-9673-400C840FC8D3}">
      <dgm:prSet/>
      <dgm:spPr/>
      <dgm:t>
        <a:bodyPr/>
        <a:lstStyle/>
        <a:p>
          <a:endParaRPr lang="en-US" sz="3200">
            <a:latin typeface="+mn-lt"/>
            <a:ea typeface="Ebrima" pitchFamily="2" charset="0"/>
            <a:cs typeface="Ebrima" pitchFamily="2" charset="0"/>
          </a:endParaRPr>
        </a:p>
      </dgm:t>
    </dgm:pt>
    <dgm:pt modelId="{FC053A2F-1557-445A-A853-D99C2B588590}">
      <dgm:prSet custT="1"/>
      <dgm:spPr/>
      <dgm:t>
        <a:bodyPr/>
        <a:lstStyle/>
        <a:p>
          <a:r>
            <a:rPr lang="en-US" sz="3200" dirty="0" smtClean="0">
              <a:latin typeface="+mn-lt"/>
              <a:ea typeface="Ebrima" pitchFamily="2" charset="0"/>
              <a:cs typeface="Ebrima" pitchFamily="2" charset="0"/>
            </a:rPr>
            <a:t>Voting Method</a:t>
          </a:r>
        </a:p>
      </dgm:t>
    </dgm:pt>
    <dgm:pt modelId="{CA3B856B-8A68-4521-9121-3844DF9955B4}" type="parTrans" cxnId="{4B562280-A663-4B8E-B3BA-7D9166BB4C4D}">
      <dgm:prSet/>
      <dgm:spPr/>
      <dgm:t>
        <a:bodyPr/>
        <a:lstStyle/>
        <a:p>
          <a:endParaRPr lang="en-US">
            <a:latin typeface="+mn-lt"/>
            <a:ea typeface="Ebrima" pitchFamily="2" charset="0"/>
            <a:cs typeface="Ebrima" pitchFamily="2" charset="0"/>
          </a:endParaRPr>
        </a:p>
      </dgm:t>
    </dgm:pt>
    <dgm:pt modelId="{A564C1E8-A589-4510-A934-EA591C1F35C9}" type="sibTrans" cxnId="{4B562280-A663-4B8E-B3BA-7D9166BB4C4D}">
      <dgm:prSet/>
      <dgm:spPr/>
      <dgm:t>
        <a:bodyPr/>
        <a:lstStyle/>
        <a:p>
          <a:endParaRPr lang="en-US">
            <a:latin typeface="+mn-lt"/>
            <a:ea typeface="Ebrima" pitchFamily="2" charset="0"/>
            <a:cs typeface="Ebrima" pitchFamily="2" charset="0"/>
          </a:endParaRPr>
        </a:p>
      </dgm:t>
    </dgm:pt>
    <dgm:pt modelId="{62852494-B21C-42C5-B899-9D75A127D8F9}">
      <dgm:prSet custT="1"/>
      <dgm:spPr/>
      <dgm:t>
        <a:bodyPr/>
        <a:lstStyle/>
        <a:p>
          <a:r>
            <a:rPr lang="en-US" sz="3200" dirty="0" smtClean="0">
              <a:latin typeface="+mn-lt"/>
              <a:ea typeface="Ebrima" pitchFamily="2" charset="0"/>
              <a:cs typeface="Ebrima" pitchFamily="2" charset="0"/>
            </a:rPr>
            <a:t>Controller</a:t>
          </a:r>
          <a:endParaRPr lang="en-US" sz="3200" dirty="0">
            <a:latin typeface="+mn-lt"/>
            <a:ea typeface="Ebrima" pitchFamily="2" charset="0"/>
            <a:cs typeface="Ebrima" pitchFamily="2" charset="0"/>
          </a:endParaRPr>
        </a:p>
      </dgm:t>
    </dgm:pt>
    <dgm:pt modelId="{8A83FF38-D09A-470D-8AD7-79350288A72D}" type="parTrans" cxnId="{C9085A5F-7D28-4237-84DD-6A298CFF4EC1}">
      <dgm:prSet/>
      <dgm:spPr/>
      <dgm:t>
        <a:bodyPr/>
        <a:lstStyle/>
        <a:p>
          <a:endParaRPr lang="en-US">
            <a:latin typeface="+mn-lt"/>
            <a:ea typeface="Ebrima" pitchFamily="2" charset="0"/>
            <a:cs typeface="Ebrima" pitchFamily="2" charset="0"/>
          </a:endParaRPr>
        </a:p>
      </dgm:t>
    </dgm:pt>
    <dgm:pt modelId="{BF3197B1-53FE-4521-A767-35827CBD948B}" type="sibTrans" cxnId="{C9085A5F-7D28-4237-84DD-6A298CFF4EC1}">
      <dgm:prSet/>
      <dgm:spPr/>
      <dgm:t>
        <a:bodyPr/>
        <a:lstStyle/>
        <a:p>
          <a:endParaRPr lang="en-US">
            <a:latin typeface="+mn-lt"/>
            <a:ea typeface="Ebrima" pitchFamily="2" charset="0"/>
            <a:cs typeface="Ebrima" pitchFamily="2" charset="0"/>
          </a:endParaRPr>
        </a:p>
      </dgm:t>
    </dgm:pt>
    <dgm:pt modelId="{FE56BD51-2BD1-4086-8AEB-23BFDF85DE40}">
      <dgm:prSe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AFFA3457-8EF5-4A06-ABF3-8AF79504BDA4}" type="parTrans" cxnId="{953D6C54-9EDA-487D-8A57-EF1F2CBF9820}">
      <dgm:prSet/>
      <dgm:spPr/>
      <dgm:t>
        <a:bodyPr/>
        <a:lstStyle/>
        <a:p>
          <a:endParaRPr lang="en-US">
            <a:latin typeface="+mn-lt"/>
            <a:ea typeface="Ebrima" pitchFamily="2" charset="0"/>
            <a:cs typeface="Ebrima" pitchFamily="2" charset="0"/>
          </a:endParaRPr>
        </a:p>
      </dgm:t>
    </dgm:pt>
    <dgm:pt modelId="{EE0E0796-3C6A-4877-8DAE-1A163F22867B}" type="sibTrans" cxnId="{953D6C54-9EDA-487D-8A57-EF1F2CBF9820}">
      <dgm:prSet/>
      <dgm:spPr/>
      <dgm:t>
        <a:bodyPr/>
        <a:lstStyle/>
        <a:p>
          <a:endParaRPr lang="en-US">
            <a:latin typeface="+mn-lt"/>
            <a:ea typeface="Ebrima" pitchFamily="2" charset="0"/>
            <a:cs typeface="Ebrima" pitchFamily="2" charset="0"/>
          </a:endParaRPr>
        </a:p>
      </dgm:t>
    </dgm:pt>
    <dgm:pt modelId="{4E5D111D-CB2C-449F-92D6-2828CC52C2BA}" type="pres">
      <dgm:prSet presAssocID="{C6615123-780F-424F-83F9-4D13E79CC1DB}" presName="Name0" presStyleCnt="0">
        <dgm:presLayoutVars>
          <dgm:dir/>
          <dgm:animLvl val="lvl"/>
          <dgm:resizeHandles val="exact"/>
        </dgm:presLayoutVars>
      </dgm:prSet>
      <dgm:spPr/>
      <dgm:t>
        <a:bodyPr/>
        <a:lstStyle/>
        <a:p>
          <a:endParaRPr lang="en-US"/>
        </a:p>
      </dgm:t>
    </dgm:pt>
    <dgm:pt modelId="{8E035620-4626-491F-B38C-8D1BEBCF39F7}" type="pres">
      <dgm:prSet presAssocID="{E292C42F-020B-441A-A2F7-9AF1B695399B}" presName="composite" presStyleCnt="0"/>
      <dgm:spPr/>
    </dgm:pt>
    <dgm:pt modelId="{011AA1CB-F534-4DB6-8CE6-8259424D6B28}" type="pres">
      <dgm:prSet presAssocID="{E292C42F-020B-441A-A2F7-9AF1B695399B}" presName="parTx" presStyleLbl="alignNode1" presStyleIdx="0" presStyleCnt="4">
        <dgm:presLayoutVars>
          <dgm:chMax val="0"/>
          <dgm:chPref val="0"/>
          <dgm:bulletEnabled val="1"/>
        </dgm:presLayoutVars>
      </dgm:prSet>
      <dgm:spPr/>
      <dgm:t>
        <a:bodyPr/>
        <a:lstStyle/>
        <a:p>
          <a:endParaRPr lang="en-US"/>
        </a:p>
      </dgm:t>
    </dgm:pt>
    <dgm:pt modelId="{2E0D8574-FC10-44AC-8E12-9B58A205FFA0}" type="pres">
      <dgm:prSet presAssocID="{E292C42F-020B-441A-A2F7-9AF1B695399B}" presName="desTx" presStyleLbl="alignAccFollowNode1" presStyleIdx="0" presStyleCnt="4">
        <dgm:presLayoutVars>
          <dgm:bulletEnabled val="1"/>
        </dgm:presLayoutVars>
      </dgm:prSet>
      <dgm:spPr/>
      <dgm:t>
        <a:bodyPr/>
        <a:lstStyle/>
        <a:p>
          <a:endParaRPr lang="en-US"/>
        </a:p>
      </dgm:t>
    </dgm:pt>
    <dgm:pt modelId="{DA0C05E7-4B5C-4E26-BA1A-591D6F7BD6C7}" type="pres">
      <dgm:prSet presAssocID="{F03C3B8E-4148-43C7-879F-56E812B3709B}" presName="space" presStyleCnt="0"/>
      <dgm:spPr/>
    </dgm:pt>
    <dgm:pt modelId="{0D273F5E-A919-45C0-AEB9-0CC217391DBE}" type="pres">
      <dgm:prSet presAssocID="{3CE0C07E-3C2F-4341-8188-1C5D3BCD1EF7}" presName="composite" presStyleCnt="0"/>
      <dgm:spPr/>
    </dgm:pt>
    <dgm:pt modelId="{DAEAEBEA-6CC2-4DC4-88E8-5B2F3F44AE3E}" type="pres">
      <dgm:prSet presAssocID="{3CE0C07E-3C2F-4341-8188-1C5D3BCD1EF7}" presName="parTx" presStyleLbl="alignNode1" presStyleIdx="1" presStyleCnt="4">
        <dgm:presLayoutVars>
          <dgm:chMax val="0"/>
          <dgm:chPref val="0"/>
          <dgm:bulletEnabled val="1"/>
        </dgm:presLayoutVars>
      </dgm:prSet>
      <dgm:spPr/>
      <dgm:t>
        <a:bodyPr/>
        <a:lstStyle/>
        <a:p>
          <a:endParaRPr lang="en-US"/>
        </a:p>
      </dgm:t>
    </dgm:pt>
    <dgm:pt modelId="{972B6B77-C788-45CF-908A-BC7B667BE844}" type="pres">
      <dgm:prSet presAssocID="{3CE0C07E-3C2F-4341-8188-1C5D3BCD1EF7}" presName="desTx" presStyleLbl="alignAccFollowNode1" presStyleIdx="1" presStyleCnt="4">
        <dgm:presLayoutVars>
          <dgm:bulletEnabled val="1"/>
        </dgm:presLayoutVars>
      </dgm:prSet>
      <dgm:spPr/>
      <dgm:t>
        <a:bodyPr/>
        <a:lstStyle/>
        <a:p>
          <a:endParaRPr lang="en-US"/>
        </a:p>
      </dgm:t>
    </dgm:pt>
    <dgm:pt modelId="{4E244C2B-C6C8-455D-B5F7-F8773F07338A}" type="pres">
      <dgm:prSet presAssocID="{18E31812-176D-40A9-9F9C-3524E0C7069F}" presName="space" presStyleCnt="0"/>
      <dgm:spPr/>
    </dgm:pt>
    <dgm:pt modelId="{549258F4-FCAC-4080-8CF2-2B423A5936B7}" type="pres">
      <dgm:prSet presAssocID="{39209FD2-B7E9-4A50-AB50-8175D67BCF2F}" presName="composite" presStyleCnt="0"/>
      <dgm:spPr/>
    </dgm:pt>
    <dgm:pt modelId="{EC0808E1-4CB2-469E-9550-A0E78FC786DF}" type="pres">
      <dgm:prSet presAssocID="{39209FD2-B7E9-4A50-AB50-8175D67BCF2F}" presName="parTx" presStyleLbl="alignNode1" presStyleIdx="2" presStyleCnt="4">
        <dgm:presLayoutVars>
          <dgm:chMax val="0"/>
          <dgm:chPref val="0"/>
          <dgm:bulletEnabled val="1"/>
        </dgm:presLayoutVars>
      </dgm:prSet>
      <dgm:spPr/>
      <dgm:t>
        <a:bodyPr/>
        <a:lstStyle/>
        <a:p>
          <a:endParaRPr lang="en-US"/>
        </a:p>
      </dgm:t>
    </dgm:pt>
    <dgm:pt modelId="{B18C3064-1F06-4B2B-B345-DA506E643A03}" type="pres">
      <dgm:prSet presAssocID="{39209FD2-B7E9-4A50-AB50-8175D67BCF2F}" presName="desTx" presStyleLbl="alignAccFollowNode1" presStyleIdx="2" presStyleCnt="4">
        <dgm:presLayoutVars>
          <dgm:bulletEnabled val="1"/>
        </dgm:presLayoutVars>
      </dgm:prSet>
      <dgm:spPr/>
      <dgm:t>
        <a:bodyPr/>
        <a:lstStyle/>
        <a:p>
          <a:endParaRPr lang="en-US"/>
        </a:p>
      </dgm:t>
    </dgm:pt>
    <dgm:pt modelId="{E7B85480-B64D-4832-9F7E-497996F13688}" type="pres">
      <dgm:prSet presAssocID="{1E4E5552-70E9-4812-8F12-9CCDFD112EF9}" presName="space" presStyleCnt="0"/>
      <dgm:spPr/>
    </dgm:pt>
    <dgm:pt modelId="{F6A893B3-7392-44ED-919D-B56713BBCE97}" type="pres">
      <dgm:prSet presAssocID="{5BAC6D95-8D35-4402-B827-80E91EEA9E7E}" presName="composite" presStyleCnt="0"/>
      <dgm:spPr/>
    </dgm:pt>
    <dgm:pt modelId="{7CB86580-EC55-453D-96DF-FABBE56FAED0}" type="pres">
      <dgm:prSet presAssocID="{5BAC6D95-8D35-4402-B827-80E91EEA9E7E}" presName="parTx" presStyleLbl="alignNode1" presStyleIdx="3" presStyleCnt="4">
        <dgm:presLayoutVars>
          <dgm:chMax val="0"/>
          <dgm:chPref val="0"/>
          <dgm:bulletEnabled val="1"/>
        </dgm:presLayoutVars>
      </dgm:prSet>
      <dgm:spPr/>
      <dgm:t>
        <a:bodyPr/>
        <a:lstStyle/>
        <a:p>
          <a:endParaRPr lang="en-US"/>
        </a:p>
      </dgm:t>
    </dgm:pt>
    <dgm:pt modelId="{4E7C1D8D-82C0-4C58-B495-01FB3744B506}" type="pres">
      <dgm:prSet presAssocID="{5BAC6D95-8D35-4402-B827-80E91EEA9E7E}" presName="desTx" presStyleLbl="alignAccFollowNode1" presStyleIdx="3" presStyleCnt="4">
        <dgm:presLayoutVars>
          <dgm:bulletEnabled val="1"/>
        </dgm:presLayoutVars>
      </dgm:prSet>
      <dgm:spPr/>
      <dgm:t>
        <a:bodyPr/>
        <a:lstStyle/>
        <a:p>
          <a:endParaRPr lang="en-US"/>
        </a:p>
      </dgm:t>
    </dgm:pt>
  </dgm:ptLst>
  <dgm:cxnLst>
    <dgm:cxn modelId="{46C83D03-B81B-4080-9DCF-0B76EFA89DF7}" type="presOf" srcId="{FE56BD51-2BD1-4086-8AEB-23BFDF85DE40}" destId="{4E7C1D8D-82C0-4C58-B495-01FB3744B506}" srcOrd="0" destOrd="1" presId="urn:microsoft.com/office/officeart/2005/8/layout/hList1"/>
    <dgm:cxn modelId="{4E5CCDD7-F934-4445-930F-FA4CDC686954}" srcId="{C6615123-780F-424F-83F9-4D13E79CC1DB}" destId="{E292C42F-020B-441A-A2F7-9AF1B695399B}" srcOrd="0" destOrd="0" parTransId="{E1974EFA-349E-471B-964C-D64483A871BE}" sibTransId="{F03C3B8E-4148-43C7-879F-56E812B3709B}"/>
    <dgm:cxn modelId="{95F67ED7-7851-4709-9673-400C840FC8D3}" srcId="{E292C42F-020B-441A-A2F7-9AF1B695399B}" destId="{91BF6CA0-7FBE-4075-B7C9-F837F39AE253}" srcOrd="2" destOrd="0" parTransId="{FB7664A8-5F89-4B61-82D2-6B1F44F8A49B}" sibTransId="{A206BBC0-A3D1-408D-A78A-C5B3C39C6388}"/>
    <dgm:cxn modelId="{AB3CED0B-B9F0-4BB7-8891-F35C6B8A5A5A}" type="presOf" srcId="{3CE0C07E-3C2F-4341-8188-1C5D3BCD1EF7}" destId="{DAEAEBEA-6CC2-4DC4-88E8-5B2F3F44AE3E}" srcOrd="0" destOrd="0" presId="urn:microsoft.com/office/officeart/2005/8/layout/hList1"/>
    <dgm:cxn modelId="{DF0E2BB8-1AAB-4973-BEED-3552749763E9}" srcId="{3CE0C07E-3C2F-4341-8188-1C5D3BCD1EF7}" destId="{06A549D8-261A-4054-8891-7F8E68E576D7}" srcOrd="0" destOrd="0" parTransId="{B3236319-7FD9-42A3-A6B6-3033700DACEA}" sibTransId="{DCE3AB58-847C-4B9E-8396-1144B9C8BB66}"/>
    <dgm:cxn modelId="{333E1D7A-2973-4CA4-A2FA-7A78B03C0579}" type="presOf" srcId="{3CD40030-E978-4B4F-8A5A-84DFB8756040}" destId="{2E0D8574-FC10-44AC-8E12-9B58A205FFA0}" srcOrd="0" destOrd="0" presId="urn:microsoft.com/office/officeart/2005/8/layout/hList1"/>
    <dgm:cxn modelId="{7278AC7E-E417-4426-8826-6005236035AF}" type="presOf" srcId="{F1032A99-DAF6-4C2C-96DC-691C328C903B}" destId="{2E0D8574-FC10-44AC-8E12-9B58A205FFA0}" srcOrd="0" destOrd="1" presId="urn:microsoft.com/office/officeart/2005/8/layout/hList1"/>
    <dgm:cxn modelId="{C9085A5F-7D28-4237-84DD-6A298CFF4EC1}" srcId="{5BAC6D95-8D35-4402-B827-80E91EEA9E7E}" destId="{62852494-B21C-42C5-B899-9D75A127D8F9}" srcOrd="0" destOrd="0" parTransId="{8A83FF38-D09A-470D-8AD7-79350288A72D}" sibTransId="{BF3197B1-53FE-4521-A767-35827CBD948B}"/>
    <dgm:cxn modelId="{68971868-9F9B-4A35-A5E6-67817DCAB8C7}" srcId="{39209FD2-B7E9-4A50-AB50-8175D67BCF2F}" destId="{6AD87006-0422-4FBD-A6DA-7E21ABA1B6AE}" srcOrd="1" destOrd="0" parTransId="{E2884D66-C908-4C48-ABEB-03BA7E00FE6B}" sibTransId="{775D81CE-D4AB-4926-86EF-F334E859CA95}"/>
    <dgm:cxn modelId="{953D6C54-9EDA-487D-8A57-EF1F2CBF9820}" srcId="{5BAC6D95-8D35-4402-B827-80E91EEA9E7E}" destId="{FE56BD51-2BD1-4086-8AEB-23BFDF85DE40}" srcOrd="1" destOrd="0" parTransId="{AFFA3457-8EF5-4A06-ABF3-8AF79504BDA4}" sibTransId="{EE0E0796-3C6A-4877-8DAE-1A163F22867B}"/>
    <dgm:cxn modelId="{4B562280-A663-4B8E-B3BA-7D9166BB4C4D}" srcId="{3CE0C07E-3C2F-4341-8188-1C5D3BCD1EF7}" destId="{FC053A2F-1557-445A-A853-D99C2B588590}" srcOrd="1" destOrd="0" parTransId="{CA3B856B-8A68-4521-9121-3844DF9955B4}" sibTransId="{A564C1E8-A589-4510-A934-EA591C1F35C9}"/>
    <dgm:cxn modelId="{01A93030-4BC3-4E54-B3FB-C719AF8144FF}" srcId="{C6615123-780F-424F-83F9-4D13E79CC1DB}" destId="{5BAC6D95-8D35-4402-B827-80E91EEA9E7E}" srcOrd="3" destOrd="0" parTransId="{0D61F2B8-AF31-46E3-AD2C-1C5072B5C929}" sibTransId="{A25CEF71-FC19-454B-944C-12A583F00E74}"/>
    <dgm:cxn modelId="{42BA5ED3-ED58-4B27-90CA-FC5C70E3F7D7}" type="presOf" srcId="{FC053A2F-1557-445A-A853-D99C2B588590}" destId="{972B6B77-C788-45CF-908A-BC7B667BE844}" srcOrd="0" destOrd="1" presId="urn:microsoft.com/office/officeart/2005/8/layout/hList1"/>
    <dgm:cxn modelId="{AD9A7739-EA74-4116-AA35-41F2D4E71C0B}" type="presOf" srcId="{62852494-B21C-42C5-B899-9D75A127D8F9}" destId="{4E7C1D8D-82C0-4C58-B495-01FB3744B506}" srcOrd="0" destOrd="0" presId="urn:microsoft.com/office/officeart/2005/8/layout/hList1"/>
    <dgm:cxn modelId="{FAEC48EF-E668-40C2-9E51-302793EBFA29}" srcId="{39209FD2-B7E9-4A50-AB50-8175D67BCF2F}" destId="{CEFA947E-C5A8-40B2-96A9-7B4A0EDB8101}" srcOrd="0" destOrd="0" parTransId="{8185A518-3D98-4174-B589-A0A0DD8108BD}" sibTransId="{BAFB9A3E-34A8-44F2-B78E-7647259AE860}"/>
    <dgm:cxn modelId="{9DD911C9-29D0-47A0-A123-C9C37EC0A005}" type="presOf" srcId="{CEFA947E-C5A8-40B2-96A9-7B4A0EDB8101}" destId="{B18C3064-1F06-4B2B-B345-DA506E643A03}" srcOrd="0" destOrd="0" presId="urn:microsoft.com/office/officeart/2005/8/layout/hList1"/>
    <dgm:cxn modelId="{95A7613D-86C2-4056-921C-037A7EF793BD}" type="presOf" srcId="{6AD87006-0422-4FBD-A6DA-7E21ABA1B6AE}" destId="{B18C3064-1F06-4B2B-B345-DA506E643A03}" srcOrd="0" destOrd="1" presId="urn:microsoft.com/office/officeart/2005/8/layout/hList1"/>
    <dgm:cxn modelId="{0620F2FF-87BD-4F5B-B708-8CD44AFE5F27}" srcId="{C6615123-780F-424F-83F9-4D13E79CC1DB}" destId="{3CE0C07E-3C2F-4341-8188-1C5D3BCD1EF7}" srcOrd="1" destOrd="0" parTransId="{D6AB824A-E547-4F6C-9AF8-D35B958D3E87}" sibTransId="{18E31812-176D-40A9-9F9C-3524E0C7069F}"/>
    <dgm:cxn modelId="{22D349CB-7395-4DDF-B798-E2C72D10F5A5}" type="presOf" srcId="{C6615123-780F-424F-83F9-4D13E79CC1DB}" destId="{4E5D111D-CB2C-449F-92D6-2828CC52C2BA}" srcOrd="0" destOrd="0" presId="urn:microsoft.com/office/officeart/2005/8/layout/hList1"/>
    <dgm:cxn modelId="{62B5A570-B88C-4BEF-8F2E-B2D6A1F52E24}" type="presOf" srcId="{E292C42F-020B-441A-A2F7-9AF1B695399B}" destId="{011AA1CB-F534-4DB6-8CE6-8259424D6B28}" srcOrd="0" destOrd="0" presId="urn:microsoft.com/office/officeart/2005/8/layout/hList1"/>
    <dgm:cxn modelId="{482729E0-1B4A-44B7-98EE-7E8A1430D849}" srcId="{C6615123-780F-424F-83F9-4D13E79CC1DB}" destId="{39209FD2-B7E9-4A50-AB50-8175D67BCF2F}" srcOrd="2" destOrd="0" parTransId="{23A5FCA5-CBD0-4F7B-A3AD-3D98DFC5AFA5}" sibTransId="{1E4E5552-70E9-4812-8F12-9CCDFD112EF9}"/>
    <dgm:cxn modelId="{F73C50B6-9C4B-466C-9BD4-96A01C2E8BD4}" srcId="{E292C42F-020B-441A-A2F7-9AF1B695399B}" destId="{3CD40030-E978-4B4F-8A5A-84DFB8756040}" srcOrd="0" destOrd="0" parTransId="{8CA17E17-E41A-47F3-BB12-0660396D125B}" sibTransId="{04567330-6532-4B87-ADD1-99786213CB50}"/>
    <dgm:cxn modelId="{14A16473-8577-4167-B124-75CBA7C44D1C}" srcId="{E292C42F-020B-441A-A2F7-9AF1B695399B}" destId="{F1032A99-DAF6-4C2C-96DC-691C328C903B}" srcOrd="1" destOrd="0" parTransId="{B0F3F32A-485B-4DD0-9C5A-B9D64CA0F53E}" sibTransId="{F6B8C2D4-CDE2-4202-8FFB-683C9B444600}"/>
    <dgm:cxn modelId="{6C2A3346-C142-4C18-8C16-BA745A10AFB1}" type="presOf" srcId="{91BF6CA0-7FBE-4075-B7C9-F837F39AE253}" destId="{2E0D8574-FC10-44AC-8E12-9B58A205FFA0}" srcOrd="0" destOrd="2" presId="urn:microsoft.com/office/officeart/2005/8/layout/hList1"/>
    <dgm:cxn modelId="{F133D498-58B1-49E4-908D-24668EAA4BFE}" type="presOf" srcId="{5BAC6D95-8D35-4402-B827-80E91EEA9E7E}" destId="{7CB86580-EC55-453D-96DF-FABBE56FAED0}" srcOrd="0" destOrd="0" presId="urn:microsoft.com/office/officeart/2005/8/layout/hList1"/>
    <dgm:cxn modelId="{58269EB2-AC14-4D27-BDE3-4A44B4E75D47}" type="presOf" srcId="{39209FD2-B7E9-4A50-AB50-8175D67BCF2F}" destId="{EC0808E1-4CB2-469E-9550-A0E78FC786DF}" srcOrd="0" destOrd="0" presId="urn:microsoft.com/office/officeart/2005/8/layout/hList1"/>
    <dgm:cxn modelId="{B7C81D1C-AE9D-4B24-927B-2A0FC6C366C9}" type="presOf" srcId="{06A549D8-261A-4054-8891-7F8E68E576D7}" destId="{972B6B77-C788-45CF-908A-BC7B667BE844}" srcOrd="0" destOrd="0" presId="urn:microsoft.com/office/officeart/2005/8/layout/hList1"/>
    <dgm:cxn modelId="{3DA89855-C87F-44E0-9F35-C175DF8DBB4F}" type="presParOf" srcId="{4E5D111D-CB2C-449F-92D6-2828CC52C2BA}" destId="{8E035620-4626-491F-B38C-8D1BEBCF39F7}" srcOrd="0" destOrd="0" presId="urn:microsoft.com/office/officeart/2005/8/layout/hList1"/>
    <dgm:cxn modelId="{1E6D36BE-F19F-4A90-BC76-B8302426C814}" type="presParOf" srcId="{8E035620-4626-491F-B38C-8D1BEBCF39F7}" destId="{011AA1CB-F534-4DB6-8CE6-8259424D6B28}" srcOrd="0" destOrd="0" presId="urn:microsoft.com/office/officeart/2005/8/layout/hList1"/>
    <dgm:cxn modelId="{E1E9DA41-7F38-486A-B1D9-E8982EDAC176}" type="presParOf" srcId="{8E035620-4626-491F-B38C-8D1BEBCF39F7}" destId="{2E0D8574-FC10-44AC-8E12-9B58A205FFA0}" srcOrd="1" destOrd="0" presId="urn:microsoft.com/office/officeart/2005/8/layout/hList1"/>
    <dgm:cxn modelId="{65D90A8F-619A-4D3C-8516-75CDE2C89FFD}" type="presParOf" srcId="{4E5D111D-CB2C-449F-92D6-2828CC52C2BA}" destId="{DA0C05E7-4B5C-4E26-BA1A-591D6F7BD6C7}" srcOrd="1" destOrd="0" presId="urn:microsoft.com/office/officeart/2005/8/layout/hList1"/>
    <dgm:cxn modelId="{244B92F1-E20E-4253-BAF8-FE3EBF96A70B}" type="presParOf" srcId="{4E5D111D-CB2C-449F-92D6-2828CC52C2BA}" destId="{0D273F5E-A919-45C0-AEB9-0CC217391DBE}" srcOrd="2" destOrd="0" presId="urn:microsoft.com/office/officeart/2005/8/layout/hList1"/>
    <dgm:cxn modelId="{4D5034F4-0376-4A1F-838B-CFDD21F7262F}" type="presParOf" srcId="{0D273F5E-A919-45C0-AEB9-0CC217391DBE}" destId="{DAEAEBEA-6CC2-4DC4-88E8-5B2F3F44AE3E}" srcOrd="0" destOrd="0" presId="urn:microsoft.com/office/officeart/2005/8/layout/hList1"/>
    <dgm:cxn modelId="{3A6216EE-6891-4A08-AC47-9B94D892B937}" type="presParOf" srcId="{0D273F5E-A919-45C0-AEB9-0CC217391DBE}" destId="{972B6B77-C788-45CF-908A-BC7B667BE844}" srcOrd="1" destOrd="0" presId="urn:microsoft.com/office/officeart/2005/8/layout/hList1"/>
    <dgm:cxn modelId="{C489B16F-98E8-4970-9FEF-AACB1BC4EBEF}" type="presParOf" srcId="{4E5D111D-CB2C-449F-92D6-2828CC52C2BA}" destId="{4E244C2B-C6C8-455D-B5F7-F8773F07338A}" srcOrd="3" destOrd="0" presId="urn:microsoft.com/office/officeart/2005/8/layout/hList1"/>
    <dgm:cxn modelId="{7A47A6A0-065C-41E3-A18B-94F89155FD2D}" type="presParOf" srcId="{4E5D111D-CB2C-449F-92D6-2828CC52C2BA}" destId="{549258F4-FCAC-4080-8CF2-2B423A5936B7}" srcOrd="4" destOrd="0" presId="urn:microsoft.com/office/officeart/2005/8/layout/hList1"/>
    <dgm:cxn modelId="{A2AA7775-0C60-42A0-A288-7DCC06739633}" type="presParOf" srcId="{549258F4-FCAC-4080-8CF2-2B423A5936B7}" destId="{EC0808E1-4CB2-469E-9550-A0E78FC786DF}" srcOrd="0" destOrd="0" presId="urn:microsoft.com/office/officeart/2005/8/layout/hList1"/>
    <dgm:cxn modelId="{797A0A32-5475-489E-AA18-AC74459AD383}" type="presParOf" srcId="{549258F4-FCAC-4080-8CF2-2B423A5936B7}" destId="{B18C3064-1F06-4B2B-B345-DA506E643A03}" srcOrd="1" destOrd="0" presId="urn:microsoft.com/office/officeart/2005/8/layout/hList1"/>
    <dgm:cxn modelId="{4355B05E-CF16-4779-86E9-6467C2830CAD}" type="presParOf" srcId="{4E5D111D-CB2C-449F-92D6-2828CC52C2BA}" destId="{E7B85480-B64D-4832-9F7E-497996F13688}" srcOrd="5" destOrd="0" presId="urn:microsoft.com/office/officeart/2005/8/layout/hList1"/>
    <dgm:cxn modelId="{0821D753-69C4-4FE0-B273-B4940C409439}" type="presParOf" srcId="{4E5D111D-CB2C-449F-92D6-2828CC52C2BA}" destId="{F6A893B3-7392-44ED-919D-B56713BBCE97}" srcOrd="6" destOrd="0" presId="urn:microsoft.com/office/officeart/2005/8/layout/hList1"/>
    <dgm:cxn modelId="{C7F1A20E-2D0C-4FF6-A7BB-39E8693A255F}" type="presParOf" srcId="{F6A893B3-7392-44ED-919D-B56713BBCE97}" destId="{7CB86580-EC55-453D-96DF-FABBE56FAED0}" srcOrd="0" destOrd="0" presId="urn:microsoft.com/office/officeart/2005/8/layout/hList1"/>
    <dgm:cxn modelId="{CC233C16-ACB7-45A9-907D-381008FD18EB}" type="presParOf" srcId="{F6A893B3-7392-44ED-919D-B56713BBCE97}" destId="{4E7C1D8D-82C0-4C58-B495-01FB3744B506}" srcOrd="1" destOrd="0" presId="urn:microsoft.com/office/officeart/2005/8/layout/hList1"/>
  </dgm:cxnLst>
  <dgm:bg/>
  <dgm:whole/>
  <dgm:extLst>
    <a:ext uri="http://schemas.microsoft.com/office/drawing/2008/diagram">
      <dsp:dataModelExt xmlns=""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1AA1CB-F534-4DB6-8CE6-8259424D6B28}">
      <dsp:nvSpPr>
        <dsp:cNvPr id="0" name=""/>
        <dsp:cNvSpPr/>
      </dsp:nvSpPr>
      <dsp:spPr>
        <a:xfrm>
          <a:off x="5844" y="1115864"/>
          <a:ext cx="3514278" cy="1405711"/>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Infrastructure</a:t>
          </a:r>
          <a:endParaRPr lang="en-US" sz="3200" kern="1200" dirty="0">
            <a:latin typeface="+mn-lt"/>
            <a:ea typeface="Ebrima" pitchFamily="2" charset="0"/>
            <a:cs typeface="Ebrima" pitchFamily="2" charset="0"/>
          </a:endParaRPr>
        </a:p>
      </dsp:txBody>
      <dsp:txXfrm>
        <a:off x="5844" y="1115864"/>
        <a:ext cx="3514278" cy="1405711"/>
      </dsp:txXfrm>
    </dsp:sp>
    <dsp:sp modelId="{2E0D8574-FC10-44AC-8E12-9B58A205FFA0}">
      <dsp:nvSpPr>
        <dsp:cNvPr id="0" name=""/>
        <dsp:cNvSpPr/>
      </dsp:nvSpPr>
      <dsp:spPr>
        <a:xfrm>
          <a:off x="5844" y="2521575"/>
          <a:ext cx="3514278" cy="2854799"/>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solidFill>
                <a:prstClr val="black"/>
              </a:solidFill>
              <a:latin typeface="+mn-lt"/>
              <a:ea typeface="Ebrima" pitchFamily="2" charset="0"/>
              <a:cs typeface="Ebrima" pitchFamily="2" charset="0"/>
            </a:rPr>
            <a:t>RF Network</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solidFill>
                <a:prstClr val="black"/>
              </a:solidFill>
              <a:latin typeface="+mn-lt"/>
              <a:ea typeface="Ebrima" pitchFamily="2" charset="0"/>
              <a:cs typeface="Ebrima" pitchFamily="2" charset="0"/>
            </a:rPr>
            <a:t>Wi-Fi Proxy</a:t>
          </a:r>
          <a:endParaRPr lang="en-US" sz="3200" kern="1200" dirty="0">
            <a:solidFill>
              <a:prstClr val="black"/>
            </a:solidFill>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solidFill>
                <a:prstClr val="black"/>
              </a:solidFill>
              <a:latin typeface="+mn-lt"/>
              <a:ea typeface="Ebrima" pitchFamily="2" charset="0"/>
              <a:cs typeface="Ebrima" pitchFamily="2" charset="0"/>
            </a:rPr>
            <a:t>Server Computer</a:t>
          </a:r>
          <a:endParaRPr lang="en-US" sz="3200" kern="1200" dirty="0">
            <a:solidFill>
              <a:prstClr val="black"/>
            </a:solidFill>
            <a:latin typeface="+mn-lt"/>
            <a:ea typeface="Ebrima" pitchFamily="2" charset="0"/>
            <a:cs typeface="Ebrima" pitchFamily="2" charset="0"/>
          </a:endParaRPr>
        </a:p>
      </dsp:txBody>
      <dsp:txXfrm>
        <a:off x="5844" y="2521575"/>
        <a:ext cx="3514278" cy="2854799"/>
      </dsp:txXfrm>
    </dsp:sp>
    <dsp:sp modelId="{DAEAEBEA-6CC2-4DC4-88E8-5B2F3F44AE3E}">
      <dsp:nvSpPr>
        <dsp:cNvPr id="0" name=""/>
        <dsp:cNvSpPr/>
      </dsp:nvSpPr>
      <dsp:spPr>
        <a:xfrm>
          <a:off x="4012121" y="1115864"/>
          <a:ext cx="3514278" cy="1405711"/>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Location Algorithm</a:t>
          </a:r>
          <a:endParaRPr lang="en-US" sz="3200" kern="1200" dirty="0">
            <a:latin typeface="+mn-lt"/>
            <a:ea typeface="Ebrima" pitchFamily="2" charset="0"/>
            <a:cs typeface="Ebrima" pitchFamily="2" charset="0"/>
          </a:endParaRPr>
        </a:p>
      </dsp:txBody>
      <dsp:txXfrm>
        <a:off x="4012121" y="1115864"/>
        <a:ext cx="3514278" cy="1405711"/>
      </dsp:txXfrm>
    </dsp:sp>
    <dsp:sp modelId="{972B6B77-C788-45CF-908A-BC7B667BE844}">
      <dsp:nvSpPr>
        <dsp:cNvPr id="0" name=""/>
        <dsp:cNvSpPr/>
      </dsp:nvSpPr>
      <dsp:spPr>
        <a:xfrm>
          <a:off x="4012121" y="2521575"/>
          <a:ext cx="3514278" cy="2854799"/>
        </a:xfrm>
        <a:prstGeom prst="rect">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3580161"/>
              <a:satOff val="16084"/>
              <a:lumOff val="11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Fingerprint</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Voting Method</a:t>
          </a:r>
        </a:p>
      </dsp:txBody>
      <dsp:txXfrm>
        <a:off x="4012121" y="2521575"/>
        <a:ext cx="3514278" cy="2854799"/>
      </dsp:txXfrm>
    </dsp:sp>
    <dsp:sp modelId="{EC0808E1-4CB2-469E-9550-A0E78FC786DF}">
      <dsp:nvSpPr>
        <dsp:cNvPr id="0" name=""/>
        <dsp:cNvSpPr/>
      </dsp:nvSpPr>
      <dsp:spPr>
        <a:xfrm>
          <a:off x="8018399" y="1115864"/>
          <a:ext cx="3514278" cy="1405711"/>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User Interface</a:t>
          </a:r>
          <a:endParaRPr lang="en-US" sz="3200" kern="1200" dirty="0">
            <a:latin typeface="+mn-lt"/>
            <a:ea typeface="Ebrima" pitchFamily="2" charset="0"/>
            <a:cs typeface="Ebrima" pitchFamily="2" charset="0"/>
          </a:endParaRPr>
        </a:p>
      </dsp:txBody>
      <dsp:txXfrm>
        <a:off x="8018399" y="1115864"/>
        <a:ext cx="3514278" cy="1405711"/>
      </dsp:txXfrm>
    </dsp:sp>
    <dsp:sp modelId="{B18C3064-1F06-4B2B-B345-DA506E643A03}">
      <dsp:nvSpPr>
        <dsp:cNvPr id="0" name=""/>
        <dsp:cNvSpPr/>
      </dsp:nvSpPr>
      <dsp:spPr>
        <a:xfrm>
          <a:off x="8018399" y="2521575"/>
          <a:ext cx="3514278" cy="2854799"/>
        </a:xfrm>
        <a:prstGeom prst="rect">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7160321"/>
              <a:satOff val="32169"/>
              <a:lumOff val="2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endParaRPr lang="en-US" sz="3200" kern="1200" dirty="0">
            <a:latin typeface="+mn-lt"/>
            <a:ea typeface="Ebrima" pitchFamily="2" charset="0"/>
            <a:cs typeface="Ebrima" pitchFamily="2" charset="0"/>
          </a:endParaRPr>
        </a:p>
      </dsp:txBody>
      <dsp:txXfrm>
        <a:off x="8018399" y="2521575"/>
        <a:ext cx="3514278" cy="2854799"/>
      </dsp:txXfrm>
    </dsp:sp>
    <dsp:sp modelId="{7CB86580-EC55-453D-96DF-FABBE56FAED0}">
      <dsp:nvSpPr>
        <dsp:cNvPr id="0" name=""/>
        <dsp:cNvSpPr/>
      </dsp:nvSpPr>
      <dsp:spPr>
        <a:xfrm>
          <a:off x="12024677" y="1115864"/>
          <a:ext cx="3514278" cy="1405711"/>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Management</a:t>
          </a:r>
          <a:endParaRPr lang="en-US" sz="3200" kern="1200" dirty="0">
            <a:latin typeface="+mn-lt"/>
            <a:ea typeface="Ebrima" pitchFamily="2" charset="0"/>
            <a:cs typeface="Ebrima" pitchFamily="2" charset="0"/>
          </a:endParaRPr>
        </a:p>
      </dsp:txBody>
      <dsp:txXfrm>
        <a:off x="12024677" y="1115864"/>
        <a:ext cx="3514278" cy="1405711"/>
      </dsp:txXfrm>
    </dsp:sp>
    <dsp:sp modelId="{4E7C1D8D-82C0-4C58-B495-01FB3744B506}">
      <dsp:nvSpPr>
        <dsp:cNvPr id="0" name=""/>
        <dsp:cNvSpPr/>
      </dsp:nvSpPr>
      <dsp:spPr>
        <a:xfrm>
          <a:off x="12024677" y="2521575"/>
          <a:ext cx="3514278" cy="2854799"/>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Controller</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dsp:txBody>
      <dsp:txXfrm>
        <a:off x="12024677" y="2521575"/>
        <a:ext cx="3514278" cy="28547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diagramColors" Target="../diagrams/colors1.xml"/><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oleObject" Target="../embeddings/oleObject1.bin"/><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diagramQuickStyle" Target="../diagrams/quickStyle1.xml"/><Relationship Id="rId33" Type="http://schemas.openxmlformats.org/officeDocument/2006/relationships/image" Target="../media/image28.png"/><Relationship Id="rId38" Type="http://schemas.microsoft.com/office/2007/relationships/diagramDrawing" Target="../diagrams/drawing1.xml"/><Relationship Id="rId2" Type="http://schemas.openxmlformats.org/officeDocument/2006/relationships/slideLayout" Target="../slideLayouts/slideLayout1.xml"/><Relationship Id="rId16" Type="http://schemas.openxmlformats.org/officeDocument/2006/relationships/image" Target="../media/image15.png"/><Relationship Id="rId20" Type="http://schemas.openxmlformats.org/officeDocument/2006/relationships/image" Target="../media/image19.jpeg"/><Relationship Id="rId29" Type="http://schemas.openxmlformats.org/officeDocument/2006/relationships/image" Target="../media/image24.png"/><Relationship Id="rId1" Type="http://schemas.openxmlformats.org/officeDocument/2006/relationships/vmlDrawing" Target="../drawings/vmlDrawing1.vml"/><Relationship Id="rId6" Type="http://schemas.openxmlformats.org/officeDocument/2006/relationships/image" Target="../media/image5.tiff"/><Relationship Id="rId11" Type="http://schemas.openxmlformats.org/officeDocument/2006/relationships/image" Target="../media/image10.jpeg"/><Relationship Id="rId24" Type="http://schemas.openxmlformats.org/officeDocument/2006/relationships/diagramLayout" Target="../diagrams/layout1.xml"/><Relationship Id="rId32" Type="http://schemas.openxmlformats.org/officeDocument/2006/relationships/image" Target="../media/image27.png"/><Relationship Id="rId37" Type="http://schemas.openxmlformats.org/officeDocument/2006/relationships/chart" Target="../charts/chart1.xm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diagramData" Target="../diagrams/data1.xml"/><Relationship Id="rId28" Type="http://schemas.openxmlformats.org/officeDocument/2006/relationships/image" Target="../media/image23.png"/><Relationship Id="rId36"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2.png"/><Relationship Id="rId30" Type="http://schemas.openxmlformats.org/officeDocument/2006/relationships/image" Target="../media/image25.jpeg"/><Relationship Id="rId35"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5000" b="-25000"/>
          </a:stretch>
        </a:blipFill>
        <a:effectLst/>
      </p:bgPr>
    </p:bg>
    <p:spTree>
      <p:nvGrpSpPr>
        <p:cNvPr id="1" name=""/>
        <p:cNvGrpSpPr/>
        <p:nvPr/>
      </p:nvGrpSpPr>
      <p:grpSpPr>
        <a:xfrm>
          <a:off x="0" y="0"/>
          <a:ext cx="0" cy="0"/>
          <a:chOff x="0" y="0"/>
          <a:chExt cx="0" cy="0"/>
        </a:xfrm>
      </p:grpSpPr>
      <p:sp>
        <p:nvSpPr>
          <p:cNvPr id="6" name="Rounded Rectangle 5"/>
          <p:cNvSpPr/>
          <p:nvPr/>
        </p:nvSpPr>
        <p:spPr>
          <a:xfrm>
            <a:off x="10149840" y="5760720"/>
            <a:ext cx="16459200" cy="23408640"/>
          </a:xfrm>
          <a:prstGeom prst="roundRect">
            <a:avLst>
              <a:gd name="adj" fmla="val 3694"/>
            </a:avLst>
          </a:prstGeom>
          <a:solidFill>
            <a:schemeClr val="bg1"/>
          </a:solidFill>
          <a:ln w="12700">
            <a:noFill/>
          </a:ln>
          <a:effectLst>
            <a:outerShdw blurRad="381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ea typeface="Ebrima" pitchFamily="2" charset="0"/>
              <a:cs typeface="Ebrima" pitchFamily="2" charset="0"/>
            </a:endParaRPr>
          </a:p>
        </p:txBody>
      </p:sp>
      <p:sp>
        <p:nvSpPr>
          <p:cNvPr id="5" name="Rounded Rectangle 4"/>
          <p:cNvSpPr/>
          <p:nvPr/>
        </p:nvSpPr>
        <p:spPr>
          <a:xfrm>
            <a:off x="365760" y="5760720"/>
            <a:ext cx="9418320" cy="23408640"/>
          </a:xfrm>
          <a:prstGeom prst="roundRect">
            <a:avLst>
              <a:gd name="adj" fmla="val 5203"/>
            </a:avLst>
          </a:prstGeom>
          <a:solidFill>
            <a:schemeClr val="bg1"/>
          </a:solidFill>
          <a:ln w="12700">
            <a:noFill/>
          </a:ln>
          <a:effectLst>
            <a:outerShdw blurRad="381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0" tIns="91440" rIns="457200" bIns="91440" rtlCol="0" anchor="ctr"/>
          <a:lstStyle/>
          <a:p>
            <a:pPr algn="ctr"/>
            <a:endParaRPr lang="en-US" dirty="0">
              <a:ea typeface="Ebrima" pitchFamily="2" charset="0"/>
              <a:cs typeface="Ebrima" pitchFamily="2" charset="0"/>
            </a:endParaRPr>
          </a:p>
        </p:txBody>
      </p:sp>
      <p:sp>
        <p:nvSpPr>
          <p:cNvPr id="7" name="Rounded Rectangle 6"/>
          <p:cNvSpPr/>
          <p:nvPr/>
        </p:nvSpPr>
        <p:spPr>
          <a:xfrm>
            <a:off x="26974800" y="5760720"/>
            <a:ext cx="16550640" cy="23408640"/>
          </a:xfrm>
          <a:prstGeom prst="roundRect">
            <a:avLst>
              <a:gd name="adj" fmla="val 3694"/>
            </a:avLst>
          </a:prstGeom>
          <a:solidFill>
            <a:schemeClr val="bg1"/>
          </a:solidFill>
          <a:ln w="12700">
            <a:noFill/>
          </a:ln>
          <a:effectLst>
            <a:outerShdw blurRad="381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sp>
        <p:nvSpPr>
          <p:cNvPr id="8" name="Rectangle 7"/>
          <p:cNvSpPr/>
          <p:nvPr/>
        </p:nvSpPr>
        <p:spPr>
          <a:xfrm>
            <a:off x="0" y="0"/>
            <a:ext cx="43891200" cy="5212080"/>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pic>
        <p:nvPicPr>
          <p:cNvPr id="10" name="Picture 9" descr="Intel-logo.png"/>
          <p:cNvPicPr>
            <a:picLocks noChangeAspect="1"/>
          </p:cNvPicPr>
          <p:nvPr/>
        </p:nvPicPr>
        <p:blipFill>
          <a:blip r:embed="rId5" cstate="print"/>
          <a:stretch>
            <a:fillRect/>
          </a:stretch>
        </p:blipFill>
        <p:spPr>
          <a:xfrm>
            <a:off x="1143000" y="544975"/>
            <a:ext cx="5103582" cy="3874625"/>
          </a:xfrm>
          <a:prstGeom prst="rect">
            <a:avLst/>
          </a:prstGeom>
        </p:spPr>
      </p:pic>
      <p:pic>
        <p:nvPicPr>
          <p:cNvPr id="11" name="Picture 3" descr="E:\PSU\ECE 412\Winter 2011\Poster\Logo\psulogo.tif"/>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867840" y="1042419"/>
            <a:ext cx="2662733" cy="2719790"/>
          </a:xfrm>
          <a:prstGeom prst="rect">
            <a:avLst/>
          </a:prstGeom>
          <a:noFill/>
        </p:spPr>
      </p:pic>
      <p:sp>
        <p:nvSpPr>
          <p:cNvPr id="12" name="TextBox 11"/>
          <p:cNvSpPr txBox="1"/>
          <p:nvPr/>
        </p:nvSpPr>
        <p:spPr>
          <a:xfrm>
            <a:off x="365760" y="5760720"/>
            <a:ext cx="9418320" cy="1920240"/>
          </a:xfrm>
          <a:prstGeom prst="round2SameRect">
            <a:avLst>
              <a:gd name="adj1" fmla="val 25277"/>
              <a:gd name="adj2" fmla="val 0"/>
            </a:avLst>
          </a:prstGeom>
          <a:gradFill flip="none" rotWithShape="1">
            <a:gsLst>
              <a:gs pos="0">
                <a:srgbClr val="0A67C5"/>
              </a:gs>
              <a:gs pos="50000">
                <a:srgbClr val="0D71D7"/>
              </a:gs>
              <a:gs pos="100000">
                <a:srgbClr val="1784F1"/>
              </a:gs>
            </a:gsLst>
            <a:lin ang="16200000" scaled="1"/>
            <a:tileRect/>
          </a:gradFill>
        </p:spPr>
        <p:txBody>
          <a:bodyPr wrap="square" lIns="438912" tIns="219456" rIns="438912" bIns="219456" rtlCol="0">
            <a:spAutoFit/>
          </a:bodyPr>
          <a:lstStyle/>
          <a:p>
            <a:r>
              <a:rPr lang="en-US" dirty="0" smtClean="0">
                <a:solidFill>
                  <a:schemeClr val="bg1"/>
                </a:solidFill>
                <a:ea typeface="Ebrima" pitchFamily="2" charset="0"/>
                <a:cs typeface="Ebrima" pitchFamily="2" charset="0"/>
              </a:rPr>
              <a:t> Abstract</a:t>
            </a:r>
            <a:endParaRPr lang="en-US" dirty="0">
              <a:solidFill>
                <a:schemeClr val="bg1"/>
              </a:solidFill>
              <a:ea typeface="Ebrima" pitchFamily="2" charset="0"/>
              <a:cs typeface="Ebrima" pitchFamily="2" charset="0"/>
            </a:endParaRPr>
          </a:p>
        </p:txBody>
      </p:sp>
      <p:sp>
        <p:nvSpPr>
          <p:cNvPr id="15" name="TextBox 14"/>
          <p:cNvSpPr txBox="1"/>
          <p:nvPr/>
        </p:nvSpPr>
        <p:spPr>
          <a:xfrm>
            <a:off x="26974800" y="5760720"/>
            <a:ext cx="16550640" cy="1909954"/>
          </a:xfrm>
          <a:prstGeom prst="round2SameRect">
            <a:avLst>
              <a:gd name="adj1" fmla="val 25277"/>
              <a:gd name="adj2" fmla="val 0"/>
            </a:avLst>
          </a:prstGeom>
          <a:gradFill flip="none" rotWithShape="1">
            <a:gsLst>
              <a:gs pos="0">
                <a:srgbClr val="0A67C5"/>
              </a:gs>
              <a:gs pos="50000">
                <a:srgbClr val="0D71D7"/>
              </a:gs>
              <a:gs pos="100000">
                <a:srgbClr val="1784F1"/>
              </a:gs>
            </a:gsLst>
            <a:lin ang="16200000" scaled="1"/>
            <a:tileRect/>
          </a:gradFill>
        </p:spPr>
        <p:txBody>
          <a:bodyPr wrap="square" lIns="438912" tIns="219456" rIns="438912" bIns="219456" rtlCol="0">
            <a:spAutoFit/>
          </a:bodyPr>
          <a:lstStyle/>
          <a:p>
            <a:r>
              <a:rPr lang="en-US" dirty="0" smtClean="0">
                <a:solidFill>
                  <a:schemeClr val="bg1"/>
                </a:solidFill>
                <a:ea typeface="Ebrima" pitchFamily="2" charset="0"/>
                <a:cs typeface="Ebrima" pitchFamily="2" charset="0"/>
              </a:rPr>
              <a:t> Results</a:t>
            </a:r>
            <a:endParaRPr lang="en-US" dirty="0">
              <a:solidFill>
                <a:schemeClr val="bg1"/>
              </a:solidFill>
              <a:ea typeface="Ebrima" pitchFamily="2" charset="0"/>
              <a:cs typeface="Ebrima" pitchFamily="2" charset="0"/>
            </a:endParaRPr>
          </a:p>
        </p:txBody>
      </p:sp>
      <p:sp>
        <p:nvSpPr>
          <p:cNvPr id="16" name="TextBox 15"/>
          <p:cNvSpPr txBox="1"/>
          <p:nvPr/>
        </p:nvSpPr>
        <p:spPr>
          <a:xfrm>
            <a:off x="228600" y="14097000"/>
            <a:ext cx="9448800" cy="7532831"/>
          </a:xfrm>
          <a:prstGeom prst="rect">
            <a:avLst/>
          </a:prstGeom>
          <a:noFill/>
        </p:spPr>
        <p:txBody>
          <a:bodyPr wrap="square" lIns="457200" tIns="91440" rIns="457200" bIns="91440" rtlCol="0">
            <a:spAutoFit/>
          </a:bodyPr>
          <a:lstStyle/>
          <a:p>
            <a:pPr algn="just">
              <a:lnSpc>
                <a:spcPct val="200000"/>
              </a:lnSpc>
            </a:pPr>
            <a:r>
              <a:rPr lang="en-US" sz="6000" b="1" dirty="0" smtClean="0">
                <a:solidFill>
                  <a:schemeClr val="tx2"/>
                </a:solidFill>
                <a:ea typeface="Ebrima" pitchFamily="2" charset="0"/>
                <a:cs typeface="Ebrima" pitchFamily="2" charset="0"/>
              </a:rPr>
              <a:t>Requirements</a:t>
            </a:r>
          </a:p>
          <a:p>
            <a:pPr algn="just">
              <a:spcBef>
                <a:spcPts val="300"/>
              </a:spcBef>
              <a:spcAft>
                <a:spcPts val="300"/>
              </a:spcAft>
              <a:buFont typeface="Arial" pitchFamily="34" charset="0"/>
              <a:buChar char="•"/>
            </a:pPr>
            <a:r>
              <a:rPr lang="en-US" sz="4000" dirty="0" smtClean="0">
                <a:ea typeface="Ebrima" pitchFamily="2" charset="0"/>
                <a:cs typeface="Ebrima" pitchFamily="2" charset="0"/>
              </a:rPr>
              <a:t>Asset tag’s size: 1” x 1” x 1” </a:t>
            </a:r>
          </a:p>
          <a:p>
            <a:pPr lvl="0" algn="just">
              <a:spcBef>
                <a:spcPts val="300"/>
              </a:spcBef>
              <a:spcAft>
                <a:spcPts val="300"/>
              </a:spcAft>
              <a:buFont typeface="Arial" pitchFamily="34" charset="0"/>
              <a:buChar char="•"/>
            </a:pPr>
            <a:r>
              <a:rPr lang="en-US" sz="4000" dirty="0" smtClean="0">
                <a:ea typeface="Ebrima" pitchFamily="2" charset="0"/>
                <a:cs typeface="Ebrima" pitchFamily="2" charset="0"/>
              </a:rPr>
              <a:t> Low power consumption</a:t>
            </a:r>
          </a:p>
          <a:p>
            <a:pPr lvl="0" algn="just">
              <a:spcBef>
                <a:spcPts val="300"/>
              </a:spcBef>
              <a:spcAft>
                <a:spcPts val="300"/>
              </a:spcAft>
              <a:buFont typeface="Arial" pitchFamily="34" charset="0"/>
              <a:buChar char="•"/>
            </a:pPr>
            <a:r>
              <a:rPr lang="en-US" sz="4000" dirty="0" smtClean="0">
                <a:ea typeface="Ebrima" pitchFamily="2" charset="0"/>
                <a:cs typeface="Ebrima" pitchFamily="2" charset="0"/>
              </a:rPr>
              <a:t> Accurate</a:t>
            </a:r>
          </a:p>
          <a:p>
            <a:pPr lvl="0" algn="just">
              <a:spcBef>
                <a:spcPts val="300"/>
              </a:spcBef>
              <a:spcAft>
                <a:spcPts val="300"/>
              </a:spcAft>
              <a:buFont typeface="Arial" pitchFamily="34" charset="0"/>
              <a:buChar char="•"/>
            </a:pPr>
            <a:r>
              <a:rPr lang="en-US" sz="4000" dirty="0" smtClean="0">
                <a:ea typeface="Ebrima" pitchFamily="2" charset="0"/>
                <a:cs typeface="Ebrima" pitchFamily="2" charset="0"/>
              </a:rPr>
              <a:t> Web application as user </a:t>
            </a:r>
          </a:p>
          <a:p>
            <a:pPr lvl="0" algn="just">
              <a:spcBef>
                <a:spcPts val="300"/>
              </a:spcBef>
              <a:spcAft>
                <a:spcPts val="300"/>
              </a:spcAft>
              <a:buFont typeface="Arial" pitchFamily="34" charset="0"/>
              <a:buChar char="•"/>
            </a:pPr>
            <a:r>
              <a:rPr lang="en-US" sz="4000" dirty="0" smtClean="0">
                <a:ea typeface="Ebrima" pitchFamily="2" charset="0"/>
                <a:cs typeface="Ebrima" pitchFamily="2" charset="0"/>
              </a:rPr>
              <a:t>  interface</a:t>
            </a:r>
          </a:p>
          <a:p>
            <a:pPr lvl="0" algn="just">
              <a:spcBef>
                <a:spcPts val="300"/>
              </a:spcBef>
              <a:spcAft>
                <a:spcPts val="300"/>
              </a:spcAft>
              <a:buFont typeface="Arial" pitchFamily="34" charset="0"/>
              <a:buChar char="•"/>
            </a:pPr>
            <a:r>
              <a:rPr lang="en-US" sz="4000" dirty="0" smtClean="0">
                <a:ea typeface="Ebrima" pitchFamily="2" charset="0"/>
                <a:cs typeface="Ebrima" pitchFamily="2" charset="0"/>
              </a:rPr>
              <a:t> 2D map display</a:t>
            </a:r>
          </a:p>
          <a:p>
            <a:pPr lvl="0" algn="just">
              <a:spcBef>
                <a:spcPts val="300"/>
              </a:spcBef>
              <a:spcAft>
                <a:spcPts val="300"/>
              </a:spcAft>
              <a:buFont typeface="Arial" pitchFamily="34" charset="0"/>
              <a:buChar char="•"/>
            </a:pPr>
            <a:r>
              <a:rPr lang="en-US" sz="4000" dirty="0" smtClean="0">
                <a:ea typeface="Ebrima" pitchFamily="2" charset="0"/>
                <a:cs typeface="Ebrima" pitchFamily="2" charset="0"/>
              </a:rPr>
              <a:t> Scalable tracking area</a:t>
            </a:r>
            <a:endParaRPr lang="en-US" sz="4000" dirty="0">
              <a:ea typeface="Ebrima" pitchFamily="2" charset="0"/>
              <a:cs typeface="Ebrima" pitchFamily="2" charset="0"/>
            </a:endParaRPr>
          </a:p>
          <a:p>
            <a:pPr lvl="0">
              <a:spcBef>
                <a:spcPts val="300"/>
              </a:spcBef>
              <a:spcAft>
                <a:spcPts val="300"/>
              </a:spcAft>
              <a:buFont typeface="Arial" pitchFamily="34" charset="0"/>
              <a:buChar char="•"/>
            </a:pPr>
            <a:r>
              <a:rPr lang="en-US" sz="4000" dirty="0" smtClean="0">
                <a:ea typeface="Ebrima" pitchFamily="2" charset="0"/>
                <a:cs typeface="Ebrima" pitchFamily="2" charset="0"/>
              </a:rPr>
              <a:t> Low cost solution</a:t>
            </a:r>
          </a:p>
        </p:txBody>
      </p:sp>
      <p:sp>
        <p:nvSpPr>
          <p:cNvPr id="17" name="TextBox 16"/>
          <p:cNvSpPr txBox="1"/>
          <p:nvPr/>
        </p:nvSpPr>
        <p:spPr>
          <a:xfrm>
            <a:off x="228600" y="8308182"/>
            <a:ext cx="9448800" cy="5724644"/>
          </a:xfrm>
          <a:prstGeom prst="rect">
            <a:avLst/>
          </a:prstGeom>
          <a:noFill/>
        </p:spPr>
        <p:txBody>
          <a:bodyPr wrap="square" lIns="457200" tIns="91440" rIns="457200" bIns="91440" rtlCol="0">
            <a:spAutoFit/>
          </a:bodyPr>
          <a:lstStyle/>
          <a:p>
            <a:pPr lvl="0" algn="just">
              <a:spcBef>
                <a:spcPts val="600"/>
              </a:spcBef>
              <a:spcAft>
                <a:spcPts val="600"/>
              </a:spcAft>
            </a:pPr>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endParaRPr lang="en-US" sz="4000" dirty="0">
              <a:ea typeface="Ebrima" pitchFamily="2" charset="0"/>
              <a:cs typeface="Ebrima" pitchFamily="2" charset="0"/>
            </a:endParaRPr>
          </a:p>
        </p:txBody>
      </p:sp>
      <p:sp>
        <p:nvSpPr>
          <p:cNvPr id="18" name="TextBox 17"/>
          <p:cNvSpPr txBox="1"/>
          <p:nvPr/>
        </p:nvSpPr>
        <p:spPr>
          <a:xfrm>
            <a:off x="289560" y="21351241"/>
            <a:ext cx="9418320" cy="7406640"/>
          </a:xfrm>
          <a:prstGeom prst="rect">
            <a:avLst/>
          </a:prstGeom>
          <a:noFill/>
        </p:spPr>
        <p:txBody>
          <a:bodyPr wrap="square" lIns="457200" tIns="91440" rIns="457200" bIns="91440" rtlCol="0">
            <a:spAutoFit/>
          </a:bodyPr>
          <a:lstStyle/>
          <a:p>
            <a:pPr lvl="0">
              <a:lnSpc>
                <a:spcPct val="200000"/>
              </a:lnSpc>
              <a:spcBef>
                <a:spcPts val="600"/>
              </a:spcBef>
              <a:spcAft>
                <a:spcPts val="600"/>
              </a:spcAft>
            </a:pPr>
            <a:r>
              <a:rPr lang="en-US" sz="6000" b="1" dirty="0" smtClean="0">
                <a:solidFill>
                  <a:schemeClr val="tx2"/>
                </a:solidFill>
                <a:ea typeface="Ebrima" pitchFamily="2" charset="0"/>
                <a:cs typeface="Ebrima" pitchFamily="2" charset="0"/>
              </a:rPr>
              <a:t>Team</a:t>
            </a:r>
          </a:p>
          <a:p>
            <a:pPr lvl="0" defTabSz="3657600">
              <a:spcBef>
                <a:spcPts val="600"/>
              </a:spcBef>
              <a:spcAft>
                <a:spcPts val="600"/>
              </a:spcAft>
            </a:pPr>
            <a:r>
              <a:rPr lang="en-US" sz="4000" dirty="0" smtClean="0">
                <a:ea typeface="Ebrima" pitchFamily="2" charset="0"/>
                <a:cs typeface="Ebrima" pitchFamily="2" charset="0"/>
              </a:rPr>
              <a:t>Sponsor:	Intel</a:t>
            </a:r>
          </a:p>
          <a:p>
            <a:pPr lvl="0" defTabSz="3657600">
              <a:spcBef>
                <a:spcPts val="600"/>
              </a:spcBef>
              <a:spcAft>
                <a:spcPts val="600"/>
              </a:spcAft>
            </a:pPr>
            <a:r>
              <a:rPr lang="en-US" sz="4000" dirty="0" smtClean="0">
                <a:ea typeface="Ebrima" pitchFamily="2" charset="0"/>
                <a:cs typeface="Ebrima" pitchFamily="2" charset="0"/>
              </a:rPr>
              <a:t>Advisor:	Prof. Robert Daasch</a:t>
            </a:r>
          </a:p>
          <a:p>
            <a:pPr lvl="0" defTabSz="3657600">
              <a:spcBef>
                <a:spcPts val="600"/>
              </a:spcBef>
              <a:spcAft>
                <a:spcPts val="600"/>
              </a:spcAft>
            </a:pPr>
            <a:r>
              <a:rPr lang="en-US" sz="4000" dirty="0" smtClean="0">
                <a:ea typeface="Ebrima" pitchFamily="2" charset="0"/>
                <a:cs typeface="Ebrima" pitchFamily="2" charset="0"/>
              </a:rPr>
              <a:t>Members:	Dung Le</a:t>
            </a:r>
          </a:p>
          <a:p>
            <a:pPr lvl="1" defTabSz="3657600">
              <a:spcBef>
                <a:spcPts val="600"/>
              </a:spcBef>
              <a:spcAft>
                <a:spcPts val="600"/>
              </a:spcAft>
            </a:pPr>
            <a:r>
              <a:rPr lang="en-US" sz="4000" dirty="0" smtClean="0">
                <a:ea typeface="Ebrima" pitchFamily="2" charset="0"/>
                <a:cs typeface="Ebrima" pitchFamily="2" charset="0"/>
              </a:rPr>
              <a:t>	Tri Truong</a:t>
            </a:r>
          </a:p>
          <a:p>
            <a:pPr lvl="1" defTabSz="3657600">
              <a:spcBef>
                <a:spcPts val="600"/>
              </a:spcBef>
              <a:spcAft>
                <a:spcPts val="600"/>
              </a:spcAft>
            </a:pPr>
            <a:r>
              <a:rPr lang="en-US" sz="4000" dirty="0" smtClean="0">
                <a:ea typeface="Ebrima" pitchFamily="2" charset="0"/>
                <a:cs typeface="Ebrima" pitchFamily="2" charset="0"/>
              </a:rPr>
              <a:t>	Lynh Pham</a:t>
            </a:r>
          </a:p>
          <a:p>
            <a:pPr lvl="1" defTabSz="3657600">
              <a:spcBef>
                <a:spcPts val="600"/>
              </a:spcBef>
              <a:spcAft>
                <a:spcPts val="600"/>
              </a:spcAft>
            </a:pPr>
            <a:r>
              <a:rPr lang="en-US" sz="4000" dirty="0">
                <a:ea typeface="Ebrima" pitchFamily="2" charset="0"/>
                <a:cs typeface="Ebrima" pitchFamily="2" charset="0"/>
              </a:rPr>
              <a:t>	</a:t>
            </a:r>
            <a:r>
              <a:rPr lang="en-US" sz="4000" dirty="0" smtClean="0">
                <a:ea typeface="Ebrima" pitchFamily="2" charset="0"/>
                <a:cs typeface="Ebrima" pitchFamily="2" charset="0"/>
              </a:rPr>
              <a:t>Man Hoang</a:t>
            </a:r>
          </a:p>
          <a:p>
            <a:pPr lvl="1" defTabSz="3657600">
              <a:spcBef>
                <a:spcPts val="600"/>
              </a:spcBef>
              <a:spcAft>
                <a:spcPts val="600"/>
              </a:spcAft>
            </a:pPr>
            <a:r>
              <a:rPr lang="en-US" sz="4000" dirty="0" smtClean="0">
                <a:ea typeface="Ebrima" pitchFamily="2" charset="0"/>
                <a:cs typeface="Ebrima" pitchFamily="2" charset="0"/>
              </a:rPr>
              <a:t>	Daniel Ferguson</a:t>
            </a:r>
            <a:endParaRPr lang="en-US" sz="4000" dirty="0">
              <a:ea typeface="Ebrima" pitchFamily="2" charset="0"/>
              <a:cs typeface="Ebrima" pitchFamily="2" charset="0"/>
            </a:endParaRPr>
          </a:p>
        </p:txBody>
      </p:sp>
      <p:cxnSp>
        <p:nvCxnSpPr>
          <p:cNvPr id="21" name="Straight Connector 20"/>
          <p:cNvCxnSpPr/>
          <p:nvPr/>
        </p:nvCxnSpPr>
        <p:spPr>
          <a:xfrm>
            <a:off x="289560" y="21869400"/>
            <a:ext cx="941832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8600" y="14496144"/>
            <a:ext cx="944880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0" y="29843760"/>
            <a:ext cx="43891200" cy="2998440"/>
          </a:xfrm>
          <a:prstGeom prst="rect">
            <a:avLst/>
          </a:prstGeom>
          <a:blipFill dpi="0" rotWithShape="1">
            <a:blip r:embed="rId7" cstate="print">
              <a:alphaModFix amt="75000"/>
            </a:blip>
            <a:srcRect/>
            <a:tile tx="0" ty="0" sx="100000" sy="100000" flip="none" algn="tl"/>
          </a:blipFill>
          <a:ln>
            <a:noFill/>
          </a:ln>
          <a:effectLst/>
        </p:spPr>
        <p:txBody>
          <a:bodyPr wrap="square" lIns="73841" tIns="36921" rIns="73841" bIns="36921" rtlCol="0">
            <a:spAutoFit/>
          </a:bodyPr>
          <a:lstStyle/>
          <a:p>
            <a:r>
              <a:rPr lang="en-US" sz="19000" dirty="0" smtClean="0">
                <a:solidFill>
                  <a:srgbClr val="6A7F10"/>
                </a:solidFill>
                <a:ea typeface="Ebrima" pitchFamily="2" charset="0"/>
                <a:cs typeface="Ebrima" pitchFamily="2" charset="0"/>
              </a:rPr>
              <a:t>	</a:t>
            </a:r>
            <a:endParaRPr lang="en-US" sz="19000" b="1" dirty="0">
              <a:solidFill>
                <a:srgbClr val="6A7F10"/>
              </a:solidFill>
              <a:ea typeface="Ebrima" pitchFamily="2" charset="0"/>
              <a:cs typeface="Ebrima" pitchFamily="2" charset="0"/>
            </a:endParaRPr>
          </a:p>
        </p:txBody>
      </p:sp>
      <p:sp>
        <p:nvSpPr>
          <p:cNvPr id="27" name="TextBox 26"/>
          <p:cNvSpPr txBox="1"/>
          <p:nvPr/>
        </p:nvSpPr>
        <p:spPr>
          <a:xfrm>
            <a:off x="2068285" y="30708600"/>
            <a:ext cx="25668515" cy="1437810"/>
          </a:xfrm>
          <a:prstGeom prst="rect">
            <a:avLst/>
          </a:prstGeom>
          <a:noFill/>
        </p:spPr>
        <p:txBody>
          <a:bodyPr wrap="square" lIns="73841" tIns="36921" rIns="73841" bIns="36921" rtlCol="0">
            <a:spAutoFit/>
          </a:bodyPr>
          <a:lstStyle/>
          <a:p>
            <a:r>
              <a:rPr lang="en-US" dirty="0" smtClean="0">
                <a:ea typeface="Ebrima" pitchFamily="2" charset="0"/>
                <a:cs typeface="Ebrima" pitchFamily="2" charset="0"/>
              </a:rPr>
              <a:t>Department of Electrical and Computer Engineering</a:t>
            </a:r>
            <a:endParaRPr lang="en-US" dirty="0">
              <a:ea typeface="Ebrima" pitchFamily="2" charset="0"/>
              <a:cs typeface="Ebrima" pitchFamily="2" charset="0"/>
            </a:endParaRPr>
          </a:p>
        </p:txBody>
      </p:sp>
      <p:pic>
        <p:nvPicPr>
          <p:cNvPr id="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675404" y="30327600"/>
            <a:ext cx="9920396" cy="1981200"/>
          </a:xfrm>
          <a:prstGeom prst="rect">
            <a:avLst/>
          </a:prstGeom>
          <a:noFill/>
        </p:spPr>
      </p:pic>
      <p:sp>
        <p:nvSpPr>
          <p:cNvPr id="46" name="TextBox 45"/>
          <p:cNvSpPr txBox="1"/>
          <p:nvPr/>
        </p:nvSpPr>
        <p:spPr>
          <a:xfrm>
            <a:off x="10713720" y="24734521"/>
            <a:ext cx="4625112" cy="1005840"/>
          </a:xfrm>
          <a:prstGeom prst="rect">
            <a:avLst/>
          </a:prstGeom>
          <a:blipFill dpi="0" rotWithShape="1">
            <a:blip r:embed="rId9" cstate="print"/>
            <a:srcRect/>
            <a:stretch>
              <a:fillRect t="15000" r="85000" b="15000"/>
            </a:stretch>
          </a:blipFill>
        </p:spPr>
        <p:txBody>
          <a:bodyPr wrap="none" lIns="914400" rtlCol="0">
            <a:spAutoFit/>
          </a:bodyPr>
          <a:lstStyle/>
          <a:p>
            <a:r>
              <a:rPr lang="en-US" sz="6000" dirty="0" smtClean="0">
                <a:solidFill>
                  <a:schemeClr val="tx2"/>
                </a:solidFill>
                <a:ea typeface="Ebrima" pitchFamily="2" charset="0"/>
                <a:cs typeface="Ebrima" pitchFamily="2" charset="0"/>
              </a:rPr>
              <a:t>Advantages</a:t>
            </a:r>
            <a:endParaRPr lang="en-US" sz="4800" dirty="0">
              <a:solidFill>
                <a:schemeClr val="tx2"/>
              </a:solidFill>
              <a:ea typeface="Ebrima" pitchFamily="2" charset="0"/>
              <a:cs typeface="Ebrima" pitchFamily="2" charset="0"/>
            </a:endParaRPr>
          </a:p>
        </p:txBody>
      </p:sp>
      <p:sp>
        <p:nvSpPr>
          <p:cNvPr id="47" name="Rectangle 46"/>
          <p:cNvSpPr/>
          <p:nvPr/>
        </p:nvSpPr>
        <p:spPr>
          <a:xfrm>
            <a:off x="10713720" y="25923241"/>
            <a:ext cx="6553200" cy="2554545"/>
          </a:xfrm>
          <a:prstGeom prst="rect">
            <a:avLst/>
          </a:prstGeom>
        </p:spPr>
        <p:txBody>
          <a:bodyPr wrap="square">
            <a:spAutoFit/>
          </a:bodyPr>
          <a:lstStyle/>
          <a:p>
            <a:pPr lvl="0">
              <a:buFont typeface="Arial" pitchFamily="34" charset="0"/>
              <a:buChar char="•"/>
            </a:pPr>
            <a:r>
              <a:rPr lang="en-US" sz="4000" dirty="0" smtClean="0">
                <a:ea typeface="Ebrima" pitchFamily="2" charset="0"/>
                <a:cs typeface="Ebrima" pitchFamily="2" charset="0"/>
              </a:rPr>
              <a:t> Low cost</a:t>
            </a:r>
          </a:p>
          <a:p>
            <a:pPr lvl="0">
              <a:buFont typeface="Arial" pitchFamily="34" charset="0"/>
              <a:buChar char="•"/>
            </a:pPr>
            <a:r>
              <a:rPr lang="en-US" sz="4000" dirty="0" smtClean="0">
                <a:ea typeface="Ebrima" pitchFamily="2" charset="0"/>
                <a:cs typeface="Ebrima" pitchFamily="2" charset="0"/>
              </a:rPr>
              <a:t> Small size</a:t>
            </a:r>
          </a:p>
          <a:p>
            <a:pPr lvl="0">
              <a:buFont typeface="Arial" pitchFamily="34" charset="0"/>
              <a:buChar char="•"/>
            </a:pPr>
            <a:r>
              <a:rPr lang="en-US" sz="4000" dirty="0" smtClean="0">
                <a:ea typeface="Ebrima" pitchFamily="2" charset="0"/>
                <a:cs typeface="Ebrima" pitchFamily="2" charset="0"/>
              </a:rPr>
              <a:t> Easy scalability</a:t>
            </a:r>
          </a:p>
          <a:p>
            <a:pPr lvl="0">
              <a:buFont typeface="Arial" pitchFamily="34" charset="0"/>
              <a:buChar char="•"/>
            </a:pPr>
            <a:r>
              <a:rPr lang="en-US" sz="4000" dirty="0" smtClean="0">
                <a:ea typeface="Ebrima" pitchFamily="2" charset="0"/>
                <a:cs typeface="Ebrima" pitchFamily="2" charset="0"/>
              </a:rPr>
              <a:t> Low power consumption</a:t>
            </a:r>
          </a:p>
        </p:txBody>
      </p:sp>
      <p:sp>
        <p:nvSpPr>
          <p:cNvPr id="51" name="TextBox 50"/>
          <p:cNvSpPr txBox="1"/>
          <p:nvPr/>
        </p:nvSpPr>
        <p:spPr>
          <a:xfrm>
            <a:off x="19571051" y="24734521"/>
            <a:ext cx="5498749" cy="1005840"/>
          </a:xfrm>
          <a:prstGeom prst="rect">
            <a:avLst/>
          </a:prstGeom>
          <a:blipFill dpi="0" rotWithShape="1">
            <a:blip r:embed="rId10" cstate="print"/>
            <a:srcRect/>
            <a:stretch>
              <a:fillRect t="13000" r="87000" b="22000"/>
            </a:stretch>
          </a:blipFill>
        </p:spPr>
        <p:txBody>
          <a:bodyPr wrap="none" lIns="914400" rtlCol="0">
            <a:spAutoFit/>
          </a:bodyPr>
          <a:lstStyle/>
          <a:p>
            <a:r>
              <a:rPr lang="en-US" sz="6000" dirty="0" smtClean="0">
                <a:solidFill>
                  <a:schemeClr val="tx2"/>
                </a:solidFill>
                <a:ea typeface="Ebrima" pitchFamily="2" charset="0"/>
                <a:cs typeface="Ebrima" pitchFamily="2" charset="0"/>
              </a:rPr>
              <a:t>Disadvantages</a:t>
            </a:r>
            <a:endParaRPr lang="en-US" sz="4800" dirty="0">
              <a:solidFill>
                <a:schemeClr val="tx2"/>
              </a:solidFill>
              <a:ea typeface="Ebrima" pitchFamily="2" charset="0"/>
              <a:cs typeface="Ebrima" pitchFamily="2" charset="0"/>
            </a:endParaRPr>
          </a:p>
        </p:txBody>
      </p:sp>
      <p:sp>
        <p:nvSpPr>
          <p:cNvPr id="52" name="Rectangle 51"/>
          <p:cNvSpPr/>
          <p:nvPr/>
        </p:nvSpPr>
        <p:spPr>
          <a:xfrm>
            <a:off x="19583400" y="25923241"/>
            <a:ext cx="5562600" cy="1323439"/>
          </a:xfrm>
          <a:prstGeom prst="rect">
            <a:avLst/>
          </a:prstGeom>
        </p:spPr>
        <p:txBody>
          <a:bodyPr wrap="square">
            <a:spAutoFit/>
          </a:bodyPr>
          <a:lstStyle/>
          <a:p>
            <a:pPr lvl="0">
              <a:buFont typeface="Arial" pitchFamily="34" charset="0"/>
              <a:buChar char="•"/>
            </a:pPr>
            <a:r>
              <a:rPr lang="en-US" sz="4000" dirty="0" smtClean="0">
                <a:ea typeface="Ebrima" pitchFamily="2" charset="0"/>
                <a:cs typeface="Ebrima" pitchFamily="2" charset="0"/>
              </a:rPr>
              <a:t> Noise sensitive</a:t>
            </a:r>
          </a:p>
          <a:p>
            <a:pPr lvl="0">
              <a:buFont typeface="Arial" pitchFamily="34" charset="0"/>
              <a:buChar char="•"/>
            </a:pPr>
            <a:r>
              <a:rPr lang="en-US" sz="4000" dirty="0" smtClean="0">
                <a:ea typeface="Ebrima" pitchFamily="2" charset="0"/>
                <a:cs typeface="Ebrima" pitchFamily="2" charset="0"/>
              </a:rPr>
              <a:t> Calibration required</a:t>
            </a:r>
          </a:p>
        </p:txBody>
      </p:sp>
      <p:grpSp>
        <p:nvGrpSpPr>
          <p:cNvPr id="54" name="Group 201"/>
          <p:cNvGrpSpPr/>
          <p:nvPr/>
        </p:nvGrpSpPr>
        <p:grpSpPr>
          <a:xfrm>
            <a:off x="13272702" y="21127847"/>
            <a:ext cx="3271952" cy="1696019"/>
            <a:chOff x="12659802" y="18451002"/>
            <a:chExt cx="3267408" cy="1732774"/>
          </a:xfrm>
        </p:grpSpPr>
        <p:pic>
          <p:nvPicPr>
            <p:cNvPr id="125" name="Picture 124" descr="istockphoto_12865598-wireless-network-wifi-icon.jpg"/>
            <p:cNvPicPr>
              <a:picLocks noChangeAspect="1"/>
            </p:cNvPicPr>
            <p:nvPr/>
          </p:nvPicPr>
          <p:blipFill>
            <a:blip r:embed="rId11" cstate="print"/>
            <a:stretch>
              <a:fillRect/>
            </a:stretch>
          </p:blipFill>
          <p:spPr>
            <a:xfrm>
              <a:off x="13639800" y="19050000"/>
              <a:ext cx="1337996" cy="1133776"/>
            </a:xfrm>
            <a:prstGeom prst="rect">
              <a:avLst/>
            </a:prstGeom>
            <a:ln>
              <a:noFill/>
            </a:ln>
            <a:effectLst>
              <a:softEdge rad="112500"/>
            </a:effectLst>
          </p:spPr>
        </p:pic>
        <p:pic>
          <p:nvPicPr>
            <p:cNvPr id="126" name="Picture 125"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659802" y="18451002"/>
              <a:ext cx="1119246" cy="1119246"/>
            </a:xfrm>
            <a:prstGeom prst="rect">
              <a:avLst/>
            </a:prstGeom>
            <a:noFill/>
          </p:spPr>
        </p:pic>
        <p:pic>
          <p:nvPicPr>
            <p:cNvPr id="127" name="Picture 126"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254293">
              <a:off x="14860410" y="18594210"/>
              <a:ext cx="1066800" cy="1066800"/>
            </a:xfrm>
            <a:prstGeom prst="rect">
              <a:avLst/>
            </a:prstGeom>
            <a:noFill/>
          </p:spPr>
        </p:pic>
      </p:grpSp>
      <p:pic>
        <p:nvPicPr>
          <p:cNvPr id="55" name="Picture 54" descr="1209193.png"/>
          <p:cNvPicPr>
            <a:picLocks noChangeAspect="1"/>
          </p:cNvPicPr>
          <p:nvPr/>
        </p:nvPicPr>
        <p:blipFill>
          <a:blip r:embed="rId13" cstate="print">
            <a:duotone>
              <a:prstClr val="black"/>
              <a:schemeClr val="accent1">
                <a:tint val="45000"/>
                <a:satMod val="400000"/>
              </a:schemeClr>
            </a:duotone>
            <a:lum bright="40000" contrast="40000"/>
          </a:blip>
          <a:stretch>
            <a:fillRect/>
          </a:stretch>
        </p:blipFill>
        <p:spPr>
          <a:xfrm>
            <a:off x="24078401" y="22541392"/>
            <a:ext cx="1122745" cy="1097405"/>
          </a:xfrm>
          <a:prstGeom prst="rect">
            <a:avLst/>
          </a:prstGeom>
        </p:spPr>
      </p:pic>
      <p:pic>
        <p:nvPicPr>
          <p:cNvPr id="56" name="Picture 55" descr="15342238.png"/>
          <p:cNvPicPr>
            <a:picLocks noChangeAspect="1"/>
          </p:cNvPicPr>
          <p:nvPr/>
        </p:nvPicPr>
        <p:blipFill>
          <a:blip r:embed="rId14" cstate="print"/>
          <a:stretch>
            <a:fillRect/>
          </a:stretch>
        </p:blipFill>
        <p:spPr>
          <a:xfrm rot="14755922">
            <a:off x="24088413" y="22446999"/>
            <a:ext cx="1123993" cy="1149949"/>
          </a:xfrm>
          <a:prstGeom prst="rect">
            <a:avLst/>
          </a:prstGeom>
        </p:spPr>
      </p:pic>
      <p:sp>
        <p:nvSpPr>
          <p:cNvPr id="57" name="TextBox 56"/>
          <p:cNvSpPr txBox="1"/>
          <p:nvPr/>
        </p:nvSpPr>
        <p:spPr>
          <a:xfrm>
            <a:off x="23868616" y="23429564"/>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pic>
        <p:nvPicPr>
          <p:cNvPr id="63" name="Picture 62" descr="1209193.png"/>
          <p:cNvPicPr>
            <a:picLocks noChangeAspect="1"/>
          </p:cNvPicPr>
          <p:nvPr/>
        </p:nvPicPr>
        <p:blipFill>
          <a:blip r:embed="rId13" cstate="print">
            <a:duotone>
              <a:prstClr val="black"/>
              <a:schemeClr val="accent1">
                <a:tint val="45000"/>
                <a:satMod val="400000"/>
              </a:schemeClr>
            </a:duotone>
            <a:lum bright="40000" contrast="40000"/>
          </a:blip>
          <a:stretch>
            <a:fillRect/>
          </a:stretch>
        </p:blipFill>
        <p:spPr>
          <a:xfrm>
            <a:off x="24536237" y="17164536"/>
            <a:ext cx="1122745" cy="1097405"/>
          </a:xfrm>
          <a:prstGeom prst="rect">
            <a:avLst/>
          </a:prstGeom>
        </p:spPr>
      </p:pic>
      <p:sp>
        <p:nvSpPr>
          <p:cNvPr id="64" name="TextBox 63"/>
          <p:cNvSpPr txBox="1"/>
          <p:nvPr/>
        </p:nvSpPr>
        <p:spPr>
          <a:xfrm>
            <a:off x="24250146" y="1805954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sp>
        <p:nvSpPr>
          <p:cNvPr id="66" name="TextBox 65"/>
          <p:cNvSpPr txBox="1"/>
          <p:nvPr/>
        </p:nvSpPr>
        <p:spPr>
          <a:xfrm>
            <a:off x="20664507" y="14950441"/>
            <a:ext cx="2747015"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Front-end</a:t>
            </a:r>
            <a:endParaRPr lang="en-US" sz="4800" dirty="0">
              <a:solidFill>
                <a:schemeClr val="tx2">
                  <a:lumMod val="60000"/>
                  <a:lumOff val="40000"/>
                </a:schemeClr>
              </a:solidFill>
              <a:ea typeface="Ebrima" pitchFamily="2" charset="0"/>
              <a:cs typeface="Ebrima" pitchFamily="2" charset="0"/>
            </a:endParaRPr>
          </a:p>
        </p:txBody>
      </p:sp>
      <p:pic>
        <p:nvPicPr>
          <p:cNvPr id="67" name="Picture 2" descr="D:\Study\Capstone Proj\Docs\Photos\20482970.png"/>
          <p:cNvPicPr>
            <a:picLocks noChangeAspect="1" noChangeArrowheads="1"/>
          </p:cNvPicPr>
          <p:nvPr/>
        </p:nvPicPr>
        <p:blipFill>
          <a:blip r:embed="rId15" cstate="print"/>
          <a:srcRect/>
          <a:stretch>
            <a:fillRect/>
          </a:stretch>
        </p:blipFill>
        <p:spPr bwMode="auto">
          <a:xfrm>
            <a:off x="14406675" y="18283291"/>
            <a:ext cx="1983955" cy="1939175"/>
          </a:xfrm>
          <a:prstGeom prst="rect">
            <a:avLst/>
          </a:prstGeom>
          <a:noFill/>
        </p:spPr>
      </p:pic>
      <p:sp>
        <p:nvSpPr>
          <p:cNvPr id="68" name="TextBox 67"/>
          <p:cNvSpPr txBox="1"/>
          <p:nvPr/>
        </p:nvSpPr>
        <p:spPr>
          <a:xfrm>
            <a:off x="14254063" y="19849548"/>
            <a:ext cx="2365485" cy="421747"/>
          </a:xfrm>
          <a:prstGeom prst="rect">
            <a:avLst/>
          </a:prstGeom>
          <a:noFill/>
        </p:spPr>
        <p:txBody>
          <a:bodyPr wrap="square" lIns="0" tIns="0" rIns="0" bIns="0" rtlCol="0">
            <a:spAutoFit/>
          </a:bodyPr>
          <a:lstStyle/>
          <a:p>
            <a:pPr algn="ctr"/>
            <a:r>
              <a:rPr lang="en-US" sz="2800" dirty="0" smtClean="0">
                <a:solidFill>
                  <a:schemeClr val="tx2">
                    <a:lumMod val="60000"/>
                    <a:lumOff val="40000"/>
                  </a:schemeClr>
                </a:solidFill>
                <a:ea typeface="Ebrima" pitchFamily="2" charset="0"/>
                <a:cs typeface="Ebrima" pitchFamily="2" charset="0"/>
              </a:rPr>
              <a:t>Internet</a:t>
            </a:r>
            <a:endParaRPr lang="en-US" sz="2800" dirty="0">
              <a:solidFill>
                <a:schemeClr val="tx2">
                  <a:lumMod val="60000"/>
                  <a:lumOff val="40000"/>
                </a:schemeClr>
              </a:solidFill>
              <a:ea typeface="Ebrima" pitchFamily="2" charset="0"/>
              <a:cs typeface="Ebrima" pitchFamily="2" charset="0"/>
            </a:endParaRPr>
          </a:p>
        </p:txBody>
      </p:sp>
      <p:pic>
        <p:nvPicPr>
          <p:cNvPr id="70" name="Picture 6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646144">
            <a:off x="13568722" y="19701761"/>
            <a:ext cx="1068284" cy="1044171"/>
          </a:xfrm>
          <a:prstGeom prst="rect">
            <a:avLst/>
          </a:prstGeom>
          <a:noFill/>
        </p:spPr>
      </p:pic>
      <p:grpSp>
        <p:nvGrpSpPr>
          <p:cNvPr id="71" name="Group 203"/>
          <p:cNvGrpSpPr/>
          <p:nvPr/>
        </p:nvGrpSpPr>
        <p:grpSpPr>
          <a:xfrm>
            <a:off x="16390630" y="20446217"/>
            <a:ext cx="1814067" cy="1923385"/>
            <a:chOff x="15773400" y="17754600"/>
            <a:chExt cx="1811548" cy="1965068"/>
          </a:xfrm>
        </p:grpSpPr>
        <p:pic>
          <p:nvPicPr>
            <p:cNvPr id="115" name="Picture 114" descr="wifi_router.png"/>
            <p:cNvPicPr>
              <a:picLocks noChangeAspect="1"/>
            </p:cNvPicPr>
            <p:nvPr/>
          </p:nvPicPr>
          <p:blipFill>
            <a:blip r:embed="rId16" cstate="print">
              <a:duotone>
                <a:prstClr val="black"/>
                <a:schemeClr val="accent1">
                  <a:tint val="45000"/>
                  <a:satMod val="400000"/>
                </a:schemeClr>
              </a:duotone>
              <a:lum bright="10000" contrast="-10000"/>
            </a:blip>
            <a:stretch>
              <a:fillRect/>
            </a:stretch>
          </p:blipFill>
          <p:spPr>
            <a:xfrm>
              <a:off x="15773400" y="17754600"/>
              <a:ext cx="1811548" cy="1600200"/>
            </a:xfrm>
            <a:prstGeom prst="rect">
              <a:avLst/>
            </a:prstGeom>
          </p:spPr>
        </p:pic>
        <p:sp>
          <p:nvSpPr>
            <p:cNvPr id="116" name="TextBox 115"/>
            <p:cNvSpPr txBox="1"/>
            <p:nvPr/>
          </p:nvSpPr>
          <p:spPr>
            <a:xfrm>
              <a:off x="16078200" y="19227225"/>
              <a:ext cx="1295400" cy="492443"/>
            </a:xfrm>
            <a:prstGeom prst="rect">
              <a:avLst/>
            </a:prstGeom>
            <a:noFill/>
          </p:spPr>
          <p:txBody>
            <a:bodyPr wrap="square" lIns="0" tIns="0" rIns="0" bIns="0" rtlCol="0">
              <a:spAutoFit/>
            </a:bodyPr>
            <a:lstStyle/>
            <a:p>
              <a:r>
                <a:rPr lang="en-US" sz="3200" dirty="0" smtClean="0">
                  <a:solidFill>
                    <a:schemeClr val="accent2"/>
                  </a:solidFill>
                  <a:ea typeface="Ebrima" pitchFamily="2" charset="0"/>
                  <a:cs typeface="Ebrima" pitchFamily="2" charset="0"/>
                </a:rPr>
                <a:t>Proxy</a:t>
              </a:r>
            </a:p>
          </p:txBody>
        </p:sp>
      </p:grpSp>
      <p:grpSp>
        <p:nvGrpSpPr>
          <p:cNvPr id="108" name="Group 125"/>
          <p:cNvGrpSpPr/>
          <p:nvPr/>
        </p:nvGrpSpPr>
        <p:grpSpPr>
          <a:xfrm>
            <a:off x="10972906" y="19998715"/>
            <a:ext cx="2518097" cy="2775445"/>
            <a:chOff x="10439400" y="16383000"/>
            <a:chExt cx="2514600" cy="2835593"/>
          </a:xfrm>
        </p:grpSpPr>
        <p:pic>
          <p:nvPicPr>
            <p:cNvPr id="113" name="Picture 112" descr="1914499.png"/>
            <p:cNvPicPr>
              <a:picLocks noChangeAspect="1"/>
            </p:cNvPicPr>
            <p:nvPr/>
          </p:nvPicPr>
          <p:blipFill>
            <a:blip r:embed="rId17" cstate="print"/>
            <a:stretch>
              <a:fillRect/>
            </a:stretch>
          </p:blipFill>
          <p:spPr>
            <a:xfrm>
              <a:off x="10439400" y="16383000"/>
              <a:ext cx="2514600" cy="2514600"/>
            </a:xfrm>
            <a:prstGeom prst="rect">
              <a:avLst/>
            </a:prstGeom>
          </p:spPr>
        </p:pic>
        <p:sp>
          <p:nvSpPr>
            <p:cNvPr id="114" name="TextBox 113"/>
            <p:cNvSpPr txBox="1"/>
            <p:nvPr/>
          </p:nvSpPr>
          <p:spPr>
            <a:xfrm>
              <a:off x="10591800" y="18726150"/>
              <a:ext cx="1674369"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Controller</a:t>
              </a:r>
              <a:endParaRPr lang="en-US" sz="3200" dirty="0">
                <a:solidFill>
                  <a:schemeClr val="accent2"/>
                </a:solidFill>
                <a:ea typeface="Ebrima" pitchFamily="2" charset="0"/>
                <a:cs typeface="Ebrima" pitchFamily="2" charset="0"/>
              </a:endParaRPr>
            </a:p>
          </p:txBody>
        </p:sp>
      </p:grpSp>
      <p:grpSp>
        <p:nvGrpSpPr>
          <p:cNvPr id="73" name="Group 186"/>
          <p:cNvGrpSpPr/>
          <p:nvPr/>
        </p:nvGrpSpPr>
        <p:grpSpPr>
          <a:xfrm>
            <a:off x="16275215" y="16791618"/>
            <a:ext cx="3915840" cy="2273866"/>
            <a:chOff x="15658145" y="14020800"/>
            <a:chExt cx="3910402" cy="2323144"/>
          </a:xfrm>
        </p:grpSpPr>
        <p:grpSp>
          <p:nvGrpSpPr>
            <p:cNvPr id="100" name="Group 132"/>
            <p:cNvGrpSpPr/>
            <p:nvPr/>
          </p:nvGrpSpPr>
          <p:grpSpPr>
            <a:xfrm>
              <a:off x="16154400" y="14020800"/>
              <a:ext cx="3414147" cy="2209800"/>
              <a:chOff x="18683853" y="13639800"/>
              <a:chExt cx="3414147" cy="2209800"/>
            </a:xfrm>
          </p:grpSpPr>
          <p:grpSp>
            <p:nvGrpSpPr>
              <p:cNvPr id="104" name="Group 103"/>
              <p:cNvGrpSpPr/>
              <p:nvPr/>
            </p:nvGrpSpPr>
            <p:grpSpPr>
              <a:xfrm>
                <a:off x="19507200" y="13639800"/>
                <a:ext cx="2590800" cy="2209800"/>
                <a:chOff x="21336000" y="13868400"/>
                <a:chExt cx="2590800" cy="2209800"/>
              </a:xfrm>
            </p:grpSpPr>
            <p:pic>
              <p:nvPicPr>
                <p:cNvPr id="106" name="Picture 105" descr="1914496.png"/>
                <p:cNvPicPr>
                  <a:picLocks noChangeAspect="1"/>
                </p:cNvPicPr>
                <p:nvPr/>
              </p:nvPicPr>
              <p:blipFill>
                <a:blip r:embed="rId18" cstate="print"/>
                <a:stretch>
                  <a:fillRect/>
                </a:stretch>
              </p:blipFill>
              <p:spPr>
                <a:xfrm>
                  <a:off x="21717000" y="13868400"/>
                  <a:ext cx="2209800" cy="2209800"/>
                </a:xfrm>
                <a:prstGeom prst="rect">
                  <a:avLst/>
                </a:prstGeom>
              </p:spPr>
            </p:pic>
            <p:pic>
              <p:nvPicPr>
                <p:cNvPr id="107" name="Picture 106" descr="20071261846318777805.png"/>
                <p:cNvPicPr>
                  <a:picLocks noChangeAspect="1"/>
                </p:cNvPicPr>
                <p:nvPr/>
              </p:nvPicPr>
              <p:blipFill>
                <a:blip r:embed="rId19" cstate="print"/>
                <a:stretch>
                  <a:fillRect/>
                </a:stretch>
              </p:blipFill>
              <p:spPr>
                <a:xfrm>
                  <a:off x="21336000" y="14325600"/>
                  <a:ext cx="1295400" cy="1295400"/>
                </a:xfrm>
                <a:prstGeom prst="rect">
                  <a:avLst/>
                </a:prstGeom>
              </p:spPr>
            </p:pic>
          </p:grpSp>
          <p:sp>
            <p:nvSpPr>
              <p:cNvPr id="105" name="TextBox 104"/>
              <p:cNvSpPr txBox="1"/>
              <p:nvPr/>
            </p:nvSpPr>
            <p:spPr>
              <a:xfrm>
                <a:off x="18683853" y="14020800"/>
                <a:ext cx="922753"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Users</a:t>
                </a:r>
                <a:endParaRPr lang="en-US" sz="3200" dirty="0">
                  <a:solidFill>
                    <a:schemeClr val="accent2"/>
                  </a:solidFill>
                  <a:ea typeface="Ebrima" pitchFamily="2" charset="0"/>
                  <a:cs typeface="Ebrima" pitchFamily="2" charset="0"/>
                </a:endParaRPr>
              </a:p>
            </p:txBody>
          </p:sp>
        </p:grpSp>
        <p:pic>
          <p:nvPicPr>
            <p:cNvPr id="101" name="Picture 100"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1048592">
              <a:off x="15658145" y="15277144"/>
              <a:ext cx="1066800" cy="1066800"/>
            </a:xfrm>
            <a:prstGeom prst="rect">
              <a:avLst/>
            </a:prstGeom>
            <a:noFill/>
          </p:spPr>
        </p:pic>
      </p:grpSp>
      <p:pic>
        <p:nvPicPr>
          <p:cNvPr id="74" name="Picture 73" descr="15342238.png"/>
          <p:cNvPicPr>
            <a:picLocks noChangeAspect="1"/>
          </p:cNvPicPr>
          <p:nvPr/>
        </p:nvPicPr>
        <p:blipFill>
          <a:blip r:embed="rId14" cstate="print"/>
          <a:stretch>
            <a:fillRect/>
          </a:stretch>
        </p:blipFill>
        <p:spPr>
          <a:xfrm rot="11014167">
            <a:off x="24515328" y="17064397"/>
            <a:ext cx="1149949" cy="1123993"/>
          </a:xfrm>
          <a:prstGeom prst="rect">
            <a:avLst/>
          </a:prstGeom>
        </p:spPr>
      </p:pic>
      <p:grpSp>
        <p:nvGrpSpPr>
          <p:cNvPr id="75" name="Group 204"/>
          <p:cNvGrpSpPr/>
          <p:nvPr/>
        </p:nvGrpSpPr>
        <p:grpSpPr>
          <a:xfrm>
            <a:off x="18231031" y="20147899"/>
            <a:ext cx="2824186" cy="1702614"/>
            <a:chOff x="17611245" y="17449817"/>
            <a:chExt cx="2820264" cy="1739512"/>
          </a:xfrm>
        </p:grpSpPr>
        <p:grpSp>
          <p:nvGrpSpPr>
            <p:cNvPr id="93" name="Group 128"/>
            <p:cNvGrpSpPr/>
            <p:nvPr/>
          </p:nvGrpSpPr>
          <p:grpSpPr>
            <a:xfrm>
              <a:off x="18973802" y="17449817"/>
              <a:ext cx="1457707" cy="1546885"/>
              <a:chOff x="19581995" y="20003736"/>
              <a:chExt cx="1981425" cy="2102638"/>
            </a:xfrm>
          </p:grpSpPr>
          <p:pic>
            <p:nvPicPr>
              <p:cNvPr id="97" name="Picture 96" descr="1209193.png"/>
              <p:cNvPicPr>
                <a:picLocks noChangeAspect="1"/>
              </p:cNvPicPr>
              <p:nvPr/>
            </p:nvPicPr>
            <p:blipFill>
              <a:blip r:embed="rId13" cstate="print">
                <a:duotone>
                  <a:prstClr val="black"/>
                  <a:schemeClr val="accent1">
                    <a:tint val="45000"/>
                    <a:satMod val="400000"/>
                  </a:schemeClr>
                </a:duotone>
                <a:lum bright="40000" contrast="40000"/>
              </a:blip>
              <a:stretch>
                <a:fillRect/>
              </a:stretch>
            </p:blipFill>
            <p:spPr>
              <a:xfrm>
                <a:off x="19659600" y="20116800"/>
                <a:ext cx="1524000" cy="1524000"/>
              </a:xfrm>
              <a:prstGeom prst="rect">
                <a:avLst/>
              </a:prstGeom>
            </p:spPr>
          </p:pic>
          <p:pic>
            <p:nvPicPr>
              <p:cNvPr id="98" name="Picture 97" descr="15342238.png"/>
              <p:cNvPicPr>
                <a:picLocks noChangeAspect="1"/>
              </p:cNvPicPr>
              <p:nvPr/>
            </p:nvPicPr>
            <p:blipFill>
              <a:blip r:embed="rId14" cstate="print"/>
              <a:stretch>
                <a:fillRect/>
              </a:stretch>
            </p:blipFill>
            <p:spPr>
              <a:xfrm rot="12482044">
                <a:off x="19655574" y="20003736"/>
                <a:ext cx="1560926" cy="1560925"/>
              </a:xfrm>
              <a:prstGeom prst="rect">
                <a:avLst/>
              </a:prstGeom>
            </p:spPr>
          </p:pic>
          <p:sp>
            <p:nvSpPr>
              <p:cNvPr id="99" name="TextBox 98"/>
              <p:cNvSpPr txBox="1"/>
              <p:nvPr/>
            </p:nvSpPr>
            <p:spPr>
              <a:xfrm>
                <a:off x="19581995" y="21437010"/>
                <a:ext cx="1981425" cy="669364"/>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grpSp>
        <p:pic>
          <p:nvPicPr>
            <p:cNvPr id="94"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0183872">
              <a:off x="17611245" y="18103208"/>
              <a:ext cx="1443976" cy="1086121"/>
            </a:xfrm>
            <a:prstGeom prst="rect">
              <a:avLst/>
            </a:prstGeom>
            <a:noFill/>
          </p:spPr>
        </p:pic>
      </p:grpSp>
      <p:grpSp>
        <p:nvGrpSpPr>
          <p:cNvPr id="76" name="Group 206"/>
          <p:cNvGrpSpPr/>
          <p:nvPr/>
        </p:nvGrpSpPr>
        <p:grpSpPr>
          <a:xfrm>
            <a:off x="21579438" y="18677558"/>
            <a:ext cx="3452243" cy="3780359"/>
            <a:chOff x="20955001" y="15947611"/>
            <a:chExt cx="3447448" cy="3862285"/>
          </a:xfrm>
        </p:grpSpPr>
        <p:grpSp>
          <p:nvGrpSpPr>
            <p:cNvPr id="83" name="Group 130"/>
            <p:cNvGrpSpPr/>
            <p:nvPr/>
          </p:nvGrpSpPr>
          <p:grpSpPr>
            <a:xfrm>
              <a:off x="22174198" y="16916401"/>
              <a:ext cx="1543050" cy="1543050"/>
              <a:chOff x="22860007" y="16611600"/>
              <a:chExt cx="1828800" cy="1828800"/>
            </a:xfrm>
          </p:grpSpPr>
          <p:pic>
            <p:nvPicPr>
              <p:cNvPr id="92" name="Picture 91" descr="15342234.png"/>
              <p:cNvPicPr>
                <a:picLocks noChangeAspect="1"/>
              </p:cNvPicPr>
              <p:nvPr/>
            </p:nvPicPr>
            <p:blipFill>
              <a:blip r:embed="rId21" cstate="print"/>
              <a:stretch>
                <a:fillRect/>
              </a:stretch>
            </p:blipFill>
            <p:spPr>
              <a:xfrm>
                <a:off x="22860007" y="16611600"/>
                <a:ext cx="1828800" cy="1828800"/>
              </a:xfrm>
              <a:prstGeom prst="rect">
                <a:avLst/>
              </a:prstGeom>
            </p:spPr>
          </p:pic>
          <p:sp>
            <p:nvSpPr>
              <p:cNvPr id="90" name="TextBox 89"/>
              <p:cNvSpPr txBox="1"/>
              <p:nvPr/>
            </p:nvSpPr>
            <p:spPr>
              <a:xfrm>
                <a:off x="23943738" y="17695335"/>
                <a:ext cx="663051" cy="583636"/>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Tag</a:t>
                </a:r>
                <a:endParaRPr lang="en-US" sz="3200" dirty="0">
                  <a:solidFill>
                    <a:schemeClr val="accent2"/>
                  </a:solidFill>
                  <a:ea typeface="Ebrima" pitchFamily="2" charset="0"/>
                  <a:cs typeface="Ebrima" pitchFamily="2" charset="0"/>
                </a:endParaRPr>
              </a:p>
            </p:txBody>
          </p:sp>
        </p:grpSp>
        <p:pic>
          <p:nvPicPr>
            <p:cNvPr id="84"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7981772">
              <a:off x="23137401" y="16126538"/>
              <a:ext cx="1443976" cy="1086121"/>
            </a:xfrm>
            <a:prstGeom prst="rect">
              <a:avLst/>
            </a:prstGeom>
            <a:noFill/>
          </p:spPr>
        </p:pic>
        <p:pic>
          <p:nvPicPr>
            <p:cNvPr id="85"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0800000">
              <a:off x="20955001" y="17373600"/>
              <a:ext cx="1443976" cy="1086121"/>
            </a:xfrm>
            <a:prstGeom prst="rect">
              <a:avLst/>
            </a:prstGeom>
            <a:noFill/>
          </p:spPr>
        </p:pic>
        <p:pic>
          <p:nvPicPr>
            <p:cNvPr id="88"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4844883">
              <a:off x="22561486" y="18544847"/>
              <a:ext cx="1443976" cy="1086121"/>
            </a:xfrm>
            <a:prstGeom prst="rect">
              <a:avLst/>
            </a:prstGeom>
            <a:noFill/>
          </p:spPr>
        </p:pic>
      </p:grpSp>
      <p:grpSp>
        <p:nvGrpSpPr>
          <p:cNvPr id="77" name="Group 196"/>
          <p:cNvGrpSpPr/>
          <p:nvPr/>
        </p:nvGrpSpPr>
        <p:grpSpPr>
          <a:xfrm>
            <a:off x="10896600" y="16344116"/>
            <a:ext cx="3573210" cy="2895890"/>
            <a:chOff x="10287000" y="13563600"/>
            <a:chExt cx="3568247" cy="2958648"/>
          </a:xfrm>
        </p:grpSpPr>
        <p:sp>
          <p:nvSpPr>
            <p:cNvPr id="78" name="TextBox 77"/>
            <p:cNvSpPr txBox="1"/>
            <p:nvPr/>
          </p:nvSpPr>
          <p:spPr>
            <a:xfrm>
              <a:off x="12420600" y="13716000"/>
              <a:ext cx="1093248"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Admin</a:t>
              </a:r>
              <a:endParaRPr lang="en-US" sz="3200" dirty="0">
                <a:solidFill>
                  <a:schemeClr val="accent2"/>
                </a:solidFill>
                <a:ea typeface="Ebrima" pitchFamily="2" charset="0"/>
                <a:cs typeface="Ebrima" pitchFamily="2" charset="0"/>
              </a:endParaRPr>
            </a:p>
          </p:txBody>
        </p:sp>
        <p:pic>
          <p:nvPicPr>
            <p:cNvPr id="79" name="Picture 3" descr="C:\Users\WOODY\Desktop\Image\user.png"/>
            <p:cNvPicPr>
              <a:picLocks noChangeAspect="1" noChangeArrowheads="1"/>
            </p:cNvPicPr>
            <p:nvPr/>
          </p:nvPicPr>
          <p:blipFill>
            <a:blip r:embed="rId22" cstate="print"/>
            <a:srcRect/>
            <a:stretch>
              <a:fillRect/>
            </a:stretch>
          </p:blipFill>
          <p:spPr bwMode="auto">
            <a:xfrm>
              <a:off x="10287000" y="13563600"/>
              <a:ext cx="2711450" cy="2711450"/>
            </a:xfrm>
            <a:prstGeom prst="rect">
              <a:avLst/>
            </a:prstGeom>
            <a:noFill/>
          </p:spPr>
        </p:pic>
        <p:pic>
          <p:nvPicPr>
            <p:cNvPr id="80" name="Picture 7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736001" y="15403002"/>
              <a:ext cx="1119246" cy="1119246"/>
            </a:xfrm>
            <a:prstGeom prst="rect">
              <a:avLst/>
            </a:prstGeom>
            <a:noFill/>
          </p:spPr>
        </p:pic>
      </p:grpSp>
      <p:cxnSp>
        <p:nvCxnSpPr>
          <p:cNvPr id="128" name="Straight Connector 127"/>
          <p:cNvCxnSpPr/>
          <p:nvPr/>
        </p:nvCxnSpPr>
        <p:spPr>
          <a:xfrm>
            <a:off x="10073640" y="24368761"/>
            <a:ext cx="1655064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0073640" y="14493241"/>
            <a:ext cx="1655064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49840" y="5760720"/>
            <a:ext cx="16459200" cy="1920240"/>
          </a:xfrm>
          <a:prstGeom prst="round2SameRect">
            <a:avLst>
              <a:gd name="adj1" fmla="val 25277"/>
              <a:gd name="adj2" fmla="val 0"/>
            </a:avLst>
          </a:prstGeom>
          <a:gradFill flip="none" rotWithShape="1">
            <a:gsLst>
              <a:gs pos="0">
                <a:srgbClr val="0A67C5"/>
              </a:gs>
              <a:gs pos="50000">
                <a:srgbClr val="0D71D7"/>
              </a:gs>
              <a:gs pos="100000">
                <a:srgbClr val="1784F1"/>
              </a:gs>
            </a:gsLst>
            <a:lin ang="16200000" scaled="1"/>
            <a:tileRect/>
          </a:gradFill>
        </p:spPr>
        <p:txBody>
          <a:bodyPr wrap="square" lIns="438912" tIns="219456" rIns="438912" bIns="219456" rtlCol="0">
            <a:spAutoFit/>
          </a:bodyPr>
          <a:lstStyle/>
          <a:p>
            <a:r>
              <a:rPr lang="en-US" dirty="0" smtClean="0">
                <a:solidFill>
                  <a:schemeClr val="bg1"/>
                </a:solidFill>
                <a:ea typeface="Ebrima" pitchFamily="2" charset="0"/>
                <a:cs typeface="Ebrima" pitchFamily="2" charset="0"/>
              </a:rPr>
              <a:t> Design</a:t>
            </a:r>
            <a:endParaRPr lang="en-US" dirty="0">
              <a:solidFill>
                <a:schemeClr val="bg1"/>
              </a:solidFill>
              <a:ea typeface="Ebrima" pitchFamily="2" charset="0"/>
              <a:cs typeface="Ebrima" pitchFamily="2" charset="0"/>
            </a:endParaRPr>
          </a:p>
        </p:txBody>
      </p:sp>
      <p:sp>
        <p:nvSpPr>
          <p:cNvPr id="134" name="TextBox 133"/>
          <p:cNvSpPr txBox="1"/>
          <p:nvPr/>
        </p:nvSpPr>
        <p:spPr>
          <a:xfrm>
            <a:off x="13106400" y="14950441"/>
            <a:ext cx="2743200"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Back-end</a:t>
            </a:r>
            <a:endParaRPr lang="en-US" sz="4800" dirty="0">
              <a:solidFill>
                <a:schemeClr val="tx2">
                  <a:lumMod val="60000"/>
                  <a:lumOff val="40000"/>
                </a:schemeClr>
              </a:solidFill>
              <a:ea typeface="Ebrima" pitchFamily="2" charset="0"/>
              <a:cs typeface="Ebrima" pitchFamily="2" charset="0"/>
            </a:endParaRPr>
          </a:p>
        </p:txBody>
      </p:sp>
      <p:graphicFrame>
        <p:nvGraphicFramePr>
          <p:cNvPr id="147" name="Diagram 146"/>
          <p:cNvGraphicFramePr/>
          <p:nvPr/>
        </p:nvGraphicFramePr>
        <p:xfrm>
          <a:off x="10622280" y="8016241"/>
          <a:ext cx="15544800" cy="649224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pic>
        <p:nvPicPr>
          <p:cNvPr id="148" name="Picture 2" descr="C:\Users\WOODY\Desktop\Image\Java.png"/>
          <p:cNvPicPr>
            <a:picLocks noChangeAspect="1" noChangeArrowheads="1"/>
          </p:cNvPicPr>
          <p:nvPr/>
        </p:nvPicPr>
        <p:blipFill>
          <a:blip r:embed="rId27" cstate="print"/>
          <a:srcRect/>
          <a:stretch>
            <a:fillRect/>
          </a:stretch>
        </p:blipFill>
        <p:spPr bwMode="auto">
          <a:xfrm>
            <a:off x="40919400" y="7787641"/>
            <a:ext cx="1981200" cy="1981200"/>
          </a:xfrm>
          <a:prstGeom prst="rect">
            <a:avLst/>
          </a:prstGeom>
          <a:noFill/>
        </p:spPr>
      </p:pic>
      <p:pic>
        <p:nvPicPr>
          <p:cNvPr id="149" name="Picture 3" descr="C:\Users\WOODY\Desktop\Image\html_icon.png"/>
          <p:cNvPicPr>
            <a:picLocks noChangeAspect="1" noChangeArrowheads="1"/>
          </p:cNvPicPr>
          <p:nvPr/>
        </p:nvPicPr>
        <p:blipFill>
          <a:blip r:embed="rId28" cstate="print"/>
          <a:srcRect/>
          <a:stretch>
            <a:fillRect/>
          </a:stretch>
        </p:blipFill>
        <p:spPr bwMode="auto">
          <a:xfrm>
            <a:off x="35585400" y="10642600"/>
            <a:ext cx="2082800" cy="2082800"/>
          </a:xfrm>
          <a:prstGeom prst="rect">
            <a:avLst/>
          </a:prstGeom>
          <a:noFill/>
        </p:spPr>
      </p:pic>
      <p:pic>
        <p:nvPicPr>
          <p:cNvPr id="150" name="Picture 4" descr="C:\Users\WOODY\Desktop\Image\Free-Database-Add-icon.png"/>
          <p:cNvPicPr>
            <a:picLocks noChangeAspect="1" noChangeArrowheads="1"/>
          </p:cNvPicPr>
          <p:nvPr/>
        </p:nvPicPr>
        <p:blipFill>
          <a:blip r:embed="rId29" cstate="print"/>
          <a:srcRect/>
          <a:stretch>
            <a:fillRect/>
          </a:stretch>
        </p:blipFill>
        <p:spPr bwMode="auto">
          <a:xfrm>
            <a:off x="41376600" y="13494961"/>
            <a:ext cx="1785258" cy="1785258"/>
          </a:xfrm>
          <a:prstGeom prst="rect">
            <a:avLst/>
          </a:prstGeom>
          <a:noFill/>
        </p:spPr>
      </p:pic>
      <p:pic>
        <p:nvPicPr>
          <p:cNvPr id="151" name="Picture 2" descr="E:\PSU\ECE 412\Winter 2011\Pictures\Real boards\JPG\Tag_Poster.JPG"/>
          <p:cNvPicPr>
            <a:picLocks noChangeAspect="1" noChangeArrowheads="1"/>
          </p:cNvPicPr>
          <p:nvPr/>
        </p:nvPicPr>
        <p:blipFill>
          <a:blip r:embed="rId30" cstate="print">
            <a:clrChange>
              <a:clrFrom>
                <a:srgbClr val="F4FCFF"/>
              </a:clrFrom>
              <a:clrTo>
                <a:srgbClr val="F4FCFF">
                  <a:alpha val="0"/>
                </a:srgbClr>
              </a:clrTo>
            </a:clrChange>
          </a:blip>
          <a:srcRect/>
          <a:stretch>
            <a:fillRect/>
          </a:stretch>
        </p:blipFill>
        <p:spPr bwMode="auto">
          <a:xfrm rot="20948527">
            <a:off x="31759144" y="8431634"/>
            <a:ext cx="2980532" cy="1981200"/>
          </a:xfrm>
          <a:prstGeom prst="rect">
            <a:avLst/>
          </a:prstGeom>
          <a:noFill/>
        </p:spPr>
      </p:pic>
      <p:pic>
        <p:nvPicPr>
          <p:cNvPr id="152" name="Picture 3" descr="E:\PSU\ECE 412\Winter 2011\Pictures\Real boards\JPG\Detector_Poster.JPG"/>
          <p:cNvPicPr>
            <a:picLocks noChangeAspect="1" noChangeArrowheads="1"/>
          </p:cNvPicPr>
          <p:nvPr/>
        </p:nvPicPr>
        <p:blipFill>
          <a:blip r:embed="rId31" cstate="print"/>
          <a:stretch>
            <a:fillRect/>
          </a:stretch>
        </p:blipFill>
        <p:spPr bwMode="auto">
          <a:xfrm>
            <a:off x="27203400" y="10820400"/>
            <a:ext cx="3952637" cy="1275534"/>
          </a:xfrm>
          <a:prstGeom prst="rect">
            <a:avLst/>
          </a:prstGeom>
          <a:noFill/>
        </p:spPr>
      </p:pic>
      <p:pic>
        <p:nvPicPr>
          <p:cNvPr id="153" name="Picture 4" descr="E:\PSU\ECE 412\Winter 2011\Pictures\Real boards\JPG\wify_1.png"/>
          <p:cNvPicPr>
            <a:picLocks noChangeAspect="1" noChangeArrowheads="1"/>
          </p:cNvPicPr>
          <p:nvPr/>
        </p:nvPicPr>
        <p:blipFill>
          <a:blip r:embed="rId32" cstate="print"/>
          <a:stretch>
            <a:fillRect/>
          </a:stretch>
        </p:blipFill>
        <p:spPr bwMode="auto">
          <a:xfrm>
            <a:off x="32744824" y="13883641"/>
            <a:ext cx="2002376" cy="1566921"/>
          </a:xfrm>
          <a:prstGeom prst="rect">
            <a:avLst/>
          </a:prstGeom>
          <a:noFill/>
        </p:spPr>
      </p:pic>
      <p:sp>
        <p:nvSpPr>
          <p:cNvPr id="154" name="TextBox 153"/>
          <p:cNvSpPr txBox="1"/>
          <p:nvPr/>
        </p:nvSpPr>
        <p:spPr>
          <a:xfrm>
            <a:off x="36042600" y="1311396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SQL Database</a:t>
            </a:r>
          </a:p>
          <a:p>
            <a:pPr>
              <a:buFont typeface="Arial" pitchFamily="34" charset="0"/>
              <a:buChar char="•"/>
            </a:pPr>
            <a:r>
              <a:rPr lang="en-US" sz="2400" dirty="0" smtClean="0">
                <a:ea typeface="Ebrima" pitchFamily="2" charset="0"/>
                <a:cs typeface="Ebrima" pitchFamily="2" charset="0"/>
              </a:rPr>
              <a:t> RSSI-distance model or RF fingerprinting</a:t>
            </a:r>
          </a:p>
          <a:p>
            <a:pPr>
              <a:buFont typeface="Arial" pitchFamily="34" charset="0"/>
              <a:buChar char="•"/>
            </a:pPr>
            <a:r>
              <a:rPr lang="en-US" sz="2400" dirty="0" smtClean="0">
                <a:ea typeface="Ebrima" pitchFamily="2" charset="0"/>
                <a:cs typeface="Ebrima" pitchFamily="2" charset="0"/>
              </a:rPr>
              <a:t> Location update interval</a:t>
            </a:r>
          </a:p>
          <a:p>
            <a:pPr>
              <a:buFont typeface="Arial" pitchFamily="34" charset="0"/>
              <a:buChar char="•"/>
            </a:pPr>
            <a:r>
              <a:rPr lang="en-US" sz="2400" dirty="0" smtClean="0">
                <a:ea typeface="Ebrima" pitchFamily="2" charset="0"/>
                <a:cs typeface="Ebrima" pitchFamily="2" charset="0"/>
              </a:rPr>
              <a:t> Geometry of the tracking area</a:t>
            </a:r>
          </a:p>
          <a:p>
            <a:pPr>
              <a:buFont typeface="Arial" pitchFamily="34" charset="0"/>
              <a:buChar char="•"/>
            </a:pPr>
            <a:r>
              <a:rPr lang="en-US" sz="2400" dirty="0" smtClean="0">
                <a:ea typeface="Ebrima" pitchFamily="2" charset="0"/>
                <a:cs typeface="Ebrima" pitchFamily="2" charset="0"/>
              </a:rPr>
              <a:t> Identifications, locations, and battery              levels of the TIUs </a:t>
            </a:r>
            <a:endParaRPr lang="en-US" sz="2400" dirty="0">
              <a:ea typeface="Ebrima" pitchFamily="2" charset="0"/>
              <a:cs typeface="Ebrima" pitchFamily="2" charset="0"/>
            </a:endParaRPr>
          </a:p>
        </p:txBody>
      </p:sp>
      <p:sp>
        <p:nvSpPr>
          <p:cNvPr id="155" name="TextBox 154"/>
          <p:cNvSpPr txBox="1"/>
          <p:nvPr/>
        </p:nvSpPr>
        <p:spPr>
          <a:xfrm>
            <a:off x="37642800" y="10210800"/>
            <a:ext cx="5562600" cy="3108543"/>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Web Application</a:t>
            </a:r>
          </a:p>
          <a:p>
            <a:pPr>
              <a:buFont typeface="Arial" pitchFamily="34" charset="0"/>
              <a:buChar char="•"/>
            </a:pPr>
            <a:r>
              <a:rPr lang="en-US" sz="2400" dirty="0" smtClean="0">
                <a:ea typeface="Ebrima" pitchFamily="2" charset="0"/>
                <a:cs typeface="Ebrima" pitchFamily="2" charset="0"/>
              </a:rPr>
              <a:t> User and Admin interface</a:t>
            </a:r>
          </a:p>
          <a:p>
            <a:pPr>
              <a:buFont typeface="Arial" pitchFamily="34" charset="0"/>
              <a:buChar char="•"/>
            </a:pPr>
            <a:r>
              <a:rPr lang="en-US" sz="2400" dirty="0" smtClean="0">
                <a:ea typeface="Ebrima" pitchFamily="2" charset="0"/>
                <a:cs typeface="Ebrima" pitchFamily="2" charset="0"/>
              </a:rPr>
              <a:t> Interactive 2D map</a:t>
            </a:r>
          </a:p>
          <a:p>
            <a:pPr>
              <a:buFont typeface="Arial" pitchFamily="34" charset="0"/>
              <a:buChar char="•"/>
            </a:pPr>
            <a:r>
              <a:rPr lang="en-US" sz="2400" dirty="0" smtClean="0">
                <a:ea typeface="Ebrima" pitchFamily="2" charset="0"/>
                <a:cs typeface="Ebrima" pitchFamily="2" charset="0"/>
              </a:rPr>
              <a:t> Search TIU and detector via ID</a:t>
            </a:r>
          </a:p>
          <a:p>
            <a:pPr>
              <a:buFont typeface="Arial" pitchFamily="34" charset="0"/>
              <a:buChar char="•"/>
            </a:pPr>
            <a:r>
              <a:rPr lang="en-US" sz="2400" dirty="0" smtClean="0">
                <a:ea typeface="Ebrima" pitchFamily="2" charset="0"/>
                <a:cs typeface="Ebrima" pitchFamily="2" charset="0"/>
              </a:rPr>
              <a:t> Show battery level</a:t>
            </a:r>
          </a:p>
          <a:p>
            <a:pPr>
              <a:buFont typeface="Arial" pitchFamily="34" charset="0"/>
              <a:buChar char="•"/>
            </a:pPr>
            <a:r>
              <a:rPr lang="en-US" sz="2400" dirty="0" smtClean="0">
                <a:ea typeface="Ebrima" pitchFamily="2" charset="0"/>
                <a:cs typeface="Ebrima" pitchFamily="2" charset="0"/>
              </a:rPr>
              <a:t> Add and remove tag/detector</a:t>
            </a:r>
          </a:p>
          <a:p>
            <a:pPr>
              <a:buFont typeface="Arial" pitchFamily="34" charset="0"/>
              <a:buChar char="•"/>
            </a:pPr>
            <a:r>
              <a:rPr lang="en-US" sz="2400" dirty="0" smtClean="0">
                <a:ea typeface="Ebrima" pitchFamily="2" charset="0"/>
                <a:cs typeface="Ebrima" pitchFamily="2" charset="0"/>
              </a:rPr>
              <a:t> Change  geometry of tracking area   </a:t>
            </a:r>
          </a:p>
          <a:p>
            <a:pPr>
              <a:buFont typeface="Arial" pitchFamily="34" charset="0"/>
              <a:buChar char="•"/>
            </a:pPr>
            <a:endParaRPr lang="en-US" sz="2400" dirty="0">
              <a:ea typeface="Ebrima" pitchFamily="2" charset="0"/>
              <a:cs typeface="Ebrima" pitchFamily="2" charset="0"/>
            </a:endParaRPr>
          </a:p>
        </p:txBody>
      </p:sp>
      <p:sp>
        <p:nvSpPr>
          <p:cNvPr id="156" name="TextBox 155"/>
          <p:cNvSpPr txBox="1"/>
          <p:nvPr/>
        </p:nvSpPr>
        <p:spPr>
          <a:xfrm>
            <a:off x="35966400" y="8168641"/>
            <a:ext cx="5562600" cy="1261884"/>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Controller</a:t>
            </a:r>
          </a:p>
          <a:p>
            <a:pPr>
              <a:buFont typeface="Arial" pitchFamily="34" charset="0"/>
              <a:buChar char="•"/>
            </a:pPr>
            <a:r>
              <a:rPr lang="en-US" sz="2400" dirty="0" smtClean="0">
                <a:ea typeface="Ebrima" pitchFamily="2" charset="0"/>
                <a:cs typeface="Ebrima" pitchFamily="2" charset="0"/>
              </a:rPr>
              <a:t> </a:t>
            </a:r>
            <a:r>
              <a:rPr lang="en-US" sz="2400" dirty="0" smtClean="0">
                <a:ea typeface="Ebrima" pitchFamily="2" charset="0"/>
                <a:cs typeface="Ebrima" pitchFamily="2" charset="0"/>
              </a:rPr>
              <a:t>Daniel part</a:t>
            </a:r>
          </a:p>
          <a:p>
            <a:pPr>
              <a:buFont typeface="Arial" pitchFamily="34" charset="0"/>
              <a:buChar char="•"/>
            </a:pPr>
            <a:r>
              <a:rPr lang="en-US" sz="2400" dirty="0" smtClean="0">
                <a:ea typeface="Ebrima" pitchFamily="2" charset="0"/>
                <a:cs typeface="Ebrima" pitchFamily="2" charset="0"/>
              </a:rPr>
              <a:t> </a:t>
            </a:r>
            <a:r>
              <a:rPr lang="en-US" sz="2400" dirty="0" smtClean="0">
                <a:ea typeface="Ebrima" pitchFamily="2" charset="0"/>
                <a:cs typeface="Ebrima" pitchFamily="2" charset="0"/>
              </a:rPr>
              <a:t>……………..</a:t>
            </a:r>
            <a:endParaRPr lang="en-US" sz="2400" dirty="0">
              <a:ea typeface="Ebrima" pitchFamily="2" charset="0"/>
              <a:cs typeface="Ebrima" pitchFamily="2" charset="0"/>
            </a:endParaRPr>
          </a:p>
        </p:txBody>
      </p:sp>
      <p:sp>
        <p:nvSpPr>
          <p:cNvPr id="157" name="TextBox 156"/>
          <p:cNvSpPr txBox="1"/>
          <p:nvPr/>
        </p:nvSpPr>
        <p:spPr>
          <a:xfrm>
            <a:off x="27279600" y="809244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Asset Tag</a:t>
            </a:r>
          </a:p>
          <a:p>
            <a:pPr>
              <a:buFont typeface="Arial" pitchFamily="34" charset="0"/>
              <a:buChar char="•"/>
            </a:pPr>
            <a:r>
              <a:rPr lang="en-US" sz="2400" dirty="0" smtClean="0">
                <a:ea typeface="Ebrima" pitchFamily="2" charset="0"/>
                <a:cs typeface="Ebrima" pitchFamily="2" charset="0"/>
              </a:rPr>
              <a:t> Size: 1”x1”x1”</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coin cell 20mm battery</a:t>
            </a:r>
          </a:p>
          <a:p>
            <a:pPr>
              <a:buFont typeface="Arial" pitchFamily="34" charset="0"/>
              <a:buChar char="•"/>
            </a:pPr>
            <a:r>
              <a:rPr lang="en-US" sz="2400" dirty="0" smtClean="0">
                <a:ea typeface="Ebrima" pitchFamily="2" charset="0"/>
                <a:cs typeface="Ebrima" pitchFamily="2" charset="0"/>
              </a:rPr>
              <a:t> Battery life: more than 1 month   </a:t>
            </a:r>
            <a:endParaRPr lang="en-US" sz="2400" dirty="0">
              <a:ea typeface="Ebrima" pitchFamily="2" charset="0"/>
              <a:cs typeface="Ebrima" pitchFamily="2" charset="0"/>
            </a:endParaRPr>
          </a:p>
        </p:txBody>
      </p:sp>
      <p:sp>
        <p:nvSpPr>
          <p:cNvPr id="158" name="TextBox 157"/>
          <p:cNvSpPr txBox="1"/>
          <p:nvPr/>
        </p:nvSpPr>
        <p:spPr>
          <a:xfrm>
            <a:off x="31242000" y="10911841"/>
            <a:ext cx="41148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Detector</a:t>
            </a:r>
          </a:p>
          <a:p>
            <a:pPr>
              <a:buFont typeface="Arial" pitchFamily="34" charset="0"/>
              <a:buChar char="•"/>
            </a:pPr>
            <a:r>
              <a:rPr lang="en-US" sz="2400" dirty="0" smtClean="0">
                <a:ea typeface="Ebrima" pitchFamily="2" charset="0"/>
                <a:cs typeface="Ebrima" pitchFamily="2" charset="0"/>
              </a:rPr>
              <a:t> Size: 3.5”x1”</a:t>
            </a:r>
          </a:p>
          <a:p>
            <a:pPr>
              <a:buFont typeface="Arial" pitchFamily="34" charset="0"/>
              <a:buChar char="•"/>
            </a:pPr>
            <a:r>
              <a:rPr lang="en-US" sz="2400" dirty="0" smtClean="0">
                <a:ea typeface="Ebrima" pitchFamily="2" charset="0"/>
                <a:cs typeface="Ebrima" pitchFamily="2" charset="0"/>
              </a:rPr>
              <a:t> Use RF12B transceiver at</a:t>
            </a:r>
          </a:p>
          <a:p>
            <a:r>
              <a:rPr lang="en-US" sz="2400" dirty="0" smtClean="0">
                <a:ea typeface="Ebrima" pitchFamily="2" charset="0"/>
                <a:cs typeface="Ebrima" pitchFamily="2" charset="0"/>
              </a:rP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battery/adapter</a:t>
            </a:r>
            <a:endParaRPr lang="en-US" sz="2400" dirty="0">
              <a:ea typeface="Ebrima" pitchFamily="2" charset="0"/>
              <a:cs typeface="Ebrima" pitchFamily="2" charset="0"/>
            </a:endParaRPr>
          </a:p>
        </p:txBody>
      </p:sp>
      <p:sp>
        <p:nvSpPr>
          <p:cNvPr id="159" name="TextBox 158"/>
          <p:cNvSpPr txBox="1"/>
          <p:nvPr/>
        </p:nvSpPr>
        <p:spPr>
          <a:xfrm>
            <a:off x="27355800" y="13502641"/>
            <a:ext cx="5562600" cy="2000548"/>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Proxy</a:t>
            </a:r>
          </a:p>
          <a:p>
            <a:pPr>
              <a:buFont typeface="Arial" pitchFamily="34" charset="0"/>
              <a:buChar char="•"/>
            </a:pPr>
            <a:r>
              <a:rPr lang="en-US" sz="2400" dirty="0" smtClean="0">
                <a:ea typeface="Ebrima" pitchFamily="2" charset="0"/>
                <a:cs typeface="Ebrima" pitchFamily="2" charset="0"/>
              </a:rPr>
              <a:t> Use WiFly 802.11b/g at 2.4GHz </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battery/adaptor   </a:t>
            </a:r>
            <a:endParaRPr lang="en-US" sz="2400" dirty="0">
              <a:ea typeface="Ebrima" pitchFamily="2" charset="0"/>
              <a:cs typeface="Ebrima" pitchFamily="2" charset="0"/>
            </a:endParaRPr>
          </a:p>
        </p:txBody>
      </p:sp>
      <p:cxnSp>
        <p:nvCxnSpPr>
          <p:cNvPr id="86" name="Straight Connector 85"/>
          <p:cNvCxnSpPr/>
          <p:nvPr/>
        </p:nvCxnSpPr>
        <p:spPr>
          <a:xfrm>
            <a:off x="26959560" y="15773400"/>
            <a:ext cx="1655064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974800" y="24989403"/>
            <a:ext cx="16535400" cy="3585597"/>
          </a:xfrm>
          <a:prstGeom prst="rect">
            <a:avLst/>
          </a:prstGeom>
          <a:noFill/>
        </p:spPr>
        <p:txBody>
          <a:bodyPr wrap="square" lIns="457200" tIns="91440" rIns="457200" bIns="91440" rtlCol="0">
            <a:spAutoFit/>
          </a:bodyPr>
          <a:lstStyle/>
          <a:p>
            <a:pPr algn="just">
              <a:lnSpc>
                <a:spcPct val="200000"/>
              </a:lnSpc>
            </a:pPr>
            <a:r>
              <a:rPr lang="en-US" sz="6000" b="1" dirty="0" smtClean="0">
                <a:solidFill>
                  <a:schemeClr val="tx2"/>
                </a:solidFill>
                <a:ea typeface="Ebrima" pitchFamily="2" charset="0"/>
                <a:cs typeface="Ebrima" pitchFamily="2" charset="0"/>
              </a:rPr>
              <a:t>Conclusions</a:t>
            </a:r>
          </a:p>
          <a:p>
            <a:pPr lvl="0" algn="just">
              <a:spcBef>
                <a:spcPts val="600"/>
              </a:spcBef>
              <a:spcAft>
                <a:spcPts val="600"/>
              </a:spcAft>
            </a:pPr>
            <a:r>
              <a:rPr lang="en-US" sz="3200" dirty="0" smtClean="0">
                <a:ea typeface="Ebrima" pitchFamily="2" charset="0"/>
                <a:cs typeface="Ebrima" pitchFamily="2" charset="0"/>
              </a:rPr>
              <a:t>The tracking system consists of two primary parts: hardware and software. The hardware infrastructure is built upon RF technology. The number of detectors will be scaled in order to achieve the desired accuracy and efficiency</a:t>
            </a:r>
            <a:r>
              <a:rPr lang="en-US" sz="3200" dirty="0" smtClean="0"/>
              <a:t>.</a:t>
            </a:r>
          </a:p>
        </p:txBody>
      </p:sp>
      <p:cxnSp>
        <p:nvCxnSpPr>
          <p:cNvPr id="91" name="Straight Connector 90"/>
          <p:cNvCxnSpPr/>
          <p:nvPr/>
        </p:nvCxnSpPr>
        <p:spPr>
          <a:xfrm>
            <a:off x="26974800" y="25603200"/>
            <a:ext cx="1655064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7373263" y="21482050"/>
            <a:ext cx="7754937" cy="3816350"/>
            <a:chOff x="27373263" y="20208241"/>
            <a:chExt cx="7754937" cy="3816350"/>
          </a:xfrm>
        </p:grpSpPr>
        <p:sp>
          <p:nvSpPr>
            <p:cNvPr id="103" name="TextBox 102"/>
            <p:cNvSpPr txBox="1"/>
            <p:nvPr/>
          </p:nvSpPr>
          <p:spPr>
            <a:xfrm>
              <a:off x="27491844" y="20208241"/>
              <a:ext cx="4054956" cy="830997"/>
            </a:xfrm>
            <a:prstGeom prst="rect">
              <a:avLst/>
            </a:prstGeom>
            <a:blipFill dpi="0" rotWithShape="1">
              <a:blip r:embed="rId33" cstate="print"/>
              <a:srcRect/>
              <a:stretch>
                <a:fillRect t="15000" r="78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Battery Life</a:t>
              </a:r>
              <a:endParaRPr lang="en-US" sz="4800" dirty="0">
                <a:solidFill>
                  <a:srgbClr val="4081D0"/>
                </a:solidFill>
                <a:latin typeface="Ebrima" pitchFamily="2" charset="0"/>
                <a:ea typeface="Ebrima" pitchFamily="2" charset="0"/>
                <a:cs typeface="Ebrima" pitchFamily="2" charset="0"/>
              </a:endParaRPr>
            </a:p>
          </p:txBody>
        </p:sp>
        <p:sp>
          <p:nvSpPr>
            <p:cNvPr id="110" name="Rectangle 109"/>
            <p:cNvSpPr/>
            <p:nvPr/>
          </p:nvSpPr>
          <p:spPr>
            <a:xfrm>
              <a:off x="27432000" y="21059359"/>
              <a:ext cx="7696200" cy="1815882"/>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a:t>
              </a:r>
              <a:r>
                <a:rPr lang="en-US" sz="2800" dirty="0" smtClean="0">
                  <a:ea typeface="Ebrima" pitchFamily="2" charset="0"/>
                  <a:cs typeface="Calibri" pitchFamily="34" charset="0"/>
                </a:rPr>
                <a:t>Capacity of  lithium coin cell: 240mAh</a:t>
              </a:r>
            </a:p>
            <a:p>
              <a:pPr lvl="0">
                <a:buFont typeface="Arial" pitchFamily="34" charset="0"/>
                <a:buChar char="•"/>
              </a:pPr>
              <a:r>
                <a:rPr lang="en-US" sz="2800" dirty="0" smtClean="0">
                  <a:ea typeface="Ebrima" pitchFamily="2" charset="0"/>
                  <a:cs typeface="Calibri" pitchFamily="34" charset="0"/>
                </a:rPr>
                <a:t> Transmission time: 3ms every 1 seconds</a:t>
              </a:r>
            </a:p>
            <a:p>
              <a:pPr lvl="0">
                <a:buFont typeface="Arial" pitchFamily="34" charset="0"/>
                <a:buChar char="•"/>
              </a:pPr>
              <a:r>
                <a:rPr lang="en-US" sz="2800" dirty="0" smtClean="0">
                  <a:ea typeface="Ebrima" pitchFamily="2" charset="0"/>
                  <a:cs typeface="Calibri" pitchFamily="34" charset="0"/>
                </a:rPr>
                <a:t> Active current: 30mA (RF transceiver + MCU)</a:t>
              </a:r>
            </a:p>
            <a:p>
              <a:pPr lvl="0">
                <a:buFont typeface="Arial" pitchFamily="34" charset="0"/>
                <a:buChar char="•"/>
              </a:pPr>
              <a:r>
                <a:rPr lang="en-US" sz="2800" dirty="0" smtClean="0">
                  <a:ea typeface="Ebrima" pitchFamily="2" charset="0"/>
                  <a:cs typeface="Calibri" pitchFamily="34" charset="0"/>
                </a:rPr>
                <a:t> Sleep current:  0.0425mA </a:t>
              </a:r>
            </a:p>
          </p:txBody>
        </p:sp>
        <p:graphicFrame>
          <p:nvGraphicFramePr>
            <p:cNvPr id="111" name="Object 110"/>
            <p:cNvGraphicFramePr>
              <a:graphicFrameLocks noChangeAspect="1"/>
            </p:cNvGraphicFramePr>
            <p:nvPr/>
          </p:nvGraphicFramePr>
          <p:xfrm>
            <a:off x="27373263" y="22900641"/>
            <a:ext cx="7743825" cy="1123950"/>
          </p:xfrm>
          <a:graphic>
            <a:graphicData uri="http://schemas.openxmlformats.org/presentationml/2006/ole">
              <p:oleObj spid="_x0000_s1026" name="Equation" r:id="rId34" imgW="3848040" imgH="558720" progId="Equation.3">
                <p:embed/>
              </p:oleObj>
            </a:graphicData>
          </a:graphic>
        </p:graphicFrame>
      </p:grpSp>
      <p:sp>
        <p:nvSpPr>
          <p:cNvPr id="117" name="TextBox 116"/>
          <p:cNvSpPr txBox="1"/>
          <p:nvPr/>
        </p:nvSpPr>
        <p:spPr>
          <a:xfrm>
            <a:off x="35509200" y="21482050"/>
            <a:ext cx="3437801" cy="830997"/>
          </a:xfrm>
          <a:prstGeom prst="rect">
            <a:avLst/>
          </a:prstGeom>
          <a:blipFill dpi="0" rotWithShape="1">
            <a:blip r:embed="rId35" cstate="print"/>
            <a:srcRect/>
            <a:stretch>
              <a:fillRect t="12000" r="80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Accuracy</a:t>
            </a:r>
            <a:endParaRPr lang="en-US" sz="4800" dirty="0">
              <a:solidFill>
                <a:srgbClr val="4081D0"/>
              </a:solidFill>
              <a:latin typeface="Ebrima" pitchFamily="2" charset="0"/>
              <a:ea typeface="Ebrima" pitchFamily="2" charset="0"/>
              <a:cs typeface="Ebrima" pitchFamily="2" charset="0"/>
            </a:endParaRPr>
          </a:p>
        </p:txBody>
      </p:sp>
      <p:sp>
        <p:nvSpPr>
          <p:cNvPr id="118" name="Rectangle 117"/>
          <p:cNvSpPr/>
          <p:nvPr/>
        </p:nvSpPr>
        <p:spPr>
          <a:xfrm>
            <a:off x="35509200" y="22396450"/>
            <a:ext cx="7624273" cy="523220"/>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a:t>
            </a:r>
            <a:r>
              <a:rPr lang="en-US" sz="2800" dirty="0" smtClean="0">
                <a:latin typeface="Calibri" pitchFamily="34" charset="0"/>
                <a:ea typeface="Ebrima" pitchFamily="2" charset="0"/>
                <a:cs typeface="Calibri" pitchFamily="34" charset="0"/>
              </a:rPr>
              <a:t>Testing ……… </a:t>
            </a:r>
          </a:p>
        </p:txBody>
      </p:sp>
      <p:sp>
        <p:nvSpPr>
          <p:cNvPr id="120" name="TextBox 119"/>
          <p:cNvSpPr txBox="1"/>
          <p:nvPr/>
        </p:nvSpPr>
        <p:spPr>
          <a:xfrm>
            <a:off x="9982200" y="609600"/>
            <a:ext cx="24688800" cy="2646878"/>
          </a:xfrm>
          <a:prstGeom prst="rect">
            <a:avLst/>
          </a:prstGeom>
          <a:noFill/>
          <a:effectLst>
            <a:glow rad="101600">
              <a:schemeClr val="accent1">
                <a:satMod val="175000"/>
                <a:alpha val="40000"/>
              </a:schemeClr>
            </a:glow>
            <a:outerShdw blurRad="127000" dist="127000" dir="2700000" algn="tl" rotWithShape="0">
              <a:prstClr val="black">
                <a:alpha val="40000"/>
              </a:prstClr>
            </a:outerShdw>
          </a:effectLst>
        </p:spPr>
        <p:txBody>
          <a:bodyPr wrap="square" rtlCol="0">
            <a:spAutoFit/>
          </a:bodyPr>
          <a:lstStyle/>
          <a:p>
            <a:pPr algn="ctr"/>
            <a:r>
              <a:rPr lang="en-US" sz="16600" b="1" dirty="0" smtClean="0">
                <a:gradFill>
                  <a:gsLst>
                    <a:gs pos="0">
                      <a:srgbClr val="8FC4F9"/>
                    </a:gs>
                    <a:gs pos="50000">
                      <a:srgbClr val="0877D2"/>
                    </a:gs>
                    <a:gs pos="100000">
                      <a:srgbClr val="0660A8"/>
                    </a:gs>
                  </a:gsLst>
                  <a:lin ang="5400000" scaled="0"/>
                </a:gradFill>
                <a:ea typeface="Segoe UI Symbol" pitchFamily="34" charset="0"/>
                <a:cs typeface="Courier New" pitchFamily="49" charset="0"/>
              </a:rPr>
              <a:t>TIU</a:t>
            </a:r>
            <a:r>
              <a:rPr lang="en-US" sz="16600" b="1" dirty="0" smtClean="0">
                <a:gradFill>
                  <a:gsLst>
                    <a:gs pos="0">
                      <a:srgbClr val="8FC4F9"/>
                    </a:gs>
                    <a:gs pos="50000">
                      <a:srgbClr val="0877D2"/>
                    </a:gs>
                    <a:gs pos="100000">
                      <a:srgbClr val="0660A8"/>
                    </a:gs>
                  </a:gsLst>
                  <a:lin ang="5400000" scaled="0"/>
                </a:gradFill>
              </a:rPr>
              <a:t> Tracking System</a:t>
            </a:r>
          </a:p>
        </p:txBody>
      </p:sp>
      <p:sp>
        <p:nvSpPr>
          <p:cNvPr id="121" name="TextBox 120"/>
          <p:cNvSpPr txBox="1"/>
          <p:nvPr/>
        </p:nvSpPr>
        <p:spPr>
          <a:xfrm>
            <a:off x="24841200" y="2971800"/>
            <a:ext cx="6553200" cy="1323439"/>
          </a:xfrm>
          <a:prstGeom prst="rect">
            <a:avLst/>
          </a:prstGeom>
          <a:noFill/>
          <a:effectLst>
            <a:outerShdw blurRad="127000" dist="127000" dir="2700000" algn="ctr" rotWithShape="0">
              <a:schemeClr val="tx1">
                <a:lumMod val="50000"/>
                <a:lumOff val="50000"/>
                <a:alpha val="72000"/>
              </a:schemeClr>
            </a:outerShdw>
          </a:effectLst>
        </p:spPr>
        <p:txBody>
          <a:bodyPr wrap="square" rtlCol="0">
            <a:spAutoFit/>
          </a:bodyPr>
          <a:lstStyle/>
          <a:p>
            <a:r>
              <a:rPr lang="en-US" sz="8000" dirty="0" smtClean="0">
                <a:solidFill>
                  <a:srgbClr val="5A9817"/>
                </a:solidFill>
                <a:effectLst>
                  <a:outerShdw blurRad="38100" dist="38100" dir="2700000" algn="tl">
                    <a:srgbClr val="000000">
                      <a:alpha val="43137"/>
                    </a:srgbClr>
                  </a:outerShdw>
                </a:effectLst>
              </a:rPr>
              <a:t>Capstone 2011</a:t>
            </a:r>
            <a:endParaRPr lang="en-US" sz="8000" dirty="0">
              <a:solidFill>
                <a:srgbClr val="5A9817"/>
              </a:solidFill>
              <a:effectLst>
                <a:outerShdw blurRad="38100" dist="38100" dir="2700000" algn="tl">
                  <a:srgbClr val="000000">
                    <a:alpha val="43137"/>
                  </a:srgbClr>
                </a:outerShdw>
              </a:effectLst>
            </a:endParaRPr>
          </a:p>
        </p:txBody>
      </p:sp>
      <p:cxnSp>
        <p:nvCxnSpPr>
          <p:cNvPr id="96" name="Straight Connector 95"/>
          <p:cNvCxnSpPr/>
          <p:nvPr/>
        </p:nvCxnSpPr>
        <p:spPr>
          <a:xfrm>
            <a:off x="26974800" y="21259800"/>
            <a:ext cx="1655064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02" name="Picture 2"/>
          <p:cNvPicPr>
            <a:picLocks noChangeAspect="1" noChangeArrowheads="1"/>
          </p:cNvPicPr>
          <p:nvPr/>
        </p:nvPicPr>
        <p:blipFill>
          <a:blip r:embed="rId36"/>
          <a:srcRect/>
          <a:stretch>
            <a:fillRect/>
          </a:stretch>
        </p:blipFill>
        <p:spPr bwMode="auto">
          <a:xfrm>
            <a:off x="27432000" y="16078200"/>
            <a:ext cx="8242479" cy="4876800"/>
          </a:xfrm>
          <a:prstGeom prst="rect">
            <a:avLst/>
          </a:prstGeom>
          <a:noFill/>
          <a:ln w="9525">
            <a:noFill/>
            <a:miter lim="800000"/>
            <a:headEnd/>
            <a:tailEnd/>
          </a:ln>
          <a:effectLst/>
        </p:spPr>
      </p:pic>
      <p:graphicFrame>
        <p:nvGraphicFramePr>
          <p:cNvPr id="109" name="Chart 108"/>
          <p:cNvGraphicFramePr/>
          <p:nvPr/>
        </p:nvGraphicFramePr>
        <p:xfrm>
          <a:off x="36347400" y="16002000"/>
          <a:ext cx="6705600" cy="5105400"/>
        </p:xfrm>
        <a:graphic>
          <a:graphicData uri="http://schemas.openxmlformats.org/drawingml/2006/chart">
            <c:chart xmlns:c="http://schemas.openxmlformats.org/drawingml/2006/chart" xmlns:r="http://schemas.openxmlformats.org/officeDocument/2006/relationships" r:id="rId37"/>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517</TotalTime>
  <Words>379</Words>
  <Application>Microsoft Office PowerPoint</Application>
  <PresentationFormat>Custom</PresentationFormat>
  <Paragraphs>97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Trader</cp:lastModifiedBy>
  <cp:revision>84</cp:revision>
  <dcterms:created xsi:type="dcterms:W3CDTF">2011-05-14T19:20:52Z</dcterms:created>
  <dcterms:modified xsi:type="dcterms:W3CDTF">2011-05-16T22:26:01Z</dcterms:modified>
</cp:coreProperties>
</file>