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9524" autoAdjust="0"/>
  </p:normalViewPr>
  <p:slideViewPr>
    <p:cSldViewPr>
      <p:cViewPr>
        <p:scale>
          <a:sx n="20" d="100"/>
          <a:sy n="20" d="100"/>
        </p:scale>
        <p:origin x="-1296" y="14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5.650587201505485</c:v>
                </c:pt>
                <c:pt idx="3">
                  <c:v>5.5386980783198174</c:v>
                </c:pt>
                <c:pt idx="4">
                  <c:v>5.4290245082157549</c:v>
                </c:pt>
                <c:pt idx="5">
                  <c:v>5.3215226203029449</c:v>
                </c:pt>
                <c:pt idx="6">
                  <c:v>5.2161494123928405</c:v>
                </c:pt>
                <c:pt idx="7">
                  <c:v>5.1128627337972681</c:v>
                </c:pt>
                <c:pt idx="8">
                  <c:v>5.011621268467632</c:v>
                </c:pt>
                <c:pt idx="9">
                  <c:v>4.9123845184678867</c:v>
                </c:pt>
                <c:pt idx="10">
                  <c:v>4.8151127877748712</c:v>
                </c:pt>
                <c:pt idx="11">
                  <c:v>4.7197671663993237</c:v>
                </c:pt>
                <c:pt idx="12">
                  <c:v>4.6263095148213971</c:v>
                </c:pt>
                <c:pt idx="13">
                  <c:v>4.534702448734353</c:v>
                </c:pt>
                <c:pt idx="14">
                  <c:v>4.4449093240903084</c:v>
                </c:pt>
                <c:pt idx="15">
                  <c:v>4.3568942224421452</c:v>
                </c:pt>
                <c:pt idx="16">
                  <c:v>4.2706219365756581</c:v>
                </c:pt>
                <c:pt idx="17">
                  <c:v>4.1860579564261835</c:v>
                </c:pt>
                <c:pt idx="18">
                  <c:v>4.1031684552741403</c:v>
                </c:pt>
                <c:pt idx="19">
                  <c:v>4.0219202762138355</c:v>
                </c:pt>
                <c:pt idx="20">
                  <c:v>3.9422809188903405</c:v>
                </c:pt>
                <c:pt idx="21">
                  <c:v>3.8642185264988465</c:v>
                </c:pt>
                <c:pt idx="22">
                  <c:v>3.7877018730415584</c:v>
                </c:pt>
                <c:pt idx="23">
                  <c:v>3.7127003508368448</c:v>
                </c:pt>
                <c:pt idx="24">
                  <c:v>3.6391839582758005</c:v>
                </c:pt>
                <c:pt idx="25">
                  <c:v>3.5671232878211692</c:v>
                </c:pt>
                <c:pt idx="26">
                  <c:v>3.4964895142439367</c:v>
                </c:pt>
                <c:pt idx="27">
                  <c:v>3.4272543830928881</c:v>
                </c:pt>
                <c:pt idx="28">
                  <c:v>3.3593901993924122</c:v>
                </c:pt>
                <c:pt idx="29">
                  <c:v>3.2928698165641577</c:v>
                </c:pt>
              </c:numCache>
            </c:numRef>
          </c:yVal>
          <c:smooth val="1"/>
        </c:ser>
        <c:axId val="49644288"/>
        <c:axId val="50036736"/>
      </c:scatterChart>
      <c:valAx>
        <c:axId val="49644288"/>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50036736"/>
        <c:crosses val="autoZero"/>
        <c:crossBetween val="midCat"/>
      </c:valAx>
      <c:valAx>
        <c:axId val="50036736"/>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49644288"/>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5/18/2011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5/18/2011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tiff"/><Relationship Id="rId24" Type="http://schemas.openxmlformats.org/officeDocument/2006/relationships/image" Target="../media/image22.gif"/><Relationship Id="rId5" Type="http://schemas.openxmlformats.org/officeDocument/2006/relationships/image" Target="../media/image4.jpeg"/><Relationship Id="rId15" Type="http://schemas.openxmlformats.org/officeDocument/2006/relationships/image" Target="../media/image13.png"/><Relationship Id="rId23" Type="http://schemas.openxmlformats.org/officeDocument/2006/relationships/image" Target="../media/image21.jpe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latin typeface="+mj-lt"/>
                <a:ea typeface="Ebrima" pitchFamily="2" charset="0"/>
                <a:cs typeface="Ebrima" pitchFamily="2" charset="0"/>
              </a:rPr>
              <a:t>TIU </a:t>
            </a:r>
            <a:r>
              <a:rPr lang="en-US" sz="16600" b="1" dirty="0" smtClean="0">
                <a:solidFill>
                  <a:srgbClr val="0660A8"/>
                </a:solidFill>
                <a:latin typeface="+mj-lt"/>
                <a:ea typeface="Ebrima" pitchFamily="2" charset="0"/>
                <a:cs typeface="Ebrima" pitchFamily="2" charset="0"/>
              </a:rPr>
              <a:t>Tracking System</a:t>
            </a:r>
            <a:endParaRPr lang="en-US" sz="16600" b="1" dirty="0">
              <a:solidFill>
                <a:srgbClr val="0660A8"/>
              </a:solidFill>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3" name="Group 182"/>
          <p:cNvGrpSpPr/>
          <p:nvPr/>
        </p:nvGrpSpPr>
        <p:grpSpPr>
          <a:xfrm>
            <a:off x="1280160" y="11201400"/>
            <a:ext cx="10515600" cy="5484138"/>
            <a:chOff x="1280160" y="11201400"/>
            <a:chExt cx="10515600" cy="5484138"/>
          </a:xfrm>
        </p:grpSpPr>
        <p:sp>
          <p:nvSpPr>
            <p:cNvPr id="103" name="Rectangle 102"/>
            <p:cNvSpPr/>
            <p:nvPr/>
          </p:nvSpPr>
          <p:spPr>
            <a:xfrm>
              <a:off x="1280160" y="11201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Requirements</a:t>
              </a:r>
              <a:endParaRPr lang="en-US" sz="5400" b="1" dirty="0">
                <a:solidFill>
                  <a:schemeClr val="tx2"/>
                </a:solidFill>
                <a:latin typeface="Cambria" pitchFamily="18" charset="0"/>
              </a:endParaRPr>
            </a:p>
          </p:txBody>
        </p:sp>
        <p:sp>
          <p:nvSpPr>
            <p:cNvPr id="104" name="TextBox 103"/>
            <p:cNvSpPr txBox="1"/>
            <p:nvPr/>
          </p:nvSpPr>
          <p:spPr>
            <a:xfrm>
              <a:off x="1280160" y="12192000"/>
              <a:ext cx="10515600" cy="4493538"/>
            </a:xfrm>
            <a:prstGeom prst="rect">
              <a:avLst/>
            </a:prstGeom>
            <a:noFill/>
          </p:spPr>
          <p:txBody>
            <a:bodyPr wrap="square" lIns="0" tIns="91440" bIns="91440" rtlCol="0">
              <a:spAutoFit/>
            </a:bodyPr>
            <a:lstStyle/>
            <a:p>
              <a:pPr marL="228600" indent="-228600" algn="just">
                <a:buFont typeface="Arial" pitchFamily="34" charset="0"/>
                <a:buChar char="•"/>
              </a:pPr>
              <a:r>
                <a:rPr lang="en-US" sz="4000" dirty="0" smtClean="0">
                  <a:ea typeface="Ebrima" pitchFamily="2" charset="0"/>
                  <a:cs typeface="Ebrima" pitchFamily="2" charset="0"/>
                </a:rPr>
                <a:t>Asset tag’s size: 1” x 1” x 1” </a:t>
              </a:r>
            </a:p>
            <a:p>
              <a:pPr marL="228600" lvl="0" indent="-228600" algn="just">
                <a:buFont typeface="Arial" pitchFamily="34" charset="0"/>
                <a:buChar char="•"/>
              </a:pPr>
              <a:r>
                <a:rPr lang="en-US" sz="4000" dirty="0" smtClean="0">
                  <a:ea typeface="Ebrima" pitchFamily="2" charset="0"/>
                  <a:cs typeface="Ebrima" pitchFamily="2" charset="0"/>
                </a:rPr>
                <a:t>Low </a:t>
              </a:r>
              <a:r>
                <a:rPr lang="en-US" sz="4000" dirty="0" smtClean="0">
                  <a:ea typeface="Ebrima" pitchFamily="2" charset="0"/>
                  <a:cs typeface="Ebrima" pitchFamily="2" charset="0"/>
                </a:rPr>
                <a:t>power consumption</a:t>
              </a:r>
            </a:p>
            <a:p>
              <a:pPr marL="228600" lvl="0" indent="-228600" algn="just">
                <a:buFont typeface="Arial" pitchFamily="34" charset="0"/>
                <a:buChar char="•"/>
              </a:pPr>
              <a:r>
                <a:rPr lang="en-US" sz="4000" dirty="0" smtClean="0">
                  <a:ea typeface="Ebrima" pitchFamily="2" charset="0"/>
                  <a:cs typeface="Ebrima" pitchFamily="2" charset="0"/>
                </a:rPr>
                <a:t>Accurate</a:t>
              </a:r>
              <a:endParaRPr lang="en-US" sz="4000" dirty="0" smtClean="0">
                <a:ea typeface="Ebrima" pitchFamily="2" charset="0"/>
                <a:cs typeface="Ebrima" pitchFamily="2" charset="0"/>
              </a:endParaRPr>
            </a:p>
            <a:p>
              <a:pPr marL="228600" lvl="0" indent="-228600" algn="just">
                <a:buFont typeface="Arial" pitchFamily="34" charset="0"/>
                <a:buChar char="•"/>
              </a:pPr>
              <a:r>
                <a:rPr lang="en-US" sz="4000" dirty="0" smtClean="0">
                  <a:ea typeface="Ebrima" pitchFamily="2" charset="0"/>
                  <a:cs typeface="Ebrima" pitchFamily="2" charset="0"/>
                </a:rPr>
                <a:t>Web </a:t>
              </a:r>
              <a:r>
                <a:rPr lang="en-US" sz="4000" dirty="0" smtClean="0">
                  <a:ea typeface="Ebrima" pitchFamily="2" charset="0"/>
                  <a:cs typeface="Ebrima" pitchFamily="2" charset="0"/>
                </a:rPr>
                <a:t>application as user </a:t>
              </a:r>
              <a:r>
                <a:rPr lang="en-US" sz="4000" dirty="0" smtClean="0">
                  <a:ea typeface="Ebrima" pitchFamily="2" charset="0"/>
                  <a:cs typeface="Ebrima" pitchFamily="2" charset="0"/>
                </a:rPr>
                <a:t>interface</a:t>
              </a:r>
              <a:endParaRPr lang="en-US" sz="4000" dirty="0" smtClean="0">
                <a:ea typeface="Ebrima" pitchFamily="2" charset="0"/>
                <a:cs typeface="Ebrima" pitchFamily="2" charset="0"/>
              </a:endParaRPr>
            </a:p>
            <a:p>
              <a:pPr marL="228600" lvl="0" indent="-228600" algn="just">
                <a:buFont typeface="Arial" pitchFamily="34" charset="0"/>
                <a:buChar char="•"/>
              </a:pPr>
              <a:r>
                <a:rPr lang="en-US" sz="4000" dirty="0" smtClean="0">
                  <a:ea typeface="Ebrima" pitchFamily="2" charset="0"/>
                  <a:cs typeface="Ebrima" pitchFamily="2" charset="0"/>
                </a:rPr>
                <a:t>2D </a:t>
              </a:r>
              <a:r>
                <a:rPr lang="en-US" sz="4000" dirty="0" smtClean="0">
                  <a:ea typeface="Ebrima" pitchFamily="2" charset="0"/>
                  <a:cs typeface="Ebrima" pitchFamily="2" charset="0"/>
                </a:rPr>
                <a:t>map display</a:t>
              </a:r>
            </a:p>
            <a:p>
              <a:pPr marL="228600" lvl="0" indent="-228600" algn="just">
                <a:buFont typeface="Arial" pitchFamily="34" charset="0"/>
                <a:buChar char="•"/>
              </a:pPr>
              <a:r>
                <a:rPr lang="en-US" sz="4000" dirty="0" smtClean="0">
                  <a:ea typeface="Ebrima" pitchFamily="2" charset="0"/>
                  <a:cs typeface="Ebrima" pitchFamily="2" charset="0"/>
                </a:rPr>
                <a:t>Scalable </a:t>
              </a:r>
              <a:r>
                <a:rPr lang="en-US" sz="4000" dirty="0" smtClean="0">
                  <a:ea typeface="Ebrima" pitchFamily="2" charset="0"/>
                  <a:cs typeface="Ebrima" pitchFamily="2" charset="0"/>
                </a:rPr>
                <a:t>tracking area</a:t>
              </a:r>
            </a:p>
            <a:p>
              <a:pPr marL="228600" lvl="0" indent="-228600">
                <a:buFont typeface="Arial" pitchFamily="34" charset="0"/>
                <a:buChar char="•"/>
              </a:pPr>
              <a:r>
                <a:rPr lang="en-US" sz="4000" dirty="0" smtClean="0">
                  <a:ea typeface="Ebrima" pitchFamily="2" charset="0"/>
                  <a:cs typeface="Ebrima" pitchFamily="2" charset="0"/>
                </a:rPr>
                <a:t>Low </a:t>
              </a:r>
              <a:r>
                <a:rPr lang="en-US" sz="4000" dirty="0" smtClean="0">
                  <a:ea typeface="Ebrima" pitchFamily="2" charset="0"/>
                  <a:cs typeface="Ebrima" pitchFamily="2" charset="0"/>
                </a:rPr>
                <a:t>cost </a:t>
              </a:r>
              <a:r>
                <a:rPr lang="en-US" sz="4000" dirty="0" smtClean="0">
                  <a:ea typeface="Ebrima" pitchFamily="2" charset="0"/>
                  <a:cs typeface="Ebrima" pitchFamily="2" charset="0"/>
                </a:rPr>
                <a:t>solution</a:t>
              </a:r>
              <a:endParaRPr lang="en-US" sz="4000" dirty="0" smtClean="0">
                <a:ea typeface="Ebrima" pitchFamily="2" charset="0"/>
                <a:cs typeface="Ebrima" pitchFamily="2" charset="0"/>
              </a:endParaRPr>
            </a:p>
          </p:txBody>
        </p:sp>
      </p:grpSp>
      <p:grpSp>
        <p:nvGrpSpPr>
          <p:cNvPr id="182" name="Group 181"/>
          <p:cNvGrpSpPr/>
          <p:nvPr/>
        </p:nvGrpSpPr>
        <p:grpSpPr>
          <a:xfrm>
            <a:off x="1280160" y="5257800"/>
            <a:ext cx="10515600" cy="5560338"/>
            <a:chOff x="1280160" y="5257800"/>
            <a:chExt cx="10515600" cy="5560338"/>
          </a:xfrm>
        </p:grpSpPr>
        <p:sp>
          <p:nvSpPr>
            <p:cNvPr id="98" name="Rectangle 97"/>
            <p:cNvSpPr/>
            <p:nvPr/>
          </p:nvSpPr>
          <p:spPr>
            <a:xfrm>
              <a:off x="1280160" y="52578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493538"/>
            </a:xfrm>
            <a:prstGeom prst="rect">
              <a:avLst/>
            </a:prstGeom>
            <a:noFill/>
          </p:spPr>
          <p:txBody>
            <a:bodyPr wrap="square" lIns="0" tIns="91440" bIns="91440" rtlCol="0">
              <a:spAutoFit/>
            </a:bodyPr>
            <a:lstStyle/>
            <a:p>
              <a:pPr lvl="0"/>
              <a:r>
                <a:rPr lang="en-US" sz="4000" dirty="0" smtClean="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database</a:t>
              </a:r>
              <a:r>
                <a:rPr lang="en-US" sz="4000" dirty="0" smtClean="0">
                  <a:ea typeface="Ebrima" pitchFamily="2" charset="0"/>
                  <a:cs typeface="Ebrima" pitchFamily="2" charset="0"/>
                </a:rPr>
                <a:t>.</a:t>
              </a:r>
              <a:endParaRPr lang="en-US" sz="4000" dirty="0" smtClean="0">
                <a:ea typeface="Ebrima" pitchFamily="2" charset="0"/>
                <a:cs typeface="Ebrima" pitchFamily="2" charset="0"/>
              </a:endParaRPr>
            </a:p>
          </p:txBody>
        </p:sp>
      </p:grpSp>
      <p:sp>
        <p:nvSpPr>
          <p:cNvPr id="56" name="Rectangle 55"/>
          <p:cNvSpPr/>
          <p:nvPr/>
        </p:nvSpPr>
        <p:spPr>
          <a:xfrm>
            <a:off x="30175200" y="56388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88976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341858"/>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116800"/>
            <a:ext cx="6408757" cy="4114800"/>
          </a:xfrm>
          <a:prstGeom prst="rect">
            <a:avLst/>
          </a:prstGeom>
          <a:noFill/>
          <a:ln w="3175">
            <a:noFill/>
          </a:ln>
        </p:spPr>
      </p:pic>
      <p:sp>
        <p:nvSpPr>
          <p:cNvPr id="59" name="TextBox 58"/>
          <p:cNvSpPr txBox="1"/>
          <p:nvPr/>
        </p:nvSpPr>
        <p:spPr>
          <a:xfrm>
            <a:off x="30175200" y="26180058"/>
            <a:ext cx="11353800" cy="2154436"/>
          </a:xfrm>
          <a:prstGeom prst="rect">
            <a:avLst/>
          </a:prstGeom>
          <a:noFill/>
        </p:spPr>
        <p:txBody>
          <a:bodyPr wrap="square" lIns="0" tIns="91440" bIns="91440" rtlCol="0">
            <a:spAutoFit/>
          </a:bodyPr>
          <a:lstStyle/>
          <a:p>
            <a:pPr lvl="0"/>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r>
              <a:rPr lang="en-US" sz="3200" dirty="0" smtClean="0">
                <a:ea typeface="Ebrima" pitchFamily="2" charset="0"/>
                <a:cs typeface="Ebrima" pitchFamily="2" charset="0"/>
              </a:rPr>
              <a:t>.</a:t>
            </a:r>
            <a:endParaRPr lang="en-US" dirty="0"/>
          </a:p>
        </p:txBody>
      </p:sp>
      <p:sp>
        <p:nvSpPr>
          <p:cNvPr id="62" name="TextBox 61"/>
          <p:cNvSpPr txBox="1"/>
          <p:nvPr/>
        </p:nvSpPr>
        <p:spPr>
          <a:xfrm>
            <a:off x="37017648" y="8755320"/>
            <a:ext cx="5257800" cy="2000548"/>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Detector</a:t>
            </a:r>
          </a:p>
          <a:p>
            <a:pPr>
              <a:buFont typeface="Arial" pitchFamily="34" charset="0"/>
              <a:buChar char="•"/>
            </a:pPr>
            <a:r>
              <a:rPr lang="en-US" sz="2400" dirty="0" smtClean="0">
                <a:ea typeface="Ebrima" pitchFamily="2" charset="0"/>
                <a:cs typeface="Ebrima" pitchFamily="2" charset="0"/>
              </a:rPr>
              <a:t> Size: 3.5”x1”</a:t>
            </a:r>
          </a:p>
          <a:p>
            <a:pPr>
              <a:buFont typeface="Arial" pitchFamily="34" charset="0"/>
              <a:buChar char="•"/>
            </a:pPr>
            <a:r>
              <a:rPr lang="en-US" sz="2400" dirty="0" smtClean="0">
                <a:ea typeface="Ebrima" pitchFamily="2" charset="0"/>
                <a:cs typeface="Ebrima" pitchFamily="2" charset="0"/>
              </a:rPr>
              <a:t> </a:t>
            </a:r>
            <a:r>
              <a:rPr lang="en-US" sz="2400" dirty="0" smtClean="0">
                <a:ea typeface="Ebrima" pitchFamily="2" charset="0"/>
                <a:cs typeface="Ebrima" pitchFamily="2" charset="0"/>
              </a:rPr>
              <a:t>Use </a:t>
            </a:r>
            <a:r>
              <a:rPr lang="en-US" sz="2400" dirty="0" smtClean="0">
                <a:ea typeface="Ebrima" pitchFamily="2" charset="0"/>
                <a:cs typeface="Ebrima" pitchFamily="2" charset="0"/>
              </a:rPr>
              <a:t>ATMega328p MCU </a:t>
            </a:r>
            <a:endParaRPr lang="en-US" sz="2400" dirty="0" smtClean="0">
              <a:ea typeface="Ebrima" pitchFamily="2" charset="0"/>
              <a:cs typeface="Ebrima" pitchFamily="2" charset="0"/>
            </a:endParaRPr>
          </a:p>
          <a:p>
            <a:pPr>
              <a:buFont typeface="Arial" pitchFamily="34" charset="0"/>
              <a:buChar char="•"/>
            </a:pPr>
            <a:r>
              <a:rPr lang="en-US" sz="2400" dirty="0" smtClean="0">
                <a:ea typeface="Ebrima" pitchFamily="2" charset="0"/>
                <a:cs typeface="Ebrima" pitchFamily="2" charset="0"/>
              </a:rPr>
              <a:t> Use 9V battery/adapter</a:t>
            </a:r>
          </a:p>
          <a:p>
            <a:pPr>
              <a:buFont typeface="Arial" pitchFamily="34" charset="0"/>
              <a:buChar char="•"/>
            </a:pPr>
            <a:r>
              <a:rPr lang="en-US" sz="2400" dirty="0" smtClean="0">
                <a:ea typeface="Ebrima" pitchFamily="2" charset="0"/>
                <a:cs typeface="Ebrima" pitchFamily="2" charset="0"/>
              </a:rPr>
              <a:t> Use RF12B transceiver at 434MHz</a:t>
            </a:r>
            <a:endParaRPr lang="en-US" sz="2400" dirty="0" smtClean="0">
              <a:ea typeface="Ebrima" pitchFamily="2" charset="0"/>
              <a:cs typeface="Ebrima" pitchFamily="2" charset="0"/>
            </a:endParaRPr>
          </a:p>
        </p:txBody>
      </p:sp>
      <p:sp>
        <p:nvSpPr>
          <p:cNvPr id="63" name="TextBox 62"/>
          <p:cNvSpPr txBox="1"/>
          <p:nvPr/>
        </p:nvSpPr>
        <p:spPr>
          <a:xfrm>
            <a:off x="30845448" y="8839200"/>
            <a:ext cx="5562600" cy="2369880"/>
          </a:xfrm>
          <a:prstGeom prst="rect">
            <a:avLst/>
          </a:prstGeom>
          <a:noFill/>
        </p:spPr>
        <p:txBody>
          <a:bodyPr wrap="square" rtlCol="0">
            <a:spAutoFit/>
          </a:bodyPr>
          <a:lstStyle/>
          <a:p>
            <a:r>
              <a:rPr lang="en-US" sz="2800" b="1" dirty="0" smtClean="0">
                <a:solidFill>
                  <a:schemeClr val="accent1"/>
                </a:solidFill>
                <a:ea typeface="Ebrima" pitchFamily="2" charset="0"/>
                <a:cs typeface="Ebrima" pitchFamily="2" charset="0"/>
              </a:rPr>
              <a:t>Asset Tag</a:t>
            </a:r>
          </a:p>
          <a:p>
            <a:pPr>
              <a:buFont typeface="Arial" pitchFamily="34" charset="0"/>
              <a:buChar char="•"/>
            </a:pPr>
            <a:r>
              <a:rPr lang="en-US" sz="2400" dirty="0" smtClean="0">
                <a:ea typeface="Ebrima" pitchFamily="2" charset="0"/>
                <a:cs typeface="Ebrima" pitchFamily="2" charset="0"/>
              </a:rPr>
              <a:t> Size: 1”x1”x1”</a:t>
            </a:r>
          </a:p>
          <a:p>
            <a:pPr>
              <a:buFont typeface="Arial" pitchFamily="34" charset="0"/>
              <a:buChar char="•"/>
            </a:pPr>
            <a:r>
              <a:rPr lang="en-US" sz="2400" dirty="0" smtClean="0">
                <a:ea typeface="Ebrima" pitchFamily="2" charset="0"/>
                <a:cs typeface="Ebrima" pitchFamily="2" charset="0"/>
              </a:rPr>
              <a:t> </a:t>
            </a:r>
            <a:r>
              <a:rPr lang="en-US" sz="2400" dirty="0" smtClean="0">
                <a:ea typeface="Ebrima" pitchFamily="2" charset="0"/>
                <a:cs typeface="Ebrima" pitchFamily="2" charset="0"/>
              </a:rPr>
              <a:t>Use </a:t>
            </a:r>
            <a:r>
              <a:rPr lang="en-US" sz="2400" dirty="0" smtClean="0">
                <a:ea typeface="Ebrima" pitchFamily="2" charset="0"/>
                <a:cs typeface="Ebrima" pitchFamily="2" charset="0"/>
              </a:rPr>
              <a:t>ATMega328p MCU</a:t>
            </a:r>
            <a:endParaRPr lang="en-US" sz="2400" dirty="0" smtClean="0">
              <a:ea typeface="Ebrima" pitchFamily="2" charset="0"/>
              <a:cs typeface="Ebrima" pitchFamily="2" charset="0"/>
            </a:endParaRPr>
          </a:p>
          <a:p>
            <a:pPr>
              <a:buFont typeface="Arial" pitchFamily="34" charset="0"/>
              <a:buChar char="•"/>
            </a:pPr>
            <a:r>
              <a:rPr lang="en-US" sz="2400" dirty="0" smtClean="0">
                <a:ea typeface="Ebrima" pitchFamily="2" charset="0"/>
                <a:cs typeface="Ebrima" pitchFamily="2" charset="0"/>
              </a:rPr>
              <a:t> Use </a:t>
            </a:r>
            <a:r>
              <a:rPr lang="en-US" sz="2400" dirty="0" smtClean="0">
                <a:ea typeface="Ebrima" pitchFamily="2" charset="0"/>
                <a:cs typeface="Ebrima" pitchFamily="2" charset="0"/>
              </a:rPr>
              <a:t>20mm coin </a:t>
            </a:r>
            <a:r>
              <a:rPr lang="en-US" sz="2400" dirty="0" smtClean="0">
                <a:ea typeface="Ebrima" pitchFamily="2" charset="0"/>
                <a:cs typeface="Ebrima" pitchFamily="2" charset="0"/>
              </a:rPr>
              <a:t>cell </a:t>
            </a:r>
            <a:r>
              <a:rPr lang="en-US" sz="2400" dirty="0" smtClean="0">
                <a:ea typeface="Ebrima" pitchFamily="2" charset="0"/>
                <a:cs typeface="Ebrima" pitchFamily="2" charset="0"/>
              </a:rPr>
              <a:t>battery</a:t>
            </a:r>
            <a:endParaRPr lang="en-US" sz="2400" dirty="0" smtClean="0">
              <a:ea typeface="Ebrima" pitchFamily="2" charset="0"/>
              <a:cs typeface="Ebrima" pitchFamily="2" charset="0"/>
            </a:endParaRPr>
          </a:p>
          <a:p>
            <a:pPr>
              <a:buFont typeface="Arial" pitchFamily="34" charset="0"/>
              <a:buChar char="•"/>
            </a:pPr>
            <a:r>
              <a:rPr lang="en-US" sz="2400" dirty="0" smtClean="0">
                <a:ea typeface="Ebrima" pitchFamily="2" charset="0"/>
                <a:cs typeface="Ebrima" pitchFamily="2" charset="0"/>
              </a:rPr>
              <a:t> Battery life: more than </a:t>
            </a:r>
            <a:r>
              <a:rPr lang="en-US" sz="2400" dirty="0" smtClean="0">
                <a:ea typeface="Ebrima" pitchFamily="2" charset="0"/>
                <a:cs typeface="Ebrima" pitchFamily="2" charset="0"/>
              </a:rPr>
              <a:t>3 months  </a:t>
            </a:r>
            <a:endParaRPr lang="en-US" sz="2400" dirty="0" smtClean="0">
              <a:ea typeface="Ebrima" pitchFamily="2" charset="0"/>
              <a:cs typeface="Ebrima" pitchFamily="2" charset="0"/>
            </a:endParaRPr>
          </a:p>
          <a:p>
            <a:pPr>
              <a:buFont typeface="Arial" pitchFamily="34" charset="0"/>
              <a:buChar char="•"/>
            </a:pPr>
            <a:r>
              <a:rPr lang="en-US" sz="2400" dirty="0" smtClean="0">
                <a:ea typeface="Ebrima" pitchFamily="2" charset="0"/>
                <a:cs typeface="Ebrima" pitchFamily="2" charset="0"/>
              </a:rPr>
              <a:t> Use RF12B transceiver at 434MHz</a:t>
            </a:r>
            <a:endParaRPr lang="en-US" sz="2400" dirty="0" smtClean="0">
              <a:ea typeface="Ebrima" pitchFamily="2" charset="0"/>
              <a:cs typeface="Ebrima" pitchFamily="2" charset="0"/>
            </a:endParaRP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6739992"/>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clrChange>
              <a:clrFrom>
                <a:srgbClr val="F0F9FF"/>
              </a:clrFrom>
              <a:clrTo>
                <a:srgbClr val="F0F9FF">
                  <a:alpha val="0"/>
                </a:srgbClr>
              </a:clrTo>
            </a:clrChange>
          </a:blip>
          <a:stretch>
            <a:fillRect/>
          </a:stretch>
        </p:blipFill>
        <p:spPr bwMode="auto">
          <a:xfrm>
            <a:off x="37017648" y="6781800"/>
            <a:ext cx="4505702" cy="1454010"/>
          </a:xfrm>
          <a:prstGeom prst="rect">
            <a:avLst/>
          </a:prstGeom>
          <a:noFill/>
        </p:spPr>
      </p:pic>
      <p:graphicFrame>
        <p:nvGraphicFramePr>
          <p:cNvPr id="68" name="Chart 67"/>
          <p:cNvGraphicFramePr/>
          <p:nvPr/>
        </p:nvGraphicFramePr>
        <p:xfrm>
          <a:off x="36331848" y="20345399"/>
          <a:ext cx="6263952" cy="4038600"/>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a:stretch>
            <a:fillRect/>
          </a:stretch>
        </p:blipFill>
        <p:spPr bwMode="auto">
          <a:xfrm>
            <a:off x="30540648" y="11811000"/>
            <a:ext cx="9240838" cy="4972050"/>
          </a:xfrm>
          <a:prstGeom prst="rect">
            <a:avLst/>
          </a:prstGeom>
          <a:noFill/>
          <a:effectLst>
            <a:outerShdw blurRad="190500" dist="190500" dir="2700000" algn="tl" rotWithShape="0">
              <a:prstClr val="black">
                <a:alpha val="40000"/>
              </a:prstClr>
            </a:outerShdw>
          </a:effectLst>
        </p:spPr>
      </p:pic>
      <p:pic>
        <p:nvPicPr>
          <p:cNvPr id="2049" name="Picture 1" descr="C:\Users\WOODY\Desktop\webapp.png"/>
          <p:cNvPicPr>
            <a:picLocks noChangeAspect="1" noChangeArrowheads="1"/>
          </p:cNvPicPr>
          <p:nvPr/>
        </p:nvPicPr>
        <p:blipFill>
          <a:blip r:embed="rId9" cstate="print"/>
          <a:srcRect/>
          <a:stretch>
            <a:fillRect/>
          </a:stretch>
        </p:blipFill>
        <p:spPr bwMode="auto">
          <a:xfrm>
            <a:off x="33588648" y="13258800"/>
            <a:ext cx="8266717" cy="4648200"/>
          </a:xfrm>
          <a:prstGeom prst="rect">
            <a:avLst/>
          </a:prstGeom>
          <a:noFill/>
          <a:ln w="3175">
            <a:solidFill>
              <a:schemeClr val="tx1"/>
            </a:solidFill>
          </a:ln>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a:t>
            </a:r>
            <a:r>
              <a:rPr lang="en-US" sz="2400" b="1" dirty="0" smtClean="0">
                <a:latin typeface="Ebrima" pitchFamily="2" charset="0"/>
                <a:ea typeface="Ebrima" pitchFamily="2" charset="0"/>
                <a:cs typeface="Ebrima" pitchFamily="2" charset="0"/>
              </a:rPr>
              <a:t>2011</a:t>
            </a:r>
            <a:endParaRPr lang="en-US" sz="2400" b="1" dirty="0" smtClean="0">
              <a:latin typeface="Ebrima" pitchFamily="2" charset="0"/>
              <a:ea typeface="Ebrima" pitchFamily="2" charset="0"/>
              <a:cs typeface="Ebrima" pitchFamily="2" charset="0"/>
            </a:endParaRPr>
          </a:p>
          <a:p>
            <a:pPr lvl="0" algn="r"/>
            <a:r>
              <a:rPr lang="en-US" sz="2400" b="1" dirty="0" smtClean="0">
                <a:latin typeface="Ebrima" pitchFamily="2" charset="0"/>
                <a:ea typeface="Ebrima" pitchFamily="2" charset="0"/>
                <a:cs typeface="Ebrima" pitchFamily="2" charset="0"/>
              </a:rPr>
              <a:t>Sponsored </a:t>
            </a:r>
            <a:r>
              <a:rPr lang="en-US" sz="2400" b="1" dirty="0" smtClean="0">
                <a:latin typeface="Ebrima" pitchFamily="2" charset="0"/>
                <a:ea typeface="Ebrima" pitchFamily="2" charset="0"/>
                <a:cs typeface="Ebrima" pitchFamily="2" charset="0"/>
              </a:rPr>
              <a:t>by </a:t>
            </a:r>
            <a:r>
              <a:rPr lang="en-US" sz="2400" b="1" dirty="0" smtClean="0">
                <a:latin typeface="Ebrima" pitchFamily="2" charset="0"/>
                <a:ea typeface="Ebrima" pitchFamily="2" charset="0"/>
                <a:cs typeface="Ebrima" pitchFamily="2" charset="0"/>
              </a:rPr>
              <a:t>Intel</a:t>
            </a:r>
          </a:p>
          <a:p>
            <a:pPr algn="r"/>
            <a:r>
              <a:rPr lang="en-US" sz="2400" b="1" dirty="0" smtClean="0">
                <a:latin typeface="Ebrima" pitchFamily="2" charset="0"/>
                <a:ea typeface="Ebrima" pitchFamily="2" charset="0"/>
                <a:cs typeface="Ebrima" pitchFamily="2" charset="0"/>
              </a:rPr>
              <a:t>Advisor: Prof. Robert </a:t>
            </a:r>
            <a:r>
              <a:rPr lang="en-US" sz="2400" b="1" dirty="0" smtClean="0">
                <a:latin typeface="Ebrima" pitchFamily="2" charset="0"/>
                <a:ea typeface="Ebrima" pitchFamily="2" charset="0"/>
                <a:cs typeface="Ebrima" pitchFamily="2" charset="0"/>
              </a:rPr>
              <a:t>Daasch</a:t>
            </a:r>
            <a:endParaRPr lang="en-US" sz="2400" b="1" dirty="0" smtClean="0">
              <a:latin typeface="Ebrima" pitchFamily="2" charset="0"/>
              <a:ea typeface="Ebrima" pitchFamily="2" charset="0"/>
              <a:cs typeface="Ebrima" pitchFamily="2" charset="0"/>
            </a:endParaRP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a:t>
            </a:r>
            <a:r>
              <a:rPr lang="en-US" sz="2400" b="1" dirty="0" smtClean="0">
                <a:latin typeface="Ebrima" pitchFamily="2" charset="0"/>
                <a:ea typeface="Ebrima" pitchFamily="2" charset="0"/>
                <a:cs typeface="Ebrima" pitchFamily="2" charset="0"/>
              </a:rPr>
              <a:t>Members</a:t>
            </a:r>
            <a:r>
              <a:rPr lang="en-US" sz="2400" b="1" dirty="0" smtClean="0">
                <a:latin typeface="Ebrima" pitchFamily="2" charset="0"/>
                <a:ea typeface="Ebrima" pitchFamily="2" charset="0"/>
                <a:cs typeface="Ebrima" pitchFamily="2" charset="0"/>
              </a:rPr>
              <a:t>:</a:t>
            </a:r>
          </a:p>
          <a:p>
            <a:pPr lvl="0"/>
            <a:r>
              <a:rPr lang="en-US" sz="2400" b="1" dirty="0" smtClean="0">
                <a:latin typeface="Ebrima" pitchFamily="2" charset="0"/>
                <a:ea typeface="Ebrima" pitchFamily="2" charset="0"/>
                <a:cs typeface="Ebrima" pitchFamily="2" charset="0"/>
              </a:rPr>
              <a:t>Daniel </a:t>
            </a:r>
            <a:r>
              <a:rPr lang="en-US" sz="2400" b="1" dirty="0" smtClean="0">
                <a:latin typeface="Ebrima" pitchFamily="2" charset="0"/>
                <a:ea typeface="Ebrima" pitchFamily="2" charset="0"/>
                <a:cs typeface="Ebrima" pitchFamily="2" charset="0"/>
              </a:rPr>
              <a:t>Ferguson – </a:t>
            </a:r>
            <a:r>
              <a:rPr lang="en-US" sz="2400" b="1" dirty="0" smtClean="0">
                <a:latin typeface="Ebrima" pitchFamily="2" charset="0"/>
                <a:ea typeface="Ebrima" pitchFamily="2" charset="0"/>
                <a:cs typeface="Ebrima" pitchFamily="2" charset="0"/>
              </a:rPr>
              <a:t>Dung Le</a:t>
            </a:r>
            <a:endParaRPr lang="en-US" sz="2400" b="1" dirty="0" smtClean="0">
              <a:latin typeface="Ebrima" pitchFamily="2" charset="0"/>
              <a:ea typeface="Ebrima" pitchFamily="2" charset="0"/>
              <a:cs typeface="Ebrima" pitchFamily="2" charset="0"/>
            </a:endParaRPr>
          </a:p>
          <a:p>
            <a:pPr lvl="0"/>
            <a:r>
              <a:rPr lang="en-US" sz="2400" b="1" dirty="0" smtClean="0">
                <a:latin typeface="Ebrima" pitchFamily="2" charset="0"/>
                <a:ea typeface="Ebrima" pitchFamily="2" charset="0"/>
                <a:cs typeface="Ebrima" pitchFamily="2" charset="0"/>
              </a:rPr>
              <a:t>Lynh </a:t>
            </a:r>
            <a:r>
              <a:rPr lang="en-US" sz="2400" b="1" dirty="0" smtClean="0">
                <a:latin typeface="Ebrima" pitchFamily="2" charset="0"/>
                <a:ea typeface="Ebrima" pitchFamily="2" charset="0"/>
                <a:cs typeface="Ebrima" pitchFamily="2" charset="0"/>
              </a:rPr>
              <a:t>Pham</a:t>
            </a:r>
            <a:r>
              <a:rPr lang="en-US" sz="2400" b="1" dirty="0" smtClean="0">
                <a:latin typeface="Ebrima" pitchFamily="2" charset="0"/>
                <a:ea typeface="Ebrima" pitchFamily="2" charset="0"/>
                <a:cs typeface="Ebrima" pitchFamily="2" charset="0"/>
              </a:rPr>
              <a:t> </a:t>
            </a:r>
            <a:r>
              <a:rPr lang="en-US" sz="2400" b="1" dirty="0" smtClean="0">
                <a:latin typeface="Ebrima" pitchFamily="2" charset="0"/>
                <a:ea typeface="Ebrima" pitchFamily="2" charset="0"/>
                <a:cs typeface="Ebrima" pitchFamily="2" charset="0"/>
              </a:rPr>
              <a:t>– Man Hoang – Tri Truong</a:t>
            </a:r>
          </a:p>
        </p:txBody>
      </p:sp>
      <p:grpSp>
        <p:nvGrpSpPr>
          <p:cNvPr id="179" name="Group 178"/>
          <p:cNvGrpSpPr/>
          <p:nvPr/>
        </p:nvGrpSpPr>
        <p:grpSpPr>
          <a:xfrm>
            <a:off x="21214080" y="16454259"/>
            <a:ext cx="7315200" cy="12025432"/>
            <a:chOff x="21214080" y="16454259"/>
            <a:chExt cx="7315200" cy="12025432"/>
          </a:xfrm>
        </p:grpSpPr>
        <p:sp>
          <p:nvSpPr>
            <p:cNvPr id="60" name="TextBox 59"/>
            <p:cNvSpPr txBox="1"/>
            <p:nvPr/>
          </p:nvSpPr>
          <p:spPr>
            <a:xfrm>
              <a:off x="21214080" y="20950059"/>
              <a:ext cx="7315200" cy="3754874"/>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User </a:t>
              </a:r>
              <a:r>
                <a:rPr lang="en-US" sz="3200" dirty="0" smtClean="0">
                  <a:ea typeface="Ebrima" pitchFamily="2" charset="0"/>
                  <a:cs typeface="Ebrima" pitchFamily="2" charset="0"/>
                </a:rPr>
                <a:t>and Admin interface</a:t>
              </a:r>
            </a:p>
            <a:p>
              <a:pPr marL="225425" indent="-225425">
                <a:buFont typeface="Arial" pitchFamily="34" charset="0"/>
                <a:buChar char="•"/>
              </a:pPr>
              <a:r>
                <a:rPr lang="en-US" sz="3200" dirty="0" smtClean="0">
                  <a:ea typeface="Ebrima" pitchFamily="2" charset="0"/>
                  <a:cs typeface="Ebrima" pitchFamily="2" charset="0"/>
                </a:rPr>
                <a:t>Interactive </a:t>
              </a:r>
              <a:r>
                <a:rPr lang="en-US" sz="3200" dirty="0" smtClean="0">
                  <a:ea typeface="Ebrima" pitchFamily="2" charset="0"/>
                  <a:cs typeface="Ebrima" pitchFamily="2" charset="0"/>
                </a:rPr>
                <a:t>2D map</a:t>
              </a:r>
            </a:p>
            <a:p>
              <a:pPr marL="225425" indent="-225425">
                <a:buFont typeface="Arial" pitchFamily="34" charset="0"/>
                <a:buChar char="•"/>
              </a:pPr>
              <a:r>
                <a:rPr lang="en-US" sz="3200" dirty="0" smtClean="0">
                  <a:ea typeface="Ebrima" pitchFamily="2" charset="0"/>
                  <a:cs typeface="Ebrima" pitchFamily="2" charset="0"/>
                </a:rPr>
                <a:t>Search </a:t>
              </a:r>
              <a:r>
                <a:rPr lang="en-US" sz="3200" dirty="0" smtClean="0">
                  <a:ea typeface="Ebrima" pitchFamily="2" charset="0"/>
                  <a:cs typeface="Ebrima" pitchFamily="2" charset="0"/>
                </a:rPr>
                <a:t>TIU and detector via ID</a:t>
              </a:r>
            </a:p>
            <a:p>
              <a:pPr marL="225425" indent="-225425">
                <a:buFont typeface="Arial" pitchFamily="34" charset="0"/>
                <a:buChar char="•"/>
              </a:pPr>
              <a:r>
                <a:rPr lang="en-US" sz="3200" dirty="0" smtClean="0">
                  <a:ea typeface="Ebrima" pitchFamily="2" charset="0"/>
                  <a:cs typeface="Ebrima" pitchFamily="2" charset="0"/>
                </a:rPr>
                <a:t>Show </a:t>
              </a:r>
              <a:r>
                <a:rPr lang="en-US" sz="3200" dirty="0" smtClean="0">
                  <a:ea typeface="Ebrima" pitchFamily="2" charset="0"/>
                  <a:cs typeface="Ebrima" pitchFamily="2" charset="0"/>
                </a:rPr>
                <a:t>battery level</a:t>
              </a:r>
            </a:p>
            <a:p>
              <a:pPr marL="225425" indent="-225425">
                <a:buFont typeface="Arial" pitchFamily="34" charset="0"/>
                <a:buChar char="•"/>
              </a:pPr>
              <a:r>
                <a:rPr lang="en-US" sz="3200" dirty="0" smtClean="0">
                  <a:ea typeface="Ebrima" pitchFamily="2" charset="0"/>
                  <a:cs typeface="Ebrima" pitchFamily="2" charset="0"/>
                </a:rPr>
                <a:t>Add </a:t>
              </a:r>
              <a:r>
                <a:rPr lang="en-US" sz="3200" dirty="0" smtClean="0">
                  <a:ea typeface="Ebrima" pitchFamily="2" charset="0"/>
                  <a:cs typeface="Ebrima" pitchFamily="2" charset="0"/>
                </a:rPr>
                <a:t>and remove tag/detector</a:t>
              </a:r>
            </a:p>
            <a:p>
              <a:pPr marL="225425" indent="-225425">
                <a:buFont typeface="Arial" pitchFamily="34" charset="0"/>
                <a:buChar char="•"/>
              </a:pPr>
              <a:r>
                <a:rPr lang="en-US" sz="3200" dirty="0" smtClean="0">
                  <a:ea typeface="Ebrima" pitchFamily="2" charset="0"/>
                  <a:cs typeface="Ebrima" pitchFamily="2" charset="0"/>
                </a:rPr>
                <a:t>Change  </a:t>
              </a:r>
              <a:r>
                <a:rPr lang="en-US" sz="3200" dirty="0" smtClean="0">
                  <a:ea typeface="Ebrima" pitchFamily="2" charset="0"/>
                  <a:cs typeface="Ebrima" pitchFamily="2" charset="0"/>
                </a:rPr>
                <a:t>geometry of tracking </a:t>
              </a:r>
              <a:r>
                <a:rPr lang="en-US" sz="3200" dirty="0" smtClean="0">
                  <a:ea typeface="Ebrima" pitchFamily="2" charset="0"/>
                  <a:cs typeface="Ebrima" pitchFamily="2" charset="0"/>
                </a:rPr>
                <a:t>area</a:t>
              </a:r>
              <a:endParaRPr lang="en-US" sz="2400" dirty="0">
                <a:ea typeface="Ebrima" pitchFamily="2" charset="0"/>
                <a:cs typeface="Ebrima" pitchFamily="2" charset="0"/>
              </a:endParaRPr>
            </a:p>
          </p:txBody>
        </p:sp>
        <p:sp>
          <p:nvSpPr>
            <p:cNvPr id="61" name="TextBox 60"/>
            <p:cNvSpPr txBox="1"/>
            <p:nvPr/>
          </p:nvSpPr>
          <p:spPr>
            <a:xfrm>
              <a:off x="21214080" y="25217259"/>
              <a:ext cx="7010400" cy="3262432"/>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RSSI-distance </a:t>
              </a:r>
              <a:r>
                <a:rPr lang="en-US" sz="3200" dirty="0" smtClean="0">
                  <a:ea typeface="Ebrima" pitchFamily="2" charset="0"/>
                  <a:cs typeface="Ebrima" pitchFamily="2" charset="0"/>
                </a:rPr>
                <a:t>model or RF fingerprinting</a:t>
              </a:r>
            </a:p>
            <a:p>
              <a:pPr marL="225425" indent="-225425">
                <a:buFont typeface="Arial" pitchFamily="34" charset="0"/>
                <a:buChar char="•"/>
              </a:pPr>
              <a:r>
                <a:rPr lang="en-US" sz="3200" dirty="0" smtClean="0">
                  <a:ea typeface="Ebrima" pitchFamily="2" charset="0"/>
                  <a:cs typeface="Ebrima" pitchFamily="2" charset="0"/>
                </a:rPr>
                <a:t>Location </a:t>
              </a:r>
              <a:r>
                <a:rPr lang="en-US" sz="3200" dirty="0" smtClean="0">
                  <a:ea typeface="Ebrima" pitchFamily="2" charset="0"/>
                  <a:cs typeface="Ebrima" pitchFamily="2" charset="0"/>
                </a:rPr>
                <a:t>update interval</a:t>
              </a:r>
            </a:p>
            <a:p>
              <a:pPr marL="225425" indent="-225425">
                <a:buFont typeface="Arial" pitchFamily="34" charset="0"/>
                <a:buChar char="•"/>
              </a:pPr>
              <a:r>
                <a:rPr lang="en-US" sz="3200" dirty="0" smtClean="0">
                  <a:ea typeface="Ebrima" pitchFamily="2" charset="0"/>
                  <a:cs typeface="Ebrima" pitchFamily="2" charset="0"/>
                </a:rPr>
                <a:t>Geometry </a:t>
              </a:r>
              <a:r>
                <a:rPr lang="en-US" sz="3200" dirty="0" smtClean="0">
                  <a:ea typeface="Ebrima" pitchFamily="2" charset="0"/>
                  <a:cs typeface="Ebrima" pitchFamily="2" charset="0"/>
                </a:rPr>
                <a:t>of the tracking area</a:t>
              </a:r>
            </a:p>
            <a:p>
              <a:pPr marL="225425" indent="-225425">
                <a:buFont typeface="Arial" pitchFamily="34" charset="0"/>
                <a:buChar char="•"/>
              </a:pPr>
              <a:r>
                <a:rPr lang="en-US" sz="3200" dirty="0" smtClean="0">
                  <a:ea typeface="Ebrima" pitchFamily="2" charset="0"/>
                  <a:cs typeface="Ebrima" pitchFamily="2" charset="0"/>
                </a:rPr>
                <a:t>Identifications</a:t>
              </a:r>
              <a:r>
                <a:rPr lang="en-US" sz="3200" dirty="0" smtClean="0">
                  <a:ea typeface="Ebrima" pitchFamily="2" charset="0"/>
                  <a:cs typeface="Ebrima" pitchFamily="2" charset="0"/>
                </a:rPr>
                <a:t>, locations, and battery levels of the TIUs </a:t>
              </a:r>
              <a:endParaRPr lang="en-US" sz="3200" dirty="0">
                <a:ea typeface="Ebrima" pitchFamily="2" charset="0"/>
                <a:cs typeface="Ebrima" pitchFamily="2" charset="0"/>
              </a:endParaRPr>
            </a:p>
          </p:txBody>
        </p:sp>
        <p:sp>
          <p:nvSpPr>
            <p:cNvPr id="66" name="TextBox 65"/>
            <p:cNvSpPr txBox="1"/>
            <p:nvPr/>
          </p:nvSpPr>
          <p:spPr>
            <a:xfrm>
              <a:off x="21214080" y="16454259"/>
              <a:ext cx="7239000" cy="3754874"/>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Provide </a:t>
              </a:r>
              <a:r>
                <a:rPr lang="en-US" sz="3200" dirty="0" smtClean="0">
                  <a:ea typeface="Ebrima" pitchFamily="2" charset="0"/>
                  <a:cs typeface="Ebrima" pitchFamily="2" charset="0"/>
                </a:rPr>
                <a:t>utilities to set up the system</a:t>
              </a:r>
            </a:p>
            <a:p>
              <a:pPr marL="225425" indent="-225425">
                <a:buFont typeface="Arial" pitchFamily="34" charset="0"/>
                <a:buChar char="•"/>
              </a:pPr>
              <a:r>
                <a:rPr lang="en-US" sz="3200" dirty="0" smtClean="0">
                  <a:ea typeface="Ebrima" pitchFamily="2" charset="0"/>
                  <a:cs typeface="Ebrima" pitchFamily="2" charset="0"/>
                </a:rPr>
                <a:t>Written </a:t>
              </a:r>
              <a:r>
                <a:rPr lang="en-US" sz="3200" dirty="0" smtClean="0">
                  <a:ea typeface="Ebrima" pitchFamily="2" charset="0"/>
                  <a:cs typeface="Ebrima" pitchFamily="2" charset="0"/>
                </a:rPr>
                <a:t>in Java</a:t>
              </a:r>
            </a:p>
            <a:p>
              <a:pPr marL="225425" indent="-225425">
                <a:buFont typeface="Arial" pitchFamily="34" charset="0"/>
                <a:buChar char="•"/>
              </a:pPr>
              <a:r>
                <a:rPr lang="en-US" sz="3200" dirty="0" smtClean="0">
                  <a:ea typeface="Ebrima" pitchFamily="2" charset="0"/>
                  <a:cs typeface="Ebrima" pitchFamily="2" charset="0"/>
                </a:rPr>
                <a:t>Cross </a:t>
              </a:r>
              <a:r>
                <a:rPr lang="en-US" sz="3200" dirty="0" smtClean="0">
                  <a:ea typeface="Ebrima" pitchFamily="2" charset="0"/>
                  <a:cs typeface="Ebrima" pitchFamily="2" charset="0"/>
                </a:rPr>
                <a:t>platform</a:t>
              </a:r>
            </a:p>
            <a:p>
              <a:pPr marL="225425" indent="-225425">
                <a:buFont typeface="Arial" pitchFamily="34" charset="0"/>
                <a:buChar char="•"/>
              </a:pPr>
              <a:r>
                <a:rPr lang="en-US" sz="3200" dirty="0" smtClean="0">
                  <a:ea typeface="Ebrima" pitchFamily="2" charset="0"/>
                  <a:cs typeface="Ebrima" pitchFamily="2" charset="0"/>
                </a:rPr>
                <a:t>Easy </a:t>
              </a:r>
              <a:r>
                <a:rPr lang="en-US" sz="3200" dirty="0" smtClean="0">
                  <a:ea typeface="Ebrima" pitchFamily="2" charset="0"/>
                  <a:cs typeface="Ebrima" pitchFamily="2" charset="0"/>
                </a:rPr>
                <a:t>to use</a:t>
              </a:r>
            </a:p>
            <a:p>
              <a:pPr marL="225425" indent="-225425">
                <a:buFont typeface="Arial" pitchFamily="34" charset="0"/>
                <a:buChar char="•"/>
              </a:pPr>
              <a:r>
                <a:rPr lang="en-US" sz="3200" dirty="0" smtClean="0">
                  <a:ea typeface="Ebrima" pitchFamily="2" charset="0"/>
                  <a:cs typeface="Ebrima" pitchFamily="2" charset="0"/>
                </a:rPr>
                <a:t>Process </a:t>
              </a:r>
              <a:r>
                <a:rPr lang="en-US" sz="3200" dirty="0" smtClean="0">
                  <a:ea typeface="Ebrima" pitchFamily="2" charset="0"/>
                  <a:cs typeface="Ebrima" pitchFamily="2" charset="0"/>
                </a:rPr>
                <a:t>data and calculate assets’ location</a:t>
              </a:r>
              <a:endParaRPr lang="en-US" sz="3200" dirty="0">
                <a:ea typeface="Ebrima" pitchFamily="2" charset="0"/>
                <a:cs typeface="Ebrima" pitchFamily="2" charset="0"/>
              </a:endParaRPr>
            </a:p>
          </p:txBody>
        </p:sp>
      </p:grpSp>
      <p:grpSp>
        <p:nvGrpSpPr>
          <p:cNvPr id="180" name="Group 179"/>
          <p:cNvGrpSpPr/>
          <p:nvPr/>
        </p:nvGrpSpPr>
        <p:grpSpPr>
          <a:xfrm>
            <a:off x="13990320" y="15235059"/>
            <a:ext cx="9448800" cy="13121521"/>
            <a:chOff x="13990320" y="15235059"/>
            <a:chExt cx="9448800" cy="13121521"/>
          </a:xfrm>
        </p:grpSpPr>
        <p:sp>
          <p:nvSpPr>
            <p:cNvPr id="20" name="Rectangle 19"/>
            <p:cNvSpPr/>
            <p:nvPr/>
          </p:nvSpPr>
          <p:spPr>
            <a:xfrm>
              <a:off x="13990320" y="152350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Features</a:t>
              </a:r>
              <a:endParaRPr lang="en-US" sz="5400" b="1" dirty="0">
                <a:solidFill>
                  <a:schemeClr val="tx2"/>
                </a:solidFill>
                <a:latin typeface="Cambria" pitchFamily="18" charset="0"/>
              </a:endParaRPr>
            </a:p>
          </p:txBody>
        </p:sp>
        <p:sp>
          <p:nvSpPr>
            <p:cNvPr id="72" name="TextBox 71"/>
            <p:cNvSpPr txBox="1"/>
            <p:nvPr/>
          </p:nvSpPr>
          <p:spPr>
            <a:xfrm>
              <a:off x="13990320" y="16530459"/>
              <a:ext cx="7239000" cy="3754874"/>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RF Mesh Network</a:t>
              </a:r>
            </a:p>
            <a:p>
              <a:pPr marL="225425" indent="-225425">
                <a:buFont typeface="Arial" pitchFamily="34" charset="0"/>
                <a:buChar char="•"/>
              </a:pPr>
              <a:r>
                <a:rPr lang="en-US" sz="3200" dirty="0" smtClean="0">
                  <a:ea typeface="Ebrima" pitchFamily="2" charset="0"/>
                  <a:cs typeface="Ebrima" pitchFamily="2" charset="0"/>
                </a:rPr>
                <a:t>User </a:t>
              </a:r>
              <a:r>
                <a:rPr lang="en-US" sz="3200" dirty="0" smtClean="0">
                  <a:ea typeface="Ebrima" pitchFamily="2" charset="0"/>
                  <a:cs typeface="Ebrima" pitchFamily="2" charset="0"/>
                </a:rPr>
                <a:t>and Admin interface</a:t>
              </a:r>
            </a:p>
            <a:p>
              <a:pPr marL="225425" indent="-225425">
                <a:buFont typeface="Arial" pitchFamily="34" charset="0"/>
                <a:buChar char="•"/>
              </a:pPr>
              <a:r>
                <a:rPr lang="en-US" sz="3200" dirty="0" smtClean="0">
                  <a:ea typeface="Ebrima" pitchFamily="2" charset="0"/>
                  <a:cs typeface="Ebrima" pitchFamily="2" charset="0"/>
                </a:rPr>
                <a:t>Interactive </a:t>
              </a:r>
              <a:r>
                <a:rPr lang="en-US" sz="3200" dirty="0" smtClean="0">
                  <a:ea typeface="Ebrima" pitchFamily="2" charset="0"/>
                  <a:cs typeface="Ebrima" pitchFamily="2" charset="0"/>
                </a:rPr>
                <a:t>2D map</a:t>
              </a:r>
            </a:p>
            <a:p>
              <a:pPr marL="225425" indent="-225425">
                <a:buFont typeface="Arial" pitchFamily="34" charset="0"/>
                <a:buChar char="•"/>
              </a:pPr>
              <a:r>
                <a:rPr lang="en-US" sz="3200" dirty="0" smtClean="0">
                  <a:ea typeface="Ebrima" pitchFamily="2" charset="0"/>
                  <a:cs typeface="Ebrima" pitchFamily="2" charset="0"/>
                </a:rPr>
                <a:t>Search </a:t>
              </a:r>
              <a:r>
                <a:rPr lang="en-US" sz="3200" dirty="0" smtClean="0">
                  <a:ea typeface="Ebrima" pitchFamily="2" charset="0"/>
                  <a:cs typeface="Ebrima" pitchFamily="2" charset="0"/>
                </a:rPr>
                <a:t>TIU and detector via ID</a:t>
              </a:r>
            </a:p>
            <a:p>
              <a:pPr marL="225425" indent="-225425">
                <a:buFont typeface="Arial" pitchFamily="34" charset="0"/>
                <a:buChar char="•"/>
              </a:pPr>
              <a:r>
                <a:rPr lang="en-US" sz="3200" dirty="0" smtClean="0">
                  <a:ea typeface="Ebrima" pitchFamily="2" charset="0"/>
                  <a:cs typeface="Ebrima" pitchFamily="2" charset="0"/>
                </a:rPr>
                <a:t>Show </a:t>
              </a:r>
              <a:r>
                <a:rPr lang="en-US" sz="3200" dirty="0" smtClean="0">
                  <a:ea typeface="Ebrima" pitchFamily="2" charset="0"/>
                  <a:cs typeface="Ebrima" pitchFamily="2" charset="0"/>
                </a:rPr>
                <a:t>battery level</a:t>
              </a:r>
            </a:p>
            <a:p>
              <a:pPr marL="225425" indent="-225425">
                <a:buFont typeface="Arial" pitchFamily="34" charset="0"/>
                <a:buChar char="•"/>
              </a:pPr>
              <a:r>
                <a:rPr lang="en-US" sz="3200" dirty="0" smtClean="0">
                  <a:ea typeface="Ebrima" pitchFamily="2" charset="0"/>
                  <a:cs typeface="Ebrima" pitchFamily="2" charset="0"/>
                </a:rPr>
                <a:t>Add </a:t>
              </a:r>
              <a:r>
                <a:rPr lang="en-US" sz="3200" dirty="0" smtClean="0">
                  <a:ea typeface="Ebrima" pitchFamily="2" charset="0"/>
                  <a:cs typeface="Ebrima" pitchFamily="2" charset="0"/>
                </a:rPr>
                <a:t>and remove tag/detector</a:t>
              </a:r>
            </a:p>
            <a:p>
              <a:pPr marL="225425" indent="-225425">
                <a:buFont typeface="Arial" pitchFamily="34" charset="0"/>
                <a:buChar char="•"/>
              </a:pPr>
              <a:r>
                <a:rPr lang="en-US" sz="3200" dirty="0" smtClean="0">
                  <a:ea typeface="Ebrima" pitchFamily="2" charset="0"/>
                  <a:cs typeface="Ebrima" pitchFamily="2" charset="0"/>
                </a:rPr>
                <a:t>Change  </a:t>
              </a:r>
              <a:r>
                <a:rPr lang="en-US" sz="3200" dirty="0" smtClean="0">
                  <a:ea typeface="Ebrima" pitchFamily="2" charset="0"/>
                  <a:cs typeface="Ebrima" pitchFamily="2" charset="0"/>
                </a:rPr>
                <a:t>geometry of tracking </a:t>
              </a:r>
              <a:r>
                <a:rPr lang="en-US" sz="3200" dirty="0" smtClean="0">
                  <a:ea typeface="Ebrima" pitchFamily="2" charset="0"/>
                  <a:cs typeface="Ebrima" pitchFamily="2" charset="0"/>
                </a:rPr>
                <a:t>area</a:t>
              </a:r>
              <a:endParaRPr lang="en-US" sz="3200" dirty="0" smtClean="0">
                <a:ea typeface="Ebrima" pitchFamily="2" charset="0"/>
                <a:cs typeface="Ebrima" pitchFamily="2" charset="0"/>
              </a:endParaRPr>
            </a:p>
          </p:txBody>
        </p:sp>
        <p:sp>
          <p:nvSpPr>
            <p:cNvPr id="73" name="TextBox 72"/>
            <p:cNvSpPr txBox="1"/>
            <p:nvPr/>
          </p:nvSpPr>
          <p:spPr>
            <a:xfrm>
              <a:off x="13990320" y="20873859"/>
              <a:ext cx="6705600" cy="3139321"/>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Wi-Fi Proxy</a:t>
              </a:r>
            </a:p>
            <a:p>
              <a:pPr>
                <a:buFont typeface="Arial" pitchFamily="34" charset="0"/>
                <a:buChar char="•"/>
              </a:pPr>
              <a:r>
                <a:rPr lang="en-US" sz="3200" dirty="0" smtClean="0">
                  <a:ea typeface="Ebrima" pitchFamily="2" charset="0"/>
                  <a:cs typeface="Ebrima" pitchFamily="2" charset="0"/>
                </a:rPr>
                <a:t> WiFly 802.11b/g at 2.4GHz </a:t>
              </a:r>
            </a:p>
            <a:p>
              <a:pPr>
                <a:buFont typeface="Arial" pitchFamily="34" charset="0"/>
                <a:buChar char="•"/>
              </a:pPr>
              <a:r>
                <a:rPr lang="en-US" sz="3200" dirty="0" smtClean="0">
                  <a:ea typeface="Ebrima" pitchFamily="2" charset="0"/>
                  <a:cs typeface="Ebrima" pitchFamily="2" charset="0"/>
                </a:rPr>
                <a:t> RF12B transceiver at 434MHz</a:t>
              </a:r>
            </a:p>
            <a:p>
              <a:pPr>
                <a:buFont typeface="Arial" pitchFamily="34" charset="0"/>
                <a:buChar char="•"/>
              </a:pPr>
              <a:r>
                <a:rPr lang="en-US" sz="3200" dirty="0" smtClean="0">
                  <a:ea typeface="Ebrima" pitchFamily="2" charset="0"/>
                  <a:cs typeface="Ebrima" pitchFamily="2" charset="0"/>
                </a:rPr>
                <a:t> MCU ATMega328p</a:t>
              </a:r>
            </a:p>
            <a:p>
              <a:pPr>
                <a:buFont typeface="Arial" pitchFamily="34" charset="0"/>
                <a:buChar char="•"/>
              </a:pPr>
              <a:r>
                <a:rPr lang="en-US" sz="3200" dirty="0" smtClean="0">
                  <a:ea typeface="Ebrima" pitchFamily="2" charset="0"/>
                  <a:cs typeface="Ebrima" pitchFamily="2" charset="0"/>
                </a:rPr>
                <a:t> Use 9V battery/adaptor   </a:t>
              </a:r>
            </a:p>
            <a:p>
              <a:pPr>
                <a:buFont typeface="Arial" pitchFamily="34" charset="0"/>
                <a:buChar char="•"/>
              </a:pPr>
              <a:endParaRPr lang="en-US" sz="2400" dirty="0">
                <a:ea typeface="Ebrima" pitchFamily="2" charset="0"/>
                <a:cs typeface="Ebrima" pitchFamily="2" charset="0"/>
              </a:endParaRPr>
            </a:p>
          </p:txBody>
        </p:sp>
        <p:sp>
          <p:nvSpPr>
            <p:cNvPr id="74" name="TextBox 73"/>
            <p:cNvSpPr txBox="1"/>
            <p:nvPr/>
          </p:nvSpPr>
          <p:spPr>
            <a:xfrm>
              <a:off x="13990320" y="25217259"/>
              <a:ext cx="6659880" cy="3139321"/>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Calibrate </a:t>
              </a:r>
              <a:r>
                <a:rPr lang="en-US" sz="3200" dirty="0" smtClean="0">
                  <a:ea typeface="Ebrima" pitchFamily="2" charset="0"/>
                  <a:cs typeface="Ebrima" pitchFamily="2" charset="0"/>
                </a:rPr>
                <a:t>and create a database of signal signature.</a:t>
              </a:r>
            </a:p>
            <a:p>
              <a:pPr indent="225425">
                <a:buFont typeface="Arial" pitchFamily="34" charset="0"/>
                <a:buChar char="•"/>
              </a:pPr>
              <a:r>
                <a:rPr lang="en-US" sz="3200" dirty="0" smtClean="0">
                  <a:ea typeface="Ebrima" pitchFamily="2" charset="0"/>
                  <a:cs typeface="Ebrima" pitchFamily="2" charset="0"/>
                </a:rPr>
                <a:t>Locate </a:t>
              </a:r>
              <a:r>
                <a:rPr lang="en-US" sz="3200" dirty="0" smtClean="0">
                  <a:ea typeface="Ebrima" pitchFamily="2" charset="0"/>
                  <a:cs typeface="Ebrima" pitchFamily="2" charset="0"/>
                </a:rPr>
                <a:t>by matching signal pattern</a:t>
              </a:r>
            </a:p>
            <a:p>
              <a:pPr indent="225425">
                <a:buFont typeface="Arial" pitchFamily="34" charset="0"/>
                <a:buChar char="•"/>
              </a:pPr>
              <a:r>
                <a:rPr lang="en-US" sz="3200" dirty="0" smtClean="0">
                  <a:ea typeface="Ebrima" pitchFamily="2" charset="0"/>
                  <a:cs typeface="Ebrima" pitchFamily="2" charset="0"/>
                </a:rPr>
                <a:t>Interpolate </a:t>
              </a:r>
              <a:r>
                <a:rPr lang="en-US" sz="3200" dirty="0" smtClean="0">
                  <a:ea typeface="Ebrima" pitchFamily="2" charset="0"/>
                  <a:cs typeface="Ebrima" pitchFamily="2" charset="0"/>
                </a:rPr>
                <a:t>calculated results</a:t>
              </a:r>
            </a:p>
            <a:p>
              <a:pPr>
                <a:buFont typeface="Arial" pitchFamily="34" charset="0"/>
                <a:buChar char="•"/>
              </a:pPr>
              <a:endParaRPr lang="en-US" sz="2400" dirty="0">
                <a:ea typeface="Ebrima" pitchFamily="2" charset="0"/>
                <a:cs typeface="Ebrima" pitchFamily="2" charset="0"/>
              </a:endParaRPr>
            </a:p>
          </p:txBody>
        </p:sp>
      </p:grpSp>
      <p:grpSp>
        <p:nvGrpSpPr>
          <p:cNvPr id="181" name="Group 180"/>
          <p:cNvGrpSpPr/>
          <p:nvPr/>
        </p:nvGrpSpPr>
        <p:grpSpPr>
          <a:xfrm>
            <a:off x="13990320" y="5486400"/>
            <a:ext cx="14401800" cy="4176832"/>
            <a:chOff x="13990320" y="5486400"/>
            <a:chExt cx="14401800" cy="4176832"/>
          </a:xfrm>
        </p:grpSpPr>
        <p:sp>
          <p:nvSpPr>
            <p:cNvPr id="102" name="TextBox 101"/>
            <p:cNvSpPr txBox="1"/>
            <p:nvPr/>
          </p:nvSpPr>
          <p:spPr>
            <a:xfrm>
              <a:off x="13990320" y="6400800"/>
              <a:ext cx="14401800" cy="3262432"/>
            </a:xfrm>
            <a:prstGeom prst="rect">
              <a:avLst/>
            </a:prstGeom>
            <a:noFill/>
          </p:spPr>
          <p:txBody>
            <a:bodyPr wrap="square" lIns="0" tIns="91440" bIns="91440" rtlCol="0">
              <a:spAutoFit/>
            </a:bodyPr>
            <a:lstStyle/>
            <a:p>
              <a:pPr lvl="0"/>
              <a:r>
                <a:rPr lang="en-US" sz="4000" dirty="0" smtClean="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database</a:t>
              </a:r>
              <a:r>
                <a:rPr lang="en-US" sz="4000" dirty="0" smtClean="0">
                  <a:ea typeface="Ebrima" pitchFamily="2" charset="0"/>
                  <a:cs typeface="Ebrima" pitchFamily="2" charset="0"/>
                </a:rPr>
                <a:t>.</a:t>
              </a:r>
              <a:endParaRPr lang="en-US" dirty="0"/>
            </a:p>
          </p:txBody>
        </p:sp>
        <p:sp>
          <p:nvSpPr>
            <p:cNvPr id="75" name="Rectangle 74"/>
            <p:cNvSpPr/>
            <p:nvPr/>
          </p:nvSpPr>
          <p:spPr>
            <a:xfrm>
              <a:off x="13990320" y="5486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grpSp>
      <p:cxnSp>
        <p:nvCxnSpPr>
          <p:cNvPr id="47" name="Straight Connector 46"/>
          <p:cNvCxnSpPr/>
          <p:nvPr/>
        </p:nvCxnSpPr>
        <p:spPr>
          <a:xfrm rot="10800000">
            <a:off x="6842448" y="10972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85800" y="17830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9616128" y="18013679"/>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828800" y="15544800"/>
            <a:ext cx="548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0591489" y="82905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371600" y="17678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12633648" y="150114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197247" y="26837640"/>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374600" y="291845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29931048" y="24993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30312048" y="24765000"/>
            <a:ext cx="929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73152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54864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27035447" y="172212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8635648" y="184404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10"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126241"/>
            <a:ext cx="25668515" cy="1182559"/>
          </a:xfrm>
          <a:prstGeom prst="rect">
            <a:avLst/>
          </a:prstGeom>
          <a:noFill/>
        </p:spPr>
        <p:txBody>
          <a:bodyPr wrap="square" lIns="73841" tIns="36921" rIns="73841" bIns="36921" rtlCol="0">
            <a:spAutoFit/>
          </a:bodyPr>
          <a:lstStyle/>
          <a:p>
            <a:r>
              <a:rPr lang="en-US" sz="7200" dirty="0" smtClean="0"/>
              <a:t>Department of Electrical and Computer Engineering</a:t>
            </a:r>
            <a:endParaRPr lang="en-US" sz="7200" dirty="0"/>
          </a:p>
        </p:txBody>
      </p:sp>
      <p:pic>
        <p:nvPicPr>
          <p:cNvPr id="1028" name="Picture 4" descr="E:\PSU\ECE 412\Winter 2011\Poster\Logo\psulogo_horiz_msword.tif"/>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57150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638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57150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155900" y="168021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29626248" y="182117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78105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8673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15" name="Picture 114" descr="1209193.png"/>
          <p:cNvPicPr>
            <a:picLocks noChangeAspect="1"/>
          </p:cNvPicPr>
          <p:nvPr/>
        </p:nvPicPr>
        <p:blipFill>
          <a:blip r:embed="rId12" cstate="print"/>
          <a:stretch>
            <a:fillRect/>
          </a:stretch>
        </p:blipFill>
        <p:spPr>
          <a:xfrm>
            <a:off x="26185323" y="13106400"/>
            <a:ext cx="713277" cy="713277"/>
          </a:xfrm>
          <a:prstGeom prst="rect">
            <a:avLst/>
          </a:prstGeom>
        </p:spPr>
      </p:pic>
      <p:grpSp>
        <p:nvGrpSpPr>
          <p:cNvPr id="116" name="Group 203"/>
          <p:cNvGrpSpPr/>
          <p:nvPr/>
        </p:nvGrpSpPr>
        <p:grpSpPr>
          <a:xfrm>
            <a:off x="20775118" y="12218316"/>
            <a:ext cx="1600198" cy="1497684"/>
            <a:chOff x="15982752" y="17595109"/>
            <a:chExt cx="2458552" cy="2354181"/>
          </a:xfrm>
        </p:grpSpPr>
        <p:pic>
          <p:nvPicPr>
            <p:cNvPr id="154" name="Picture 153" descr="wifi_router.png"/>
            <p:cNvPicPr>
              <a:picLocks noChangeAspect="1"/>
            </p:cNvPicPr>
            <p:nvPr/>
          </p:nvPicPr>
          <p:blipFill>
            <a:blip r:embed="rId13" cstate="print"/>
            <a:stretch>
              <a:fillRect/>
            </a:stretch>
          </p:blipFill>
          <p:spPr>
            <a:xfrm>
              <a:off x="15982752" y="17595109"/>
              <a:ext cx="1951441" cy="1996502"/>
            </a:xfrm>
            <a:prstGeom prst="rect">
              <a:avLst/>
            </a:prstGeom>
          </p:spPr>
        </p:pic>
        <p:sp>
          <p:nvSpPr>
            <p:cNvPr id="155" name="TextBox 154"/>
            <p:cNvSpPr txBox="1"/>
            <p:nvPr/>
          </p:nvSpPr>
          <p:spPr>
            <a:xfrm>
              <a:off x="16429423" y="19368744"/>
              <a:ext cx="2011881" cy="58054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17" name="Group 125"/>
          <p:cNvGrpSpPr/>
          <p:nvPr/>
        </p:nvGrpSpPr>
        <p:grpSpPr>
          <a:xfrm>
            <a:off x="17288393" y="12618004"/>
            <a:ext cx="1353130" cy="1574337"/>
            <a:chOff x="10467777" y="16383000"/>
            <a:chExt cx="2457844" cy="2821437"/>
          </a:xfrm>
        </p:grpSpPr>
        <p:pic>
          <p:nvPicPr>
            <p:cNvPr id="152" name="Picture 151" descr="1914499.png"/>
            <p:cNvPicPr>
              <a:picLocks noChangeAspect="1"/>
            </p:cNvPicPr>
            <p:nvPr/>
          </p:nvPicPr>
          <p:blipFill>
            <a:blip r:embed="rId14" cstate="print"/>
            <a:stretch>
              <a:fillRect/>
            </a:stretch>
          </p:blipFill>
          <p:spPr>
            <a:xfrm>
              <a:off x="10467777" y="16383000"/>
              <a:ext cx="2457844" cy="2514600"/>
            </a:xfrm>
            <a:prstGeom prst="rect">
              <a:avLst/>
            </a:prstGeom>
          </p:spPr>
        </p:pic>
        <p:sp>
          <p:nvSpPr>
            <p:cNvPr id="153" name="TextBox 152"/>
            <p:cNvSpPr txBox="1"/>
            <p:nvPr/>
          </p:nvSpPr>
          <p:spPr>
            <a:xfrm>
              <a:off x="10591800" y="18623890"/>
              <a:ext cx="1926252" cy="580547"/>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2649200"/>
            <a:ext cx="1093248" cy="987229"/>
            <a:chOff x="22909752" y="11524216"/>
            <a:chExt cx="1093248" cy="987229"/>
          </a:xfrm>
        </p:grpSpPr>
        <p:pic>
          <p:nvPicPr>
            <p:cNvPr id="150" name="Picture 149" descr="1209193.png"/>
            <p:cNvPicPr>
              <a:picLocks noChangeAspect="1"/>
            </p:cNvPicPr>
            <p:nvPr/>
          </p:nvPicPr>
          <p:blipFill>
            <a:blip r:embed="rId12"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5" cstate="print"/>
          <a:stretch>
            <a:fillRect/>
          </a:stretch>
        </p:blipFill>
        <p:spPr>
          <a:xfrm>
            <a:off x="24998975" y="11734800"/>
            <a:ext cx="778469" cy="778468"/>
          </a:xfrm>
          <a:prstGeom prst="rect">
            <a:avLst/>
          </a:prstGeom>
        </p:spPr>
      </p:pic>
      <p:sp>
        <p:nvSpPr>
          <p:cNvPr id="120" name="TextBox 119"/>
          <p:cNvSpPr txBox="1"/>
          <p:nvPr/>
        </p:nvSpPr>
        <p:spPr>
          <a:xfrm>
            <a:off x="25194723" y="12344400"/>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2" cstate="print"/>
          <a:stretch>
            <a:fillRect/>
          </a:stretch>
        </p:blipFill>
        <p:spPr>
          <a:xfrm>
            <a:off x="26365200" y="10259523"/>
            <a:ext cx="713277" cy="713277"/>
          </a:xfrm>
          <a:prstGeom prst="rect">
            <a:avLst/>
          </a:prstGeom>
        </p:spPr>
      </p:pic>
      <p:grpSp>
        <p:nvGrpSpPr>
          <p:cNvPr id="122" name="Group 123"/>
          <p:cNvGrpSpPr/>
          <p:nvPr/>
        </p:nvGrpSpPr>
        <p:grpSpPr>
          <a:xfrm>
            <a:off x="15212523" y="10210800"/>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6"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7"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1594068"/>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8"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9"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210800"/>
            <a:ext cx="1353130" cy="1619729"/>
            <a:chOff x="10467777" y="16383000"/>
            <a:chExt cx="2457844" cy="2902786"/>
          </a:xfrm>
        </p:grpSpPr>
        <p:pic>
          <p:nvPicPr>
            <p:cNvPr id="142" name="Picture 141" descr="1914499.png"/>
            <p:cNvPicPr>
              <a:picLocks noChangeAspect="1"/>
            </p:cNvPicPr>
            <p:nvPr/>
          </p:nvPicPr>
          <p:blipFill>
            <a:blip r:embed="rId14"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grpSp>
        <p:nvGrpSpPr>
          <p:cNvPr id="125" name="Group 114"/>
          <p:cNvGrpSpPr/>
          <p:nvPr/>
        </p:nvGrpSpPr>
        <p:grpSpPr>
          <a:xfrm>
            <a:off x="19784523" y="112776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0"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1" cstate="print"/>
            <a:srcRect/>
            <a:stretch>
              <a:fillRect/>
            </a:stretch>
          </p:blipFill>
          <p:spPr bwMode="auto">
            <a:xfrm>
              <a:off x="20307300" y="11125200"/>
              <a:ext cx="533400" cy="533400"/>
            </a:xfrm>
            <a:prstGeom prst="rect">
              <a:avLst/>
            </a:prstGeom>
            <a:noFill/>
          </p:spPr>
        </p:pic>
      </p:grpSp>
      <p:sp>
        <p:nvSpPr>
          <p:cNvPr id="126" name="Left Arrow 125"/>
          <p:cNvSpPr/>
          <p:nvPr/>
        </p:nvSpPr>
        <p:spPr>
          <a:xfrm>
            <a:off x="18666923" y="13106400"/>
            <a:ext cx="2133600" cy="30480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Picture 9" descr="H:\ECE 412\Winter 2011\Poster\PNG Icon\WiFi_2.jpg"/>
          <p:cNvPicPr>
            <a:picLocks noChangeAspect="1" noChangeArrowheads="1"/>
          </p:cNvPicPr>
          <p:nvPr/>
        </p:nvPicPr>
        <p:blipFill>
          <a:blip r:embed="rId22" cstate="print">
            <a:clrChange>
              <a:clrFrom>
                <a:srgbClr val="FFFFFF"/>
              </a:clrFrom>
              <a:clrTo>
                <a:srgbClr val="FFFFFF">
                  <a:alpha val="0"/>
                </a:srgbClr>
              </a:clrTo>
            </a:clrChange>
          </a:blip>
          <a:srcRect/>
          <a:stretch>
            <a:fillRect/>
          </a:stretch>
        </p:blipFill>
        <p:spPr bwMode="auto">
          <a:xfrm>
            <a:off x="19327323" y="12827000"/>
            <a:ext cx="838200" cy="838200"/>
          </a:xfrm>
          <a:prstGeom prst="rect">
            <a:avLst/>
          </a:prstGeom>
          <a:noFill/>
        </p:spPr>
      </p:pic>
      <p:sp>
        <p:nvSpPr>
          <p:cNvPr id="128" name="Right Arrow 127"/>
          <p:cNvSpPr/>
          <p:nvPr/>
        </p:nvSpPr>
        <p:spPr>
          <a:xfrm>
            <a:off x="16482523" y="10515600"/>
            <a:ext cx="838200" cy="30480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2295083">
            <a:off x="18584706" y="11266386"/>
            <a:ext cx="1368097" cy="300054"/>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8475243" y="12343501"/>
            <a:ext cx="1516742" cy="29390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20667234" y="115062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sp>
        <p:nvSpPr>
          <p:cNvPr id="132" name="Right Arrow 131"/>
          <p:cNvSpPr/>
          <p:nvPr/>
        </p:nvSpPr>
        <p:spPr>
          <a:xfrm rot="19895593">
            <a:off x="16039730" y="11569117"/>
            <a:ext cx="1368097" cy="300054"/>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5996742" y="12415053"/>
            <a:ext cx="1368097" cy="300054"/>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2" cstate="print"/>
          <a:stretch>
            <a:fillRect/>
          </a:stretch>
        </p:blipFill>
        <p:spPr>
          <a:xfrm>
            <a:off x="23518323" y="10364298"/>
            <a:ext cx="713277" cy="713277"/>
          </a:xfrm>
          <a:prstGeom prst="rect">
            <a:avLst/>
          </a:prstGeom>
        </p:spPr>
      </p:pic>
      <p:pic>
        <p:nvPicPr>
          <p:cNvPr id="135" name="Picture 2" descr="C:\Users\WOODY\Desktop\Image\123GoTV-transmitter-icon.jpg"/>
          <p:cNvPicPr>
            <a:picLocks noChangeAspect="1" noChangeArrowheads="1"/>
          </p:cNvPicPr>
          <p:nvPr/>
        </p:nvPicPr>
        <p:blipFill>
          <a:blip r:embed="rId23" cstate="print">
            <a:clrChange>
              <a:clrFrom>
                <a:srgbClr val="FFFFFF"/>
              </a:clrFrom>
              <a:clrTo>
                <a:srgbClr val="FFFFFF">
                  <a:alpha val="0"/>
                </a:srgbClr>
              </a:clrTo>
            </a:clrChange>
          </a:blip>
          <a:srcRect/>
          <a:stretch>
            <a:fillRect/>
          </a:stretch>
        </p:blipFill>
        <p:spPr bwMode="auto">
          <a:xfrm rot="13489628">
            <a:off x="24452445" y="11221979"/>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23" cstate="print">
            <a:clrChange>
              <a:clrFrom>
                <a:srgbClr val="FFFFFF"/>
              </a:clrFrom>
              <a:clrTo>
                <a:srgbClr val="FFFFFF">
                  <a:alpha val="0"/>
                </a:srgbClr>
              </a:clrTo>
            </a:clrChange>
          </a:blip>
          <a:srcRect/>
          <a:stretch>
            <a:fillRect/>
          </a:stretch>
        </p:blipFill>
        <p:spPr bwMode="auto">
          <a:xfrm rot="8102877">
            <a:off x="24419393" y="12359235"/>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23" cstate="print">
            <a:clrChange>
              <a:clrFrom>
                <a:srgbClr val="FFFFFF"/>
              </a:clrFrom>
              <a:clrTo>
                <a:srgbClr val="FFFFFF">
                  <a:alpha val="0"/>
                </a:srgbClr>
              </a:clrTo>
            </a:clrChange>
          </a:blip>
          <a:srcRect/>
          <a:stretch>
            <a:fillRect/>
          </a:stretch>
        </p:blipFill>
        <p:spPr bwMode="auto">
          <a:xfrm rot="18731356">
            <a:off x="25588917" y="11229516"/>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23" cstate="print">
            <a:clrChange>
              <a:clrFrom>
                <a:srgbClr val="FFFFFF"/>
              </a:clrFrom>
              <a:clrTo>
                <a:srgbClr val="FFFFFF">
                  <a:alpha val="0"/>
                </a:srgbClr>
              </a:clrTo>
            </a:clrChange>
          </a:blip>
          <a:srcRect/>
          <a:stretch>
            <a:fillRect/>
          </a:stretch>
        </p:blipFill>
        <p:spPr bwMode="auto">
          <a:xfrm rot="2871920">
            <a:off x="25569922" y="12367933"/>
            <a:ext cx="739524" cy="569096"/>
          </a:xfrm>
          <a:prstGeom prst="rect">
            <a:avLst/>
          </a:prstGeom>
          <a:noFill/>
        </p:spPr>
      </p:pic>
      <p:grpSp>
        <p:nvGrpSpPr>
          <p:cNvPr id="184" name="Group 183"/>
          <p:cNvGrpSpPr/>
          <p:nvPr/>
        </p:nvGrpSpPr>
        <p:grpSpPr>
          <a:xfrm>
            <a:off x="1280160" y="18293463"/>
            <a:ext cx="10515600" cy="10967337"/>
            <a:chOff x="1280160" y="18293463"/>
            <a:chExt cx="10515600" cy="10967337"/>
          </a:xfrm>
        </p:grpSpPr>
        <p:sp>
          <p:nvSpPr>
            <p:cNvPr id="17" name="TextBox 16"/>
            <p:cNvSpPr txBox="1"/>
            <p:nvPr/>
          </p:nvSpPr>
          <p:spPr>
            <a:xfrm>
              <a:off x="1280160" y="19360263"/>
              <a:ext cx="10515600" cy="5816977"/>
            </a:xfrm>
            <a:prstGeom prst="rect">
              <a:avLst/>
            </a:prstGeom>
            <a:noFill/>
          </p:spPr>
          <p:txBody>
            <a:bodyPr wrap="square" lIns="0" tIns="91440" bIns="91440" rtlCol="0">
              <a:spAutoFit/>
            </a:bodyPr>
            <a:lstStyle/>
            <a:p>
              <a:pPr lvl="0"/>
              <a:r>
                <a:rPr lang="en-US" sz="4000" dirty="0" smtClean="0">
                  <a:ea typeface="Ebrima" pitchFamily="2" charset="0"/>
                  <a:cs typeface="Ebrima" pitchFamily="2" charset="0"/>
                </a:rPr>
                <a:t>This system uses an RF transceiver network to track mobile assets indoors, where more obvious solutions, such as GPS, are unable to function. The system determines an asset’s current location by matching the RF fingerprint of its periodic broadcasts with previously collected fingerprints stored in a database.</a:t>
              </a:r>
            </a:p>
            <a:p>
              <a:endParaRPr lang="en-US" dirty="0"/>
            </a:p>
          </p:txBody>
        </p:sp>
        <p:sp>
          <p:nvSpPr>
            <p:cNvPr id="18" name="Rectangle 17"/>
            <p:cNvSpPr/>
            <p:nvPr/>
          </p:nvSpPr>
          <p:spPr>
            <a:xfrm>
              <a:off x="1280160" y="18293463"/>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pic>
          <p:nvPicPr>
            <p:cNvPr id="156" name="Picture 4" descr="C:\Users\WOODY\Desktop\sensor_network_big.gif"/>
            <p:cNvPicPr>
              <a:picLocks noChangeAspect="1" noChangeArrowheads="1"/>
            </p:cNvPicPr>
            <p:nvPr/>
          </p:nvPicPr>
          <p:blipFill>
            <a:blip r:embed="rId24" cstate="print"/>
            <a:srcRect l="13874" t="16667" r="3171" b="18182"/>
            <a:stretch>
              <a:fillRect/>
            </a:stretch>
          </p:blipFill>
          <p:spPr bwMode="auto">
            <a:xfrm>
              <a:off x="2472382" y="23774400"/>
              <a:ext cx="7891130" cy="4648200"/>
            </a:xfrm>
            <a:prstGeom prst="rect">
              <a:avLst/>
            </a:prstGeom>
            <a:noFill/>
          </p:spPr>
        </p:pic>
        <p:sp>
          <p:nvSpPr>
            <p:cNvPr id="157" name="Rectangle 156"/>
            <p:cNvSpPr/>
            <p:nvPr/>
          </p:nvSpPr>
          <p:spPr>
            <a:xfrm>
              <a:off x="3657912" y="28270200"/>
              <a:ext cx="51054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pPr algn="ctr"/>
              <a:r>
                <a:rPr lang="en-US" sz="3200" b="1" dirty="0" smtClean="0">
                  <a:solidFill>
                    <a:schemeClr val="tx2">
                      <a:lumMod val="60000"/>
                      <a:lumOff val="40000"/>
                    </a:schemeClr>
                  </a:solidFill>
                </a:rPr>
                <a:t>Mesh Network Concept</a:t>
              </a:r>
              <a:endParaRPr lang="en-US" sz="3200" b="1" dirty="0">
                <a:solidFill>
                  <a:schemeClr val="tx2">
                    <a:lumMod val="60000"/>
                    <a:lumOff val="40000"/>
                  </a:schemeClr>
                </a:solidFill>
              </a:endParaRPr>
            </a:p>
          </p:txBody>
        </p:sp>
      </p:grpSp>
      <p:cxnSp>
        <p:nvCxnSpPr>
          <p:cNvPr id="161" name="Straight Arrow Connector 160"/>
          <p:cNvCxnSpPr>
            <a:stCxn id="134" idx="3"/>
            <a:endCxn id="121" idx="1"/>
          </p:cNvCxnSpPr>
          <p:nvPr/>
        </p:nvCxnSpPr>
        <p:spPr>
          <a:xfrm flipV="1">
            <a:off x="24231600" y="10616162"/>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1949662"/>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1727679"/>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005839"/>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106400"/>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1484</TotalTime>
  <Words>483</Words>
  <Application>Microsoft Office PowerPoint</Application>
  <PresentationFormat>Custom</PresentationFormat>
  <Paragraphs>84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232</cp:revision>
  <dcterms:created xsi:type="dcterms:W3CDTF">2011-05-14T19:20:52Z</dcterms:created>
  <dcterms:modified xsi:type="dcterms:W3CDTF">2011-05-19T01:20:09Z</dcterms:modified>
</cp:coreProperties>
</file>