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5.6505872015054734</c:v>
                </c:pt>
                <c:pt idx="3">
                  <c:v>5.5386980783198174</c:v>
                </c:pt>
                <c:pt idx="4">
                  <c:v>5.4290245082157478</c:v>
                </c:pt>
                <c:pt idx="5">
                  <c:v>5.3215226203029449</c:v>
                </c:pt>
                <c:pt idx="6">
                  <c:v>5.2161494123928493</c:v>
                </c:pt>
                <c:pt idx="7">
                  <c:v>5.1128627337972681</c:v>
                </c:pt>
                <c:pt idx="8">
                  <c:v>5.011621268467632</c:v>
                </c:pt>
                <c:pt idx="9">
                  <c:v>4.9123845184678796</c:v>
                </c:pt>
                <c:pt idx="10">
                  <c:v>4.8151127877748712</c:v>
                </c:pt>
                <c:pt idx="11">
                  <c:v>4.7197671663993299</c:v>
                </c:pt>
                <c:pt idx="12">
                  <c:v>4.6263095148213971</c:v>
                </c:pt>
                <c:pt idx="13">
                  <c:v>4.534702448734353</c:v>
                </c:pt>
                <c:pt idx="14">
                  <c:v>4.4449093240903084</c:v>
                </c:pt>
                <c:pt idx="15">
                  <c:v>4.3568942224421452</c:v>
                </c:pt>
                <c:pt idx="16">
                  <c:v>4.2706219365756581</c:v>
                </c:pt>
                <c:pt idx="17">
                  <c:v>4.1860579564261782</c:v>
                </c:pt>
                <c:pt idx="18">
                  <c:v>4.1031684552741465</c:v>
                </c:pt>
                <c:pt idx="19">
                  <c:v>4.0219202762138355</c:v>
                </c:pt>
                <c:pt idx="20">
                  <c:v>3.9422809188903405</c:v>
                </c:pt>
                <c:pt idx="21">
                  <c:v>3.8642185264988429</c:v>
                </c:pt>
                <c:pt idx="22">
                  <c:v>3.7877018730415619</c:v>
                </c:pt>
                <c:pt idx="23">
                  <c:v>3.7127003508368448</c:v>
                </c:pt>
                <c:pt idx="24">
                  <c:v>3.6391839582758005</c:v>
                </c:pt>
                <c:pt idx="25">
                  <c:v>3.567123287821174</c:v>
                </c:pt>
                <c:pt idx="26">
                  <c:v>3.4964895142439367</c:v>
                </c:pt>
                <c:pt idx="27">
                  <c:v>3.4272543830928877</c:v>
                </c:pt>
                <c:pt idx="28">
                  <c:v>3.3593901993924122</c:v>
                </c:pt>
                <c:pt idx="29">
                  <c:v>3.2928698165641577</c:v>
                </c:pt>
              </c:numCache>
            </c:numRef>
          </c:yVal>
          <c:smooth val="1"/>
        </c:ser>
        <c:axId val="54688768"/>
        <c:axId val="59683968"/>
      </c:scatterChart>
      <c:valAx>
        <c:axId val="54688768"/>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9683968"/>
        <c:crosses val="autoZero"/>
        <c:crossBetween val="midCat"/>
      </c:valAx>
      <c:valAx>
        <c:axId val="59683968"/>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4688768"/>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gif"/><Relationship Id="rId24" Type="http://schemas.openxmlformats.org/officeDocument/2006/relationships/image" Target="../media/image22.pn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6175891"/>
            <a:chOff x="1280160" y="5257800"/>
            <a:chExt cx="10515600" cy="61758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606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8"/>
            <a:ext cx="6551175" cy="4892042"/>
          </a:xfrm>
          <a:prstGeom prst="rect">
            <a:avLst/>
          </a:prstGeom>
          <a:noFill/>
          <a:ln w="3175">
            <a:noFill/>
          </a:ln>
        </p:spPr>
      </p:pic>
      <p:sp>
        <p:nvSpPr>
          <p:cNvPr id="59" name="TextBox 58"/>
          <p:cNvSpPr txBox="1"/>
          <p:nvPr/>
        </p:nvSpPr>
        <p:spPr>
          <a:xfrm>
            <a:off x="30175200" y="26898600"/>
            <a:ext cx="11353800" cy="2154436"/>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200" dirty="0" smtClean="0">
                <a:ea typeface="Ebrima" pitchFamily="2" charset="0"/>
                <a:cs typeface="Ebrima" pitchFamily="2" charset="0"/>
              </a:rPr>
              <a:t>Size: 3.5”x1”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9V battery/adapter</a:t>
            </a:r>
          </a:p>
          <a:p>
            <a:pPr marL="231775" indent="-231775">
              <a:buFont typeface="Arial" pitchFamily="34" charset="0"/>
              <a:buChar char="•"/>
            </a:pPr>
            <a:r>
              <a:rPr lang="en-US" sz="3200" dirty="0" smtClean="0">
                <a:ea typeface="Ebrima" pitchFamily="2" charset="0"/>
                <a:cs typeface="Ebrima" pitchFamily="2" charset="0"/>
              </a:rPr>
              <a:t>Cost: </a:t>
            </a:r>
            <a:r>
              <a:rPr lang="en-US" sz="3200" dirty="0" smtClean="0">
                <a:ea typeface="Ebrima" pitchFamily="2" charset="0"/>
                <a:cs typeface="Ebrima" pitchFamily="2" charset="0"/>
              </a:rPr>
              <a:t>$25</a:t>
            </a:r>
            <a:endParaRPr lang="en-US" sz="3200" dirty="0" smtClean="0">
              <a:ea typeface="Ebrima" pitchFamily="2" charset="0"/>
              <a:cs typeface="Ebrima" pitchFamily="2" charset="0"/>
            </a:endParaRPr>
          </a:p>
        </p:txBody>
      </p:sp>
      <p:sp>
        <p:nvSpPr>
          <p:cNvPr id="63" name="TextBox 62"/>
          <p:cNvSpPr txBox="1"/>
          <p:nvPr/>
        </p:nvSpPr>
        <p:spPr>
          <a:xfrm>
            <a:off x="30845448" y="8610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200" dirty="0" smtClean="0">
                <a:ea typeface="Ebrima" pitchFamily="2" charset="0"/>
                <a:cs typeface="Ebrima" pitchFamily="2" charset="0"/>
              </a:rPr>
              <a:t>Size: 1”x1”x1”</a:t>
            </a:r>
          </a:p>
          <a:p>
            <a:pPr marL="231775" indent="-231775">
              <a:buFont typeface="Arial" pitchFamily="34" charset="0"/>
              <a:buChar char="•"/>
            </a:pPr>
            <a:r>
              <a:rPr lang="en-US" sz="3200" dirty="0" smtClean="0">
                <a:ea typeface="Ebrima" pitchFamily="2" charset="0"/>
                <a:cs typeface="Ebrima" pitchFamily="2" charset="0"/>
              </a:rPr>
              <a:t>ATMega328p MCU</a:t>
            </a:r>
          </a:p>
          <a:p>
            <a:pPr marL="231775" indent="-231775">
              <a:buFont typeface="Arial" pitchFamily="34" charset="0"/>
              <a:buChar char="•"/>
            </a:pPr>
            <a:r>
              <a:rPr lang="en-US" sz="3200" dirty="0" smtClean="0">
                <a:ea typeface="Ebrima" pitchFamily="2" charset="0"/>
                <a:cs typeface="Ebrima" pitchFamily="2" charset="0"/>
              </a:rPr>
              <a:t>RF12B transceiver at 434MHz</a:t>
            </a:r>
          </a:p>
          <a:p>
            <a:pPr marL="231775" indent="-231775">
              <a:buFont typeface="Arial" pitchFamily="34" charset="0"/>
              <a:buChar char="•"/>
            </a:pPr>
            <a:r>
              <a:rPr lang="en-US" sz="3200" dirty="0" smtClean="0">
                <a:ea typeface="Ebrima" pitchFamily="2" charset="0"/>
                <a:cs typeface="Ebrima" pitchFamily="2" charset="0"/>
              </a:rPr>
              <a:t>20mm coin cell battery</a:t>
            </a:r>
          </a:p>
          <a:p>
            <a:pPr marL="231775" indent="-231775">
              <a:buFont typeface="Arial" pitchFamily="34" charset="0"/>
              <a:buChar char="•"/>
            </a:pPr>
            <a:r>
              <a:rPr lang="en-US" sz="3200" dirty="0" smtClean="0">
                <a:ea typeface="Ebrima" pitchFamily="2" charset="0"/>
                <a:cs typeface="Ebrima" pitchFamily="2" charset="0"/>
              </a:rPr>
              <a:t>Battery life: 3 months  </a:t>
            </a:r>
          </a:p>
          <a:p>
            <a:pPr marL="231775" indent="-231775">
              <a:buFont typeface="Arial" pitchFamily="34" charset="0"/>
              <a:buChar char="•"/>
            </a:pPr>
            <a:r>
              <a:rPr lang="en-US" sz="3200" dirty="0" smtClean="0">
                <a:ea typeface="Ebrima" pitchFamily="2" charset="0"/>
                <a:cs typeface="Ebrima" pitchFamily="2" charset="0"/>
              </a:rPr>
              <a:t>Cost : </a:t>
            </a:r>
            <a:r>
              <a:rPr lang="en-US" sz="3200" dirty="0" smtClean="0">
                <a:ea typeface="Ebrima" pitchFamily="2" charset="0"/>
                <a:cs typeface="Ebrima" pitchFamily="2" charset="0"/>
              </a:rPr>
              <a:t>$32</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8" y="6565109"/>
            <a:ext cx="4505702" cy="1430192"/>
          </a:xfrm>
          <a:prstGeom prst="rect">
            <a:avLst/>
          </a:prstGeom>
          <a:noFill/>
        </p:spPr>
      </p:pic>
      <p:graphicFrame>
        <p:nvGraphicFramePr>
          <p:cNvPr id="68" name="Chart 67"/>
          <p:cNvGraphicFramePr/>
          <p:nvPr/>
        </p:nvGraphicFramePr>
        <p:xfrm>
          <a:off x="36331848" y="20863558"/>
          <a:ext cx="6721152" cy="4358642"/>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509482"/>
            <a:ext cx="8473752" cy="455931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99032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7" name="Straight Connector 46"/>
          <p:cNvCxnSpPr/>
          <p:nvPr/>
        </p:nvCxnSpPr>
        <p:spPr>
          <a:xfrm rot="10800000">
            <a:off x="24993600" y="29489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5938481" y="159715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40706040" y="2767584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8534400" y="2979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0210800" y="271272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220200" y="296418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5069800" y="129540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93801" y="268986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1" y="29260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38100000" y="29565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2420600" y="10134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4157722"/>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endParaRPr lang="en-US" sz="3200" dirty="0" smtClean="0"/>
          </a:p>
          <a:p>
            <a:pPr algn="just"/>
            <a:endParaRPr lang="en-US" sz="3200" dirty="0" smtClean="0"/>
          </a:p>
          <a:p>
            <a:pPr algn="just"/>
            <a:endParaRPr lang="en-US" sz="3200" dirty="0" smtClean="0"/>
          </a:p>
          <a:p>
            <a:r>
              <a:rPr lang="en-US" sz="2800" dirty="0" smtClean="0"/>
              <a:t>     - Where d is the Euclidean distance between calibrated RSSI vectors  </a:t>
            </a:r>
          </a:p>
          <a:p>
            <a:r>
              <a:rPr lang="en-US" sz="2800" dirty="0" smtClean="0"/>
              <a:t>     and located RSSI vector.</a:t>
            </a:r>
          </a:p>
          <a:p>
            <a:r>
              <a:rPr lang="en-US" sz="2800" dirty="0" smtClean="0"/>
              <a:t>     - </a:t>
            </a:r>
            <a:r>
              <a:rPr lang="en-US" sz="2800" dirty="0" err="1" smtClean="0"/>
              <a:t>RSSI</a:t>
            </a:r>
            <a:r>
              <a:rPr lang="en-US" sz="2800" baseline="-25000" dirty="0" err="1" smtClean="0"/>
              <a:t>ci</a:t>
            </a:r>
            <a:r>
              <a:rPr lang="en-US" sz="2800" dirty="0" smtClean="0"/>
              <a:t> is RSSI signal received by detector </a:t>
            </a:r>
            <a:r>
              <a:rPr lang="en-US" sz="2800" dirty="0" err="1" smtClean="0"/>
              <a:t>i</a:t>
            </a:r>
            <a:r>
              <a:rPr lang="en-US" sz="2800" dirty="0" smtClean="0"/>
              <a:t> in calibrating phase</a:t>
            </a:r>
          </a:p>
          <a:p>
            <a:r>
              <a:rPr lang="en-US" sz="2800" dirty="0" smtClean="0"/>
              <a:t>     - </a:t>
            </a:r>
            <a:r>
              <a:rPr lang="en-US" sz="2800" dirty="0" err="1" smtClean="0"/>
              <a:t>RSSI</a:t>
            </a:r>
            <a:r>
              <a:rPr lang="en-US" sz="2800" baseline="-25000" dirty="0" err="1" smtClean="0"/>
              <a:t>li</a:t>
            </a:r>
            <a:r>
              <a:rPr lang="en-US" sz="2800" dirty="0" smtClean="0"/>
              <a:t> </a:t>
            </a:r>
            <a:r>
              <a:rPr lang="en-US" sz="2800" dirty="0" smtClean="0"/>
              <a:t>is RSSI value received by detector I in locating phase</a:t>
            </a:r>
          </a:p>
          <a:p>
            <a:r>
              <a:rPr lang="en-US" sz="2800" dirty="0" smtClean="0"/>
              <a:t>     - m is the number of detectors </a:t>
            </a:r>
            <a:r>
              <a:rPr lang="en-US" sz="2800" dirty="0" smtClean="0"/>
              <a:t>participating </a:t>
            </a:r>
            <a:r>
              <a:rPr lang="en-US" sz="2800" dirty="0" smtClean="0"/>
              <a:t>into the locating phase</a:t>
            </a:r>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1" cstate="print"/>
          <a:stretch>
            <a:fillRect/>
          </a:stretch>
        </p:blipFill>
        <p:spPr bwMode="auto">
          <a:xfrm>
            <a:off x="2651540" y="25298400"/>
            <a:ext cx="7940260" cy="3929383"/>
          </a:xfrm>
          <a:prstGeom prst="rect">
            <a:avLst/>
          </a:prstGeom>
          <a:noFill/>
        </p:spPr>
      </p:pic>
      <p:sp>
        <p:nvSpPr>
          <p:cNvPr id="157" name="Rectangle 156"/>
          <p:cNvSpPr/>
          <p:nvPr/>
        </p:nvSpPr>
        <p:spPr>
          <a:xfrm>
            <a:off x="3657912" y="291084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a:grpSpLocks noChangeAspect="1"/>
          </p:cNvGrpSpPr>
          <p:nvPr/>
        </p:nvGrpSpPr>
        <p:grpSpPr>
          <a:xfrm>
            <a:off x="14047356" y="6400800"/>
            <a:ext cx="14832444" cy="5733640"/>
            <a:chOff x="15212523" y="10241280"/>
            <a:chExt cx="11865954" cy="4586912"/>
          </a:xfrm>
        </p:grpSpPr>
        <p:pic>
          <p:nvPicPr>
            <p:cNvPr id="115" name="Picture 114" descr="1209193.png"/>
            <p:cNvPicPr>
              <a:picLocks noChangeAspect="1"/>
            </p:cNvPicPr>
            <p:nvPr/>
          </p:nvPicPr>
          <p:blipFill>
            <a:blip r:embed="rId12"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717000" y="18577691"/>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4020800" y="13716595"/>
            <a:ext cx="7589520" cy="1569660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200" dirty="0" smtClean="0">
                <a:ea typeface="Ebrima" pitchFamily="2" charset="0"/>
                <a:cs typeface="Ebrima" pitchFamily="2" charset="0"/>
              </a:rPr>
              <a:t>Search TIUs and detectors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p:txBody>
      </p:sp>
      <p:sp>
        <p:nvSpPr>
          <p:cNvPr id="171" name="TextBox 170"/>
          <p:cNvSpPr txBox="1"/>
          <p:nvPr/>
        </p:nvSpPr>
        <p:spPr>
          <a:xfrm>
            <a:off x="21640800" y="13769935"/>
            <a:ext cx="7315200" cy="11757065"/>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Front-end Network</a:t>
            </a:r>
          </a:p>
          <a:p>
            <a:endParaRPr lang="en-US" sz="4000" b="1" dirty="0" smtClean="0">
              <a:solidFill>
                <a:schemeClr val="accent1"/>
              </a:solidFill>
              <a:ea typeface="Ebrima" pitchFamily="2" charset="0"/>
              <a:cs typeface="Ebrima" pitchFamily="2" charset="0"/>
            </a:endParaRP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3">
            <a:clrChange>
              <a:clrFrom>
                <a:srgbClr val="FFFFFF"/>
              </a:clrFrom>
              <a:clrTo>
                <a:srgbClr val="FFFFFF">
                  <a:alpha val="0"/>
                </a:srgbClr>
              </a:clrTo>
            </a:clrChange>
          </a:blip>
          <a:srcRect/>
          <a:stretch>
            <a:fillRect/>
          </a:stretch>
        </p:blipFill>
        <p:spPr bwMode="auto">
          <a:xfrm>
            <a:off x="3657600" y="18821400"/>
            <a:ext cx="5029200" cy="1900387"/>
          </a:xfrm>
          <a:prstGeom prst="rect">
            <a:avLst/>
          </a:prstGeom>
          <a:noFill/>
        </p:spPr>
      </p:pic>
      <p:pic>
        <p:nvPicPr>
          <p:cNvPr id="109" name="Picture 2"/>
          <p:cNvPicPr>
            <a:picLocks noChangeAspect="1" noChangeArrowheads="1"/>
          </p:cNvPicPr>
          <p:nvPr/>
        </p:nvPicPr>
        <p:blipFill>
          <a:blip r:embed="rId24" cstate="print"/>
          <a:srcRect r="2005" b="18750"/>
          <a:stretch>
            <a:fillRect/>
          </a:stretch>
        </p:blipFill>
        <p:spPr bwMode="auto">
          <a:xfrm>
            <a:off x="34518600" y="14706600"/>
            <a:ext cx="7596554" cy="4114800"/>
          </a:xfrm>
          <a:prstGeom prst="rect">
            <a:avLst/>
          </a:prstGeom>
          <a:noFill/>
          <a:ln w="9525">
            <a:noFill/>
            <a:miter lim="800000"/>
            <a:headEnd/>
            <a:tailEnd/>
          </a:ln>
          <a:effectLst>
            <a:outerShdw blurRad="190500" dist="1905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667</Words>
  <Application>Microsoft Office PowerPoint</Application>
  <PresentationFormat>Custom</PresentationFormat>
  <Paragraphs>96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313</cp:revision>
  <dcterms:created xsi:type="dcterms:W3CDTF">2011-05-14T19:20:52Z</dcterms:created>
  <dcterms:modified xsi:type="dcterms:W3CDTF">2011-05-21T21:46:50Z</dcterms:modified>
</cp:coreProperties>
</file>