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1854"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5.6505872015054788</c:v>
                </c:pt>
                <c:pt idx="3">
                  <c:v>5.5386980783198174</c:v>
                </c:pt>
                <c:pt idx="4">
                  <c:v>5.4290245082157513</c:v>
                </c:pt>
                <c:pt idx="5">
                  <c:v>5.3215226203029449</c:v>
                </c:pt>
                <c:pt idx="6">
                  <c:v>5.216149412392844</c:v>
                </c:pt>
                <c:pt idx="7">
                  <c:v>5.1128627337972681</c:v>
                </c:pt>
                <c:pt idx="8">
                  <c:v>5.011621268467632</c:v>
                </c:pt>
                <c:pt idx="9">
                  <c:v>4.912384518467884</c:v>
                </c:pt>
                <c:pt idx="10">
                  <c:v>4.8151127877748712</c:v>
                </c:pt>
                <c:pt idx="11">
                  <c:v>4.7197671663993273</c:v>
                </c:pt>
                <c:pt idx="12">
                  <c:v>4.6263095148213971</c:v>
                </c:pt>
                <c:pt idx="13">
                  <c:v>4.534702448734353</c:v>
                </c:pt>
                <c:pt idx="14">
                  <c:v>4.4449093240903084</c:v>
                </c:pt>
                <c:pt idx="15">
                  <c:v>4.3568942224421452</c:v>
                </c:pt>
                <c:pt idx="16">
                  <c:v>4.2706219365756581</c:v>
                </c:pt>
                <c:pt idx="17">
                  <c:v>4.1860579564261808</c:v>
                </c:pt>
                <c:pt idx="18">
                  <c:v>4.103168455274143</c:v>
                </c:pt>
                <c:pt idx="19">
                  <c:v>4.0219202762138355</c:v>
                </c:pt>
                <c:pt idx="20">
                  <c:v>3.9422809188903405</c:v>
                </c:pt>
                <c:pt idx="21">
                  <c:v>3.8642185264988447</c:v>
                </c:pt>
                <c:pt idx="22">
                  <c:v>3.7877018730415606</c:v>
                </c:pt>
                <c:pt idx="23">
                  <c:v>3.7127003508368448</c:v>
                </c:pt>
                <c:pt idx="24">
                  <c:v>3.6391839582758005</c:v>
                </c:pt>
                <c:pt idx="25">
                  <c:v>3.5671232878211709</c:v>
                </c:pt>
                <c:pt idx="26">
                  <c:v>3.4964895142439367</c:v>
                </c:pt>
                <c:pt idx="27">
                  <c:v>3.4272543830928877</c:v>
                </c:pt>
                <c:pt idx="28">
                  <c:v>3.3593901993924122</c:v>
                </c:pt>
                <c:pt idx="29">
                  <c:v>3.2928698165641577</c:v>
                </c:pt>
              </c:numCache>
            </c:numRef>
          </c:yVal>
          <c:smooth val="1"/>
        </c:ser>
        <c:axId val="46775296"/>
        <c:axId val="72492160"/>
      </c:scatterChart>
      <c:valAx>
        <c:axId val="46775296"/>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72492160"/>
        <c:crosses val="autoZero"/>
        <c:crossBetween val="midCat"/>
      </c:valAx>
      <c:valAx>
        <c:axId val="72492160"/>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46775296"/>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tiff"/><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3" name="Group 182"/>
          <p:cNvGrpSpPr/>
          <p:nvPr/>
        </p:nvGrpSpPr>
        <p:grpSpPr>
          <a:xfrm>
            <a:off x="1280160" y="11201400"/>
            <a:ext cx="10515600" cy="4622363"/>
            <a:chOff x="1280160" y="11201400"/>
            <a:chExt cx="10515600" cy="4622363"/>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3631763"/>
            </a:xfrm>
            <a:prstGeom prst="rect">
              <a:avLst/>
            </a:prstGeom>
            <a:noFill/>
          </p:spPr>
          <p:txBody>
            <a:bodyPr wrap="square" lIns="0" tIns="91440" bIns="91440" rtlCol="0">
              <a:spAutoFit/>
            </a:bodyPr>
            <a:lstStyle/>
            <a:p>
              <a:pPr marL="228600" indent="-228600" algn="just">
                <a:buFont typeface="Arial" pitchFamily="34" charset="0"/>
                <a:buChar char="•"/>
              </a:pPr>
              <a:r>
                <a:rPr lang="en-US" sz="3200" dirty="0" smtClean="0">
                  <a:ea typeface="Ebrima" pitchFamily="2" charset="0"/>
                  <a:cs typeface="Ebrima" pitchFamily="2" charset="0"/>
                </a:rPr>
                <a:t>Asset tag’s size: 1” x 1” x 1” </a:t>
              </a:r>
            </a:p>
            <a:p>
              <a:pPr marL="228600" lvl="0" indent="-228600" algn="just">
                <a:buFont typeface="Arial" pitchFamily="34" charset="0"/>
                <a:buChar char="•"/>
              </a:pPr>
              <a:r>
                <a:rPr lang="en-US" sz="3200" dirty="0" smtClean="0">
                  <a:ea typeface="Ebrima" pitchFamily="2" charset="0"/>
                  <a:cs typeface="Ebrima" pitchFamily="2" charset="0"/>
                </a:rPr>
                <a:t>Low power consumption</a:t>
              </a:r>
            </a:p>
            <a:p>
              <a:pPr marL="228600" lvl="0" indent="-228600" algn="just">
                <a:buFont typeface="Arial" pitchFamily="34" charset="0"/>
                <a:buChar char="•"/>
              </a:pPr>
              <a:r>
                <a:rPr lang="en-US" sz="3200" dirty="0" smtClean="0">
                  <a:ea typeface="Ebrima" pitchFamily="2" charset="0"/>
                  <a:cs typeface="Ebrima" pitchFamily="2" charset="0"/>
                </a:rPr>
                <a:t>Accurate</a:t>
              </a:r>
            </a:p>
            <a:p>
              <a:pPr marL="228600" lvl="0" indent="-228600" algn="just">
                <a:buFont typeface="Arial" pitchFamily="34" charset="0"/>
                <a:buChar char="•"/>
              </a:pPr>
              <a:r>
                <a:rPr lang="en-US" sz="3200" dirty="0" smtClean="0">
                  <a:ea typeface="Ebrima" pitchFamily="2" charset="0"/>
                  <a:cs typeface="Ebrima" pitchFamily="2" charset="0"/>
                </a:rPr>
                <a:t>Web application as user interface</a:t>
              </a:r>
            </a:p>
            <a:p>
              <a:pPr marL="228600" lvl="0" indent="-228600" algn="just">
                <a:buFont typeface="Arial" pitchFamily="34" charset="0"/>
                <a:buChar char="•"/>
              </a:pPr>
              <a:r>
                <a:rPr lang="en-US" sz="3200" dirty="0" smtClean="0">
                  <a:ea typeface="Ebrima" pitchFamily="2" charset="0"/>
                  <a:cs typeface="Ebrima" pitchFamily="2" charset="0"/>
                </a:rPr>
                <a:t>2D map display</a:t>
              </a:r>
            </a:p>
            <a:p>
              <a:pPr marL="228600" lvl="0" indent="-228600" algn="just">
                <a:buFont typeface="Arial" pitchFamily="34" charset="0"/>
                <a:buChar char="•"/>
              </a:pPr>
              <a:r>
                <a:rPr lang="en-US" sz="3200" dirty="0" smtClean="0">
                  <a:ea typeface="Ebrima" pitchFamily="2" charset="0"/>
                  <a:cs typeface="Ebrima" pitchFamily="2" charset="0"/>
                </a:rPr>
                <a:t>Scalable tracking area</a:t>
              </a:r>
            </a:p>
            <a:p>
              <a:pPr marL="228600" lvl="0" indent="-228600">
                <a:buFont typeface="Arial" pitchFamily="34" charset="0"/>
                <a:buChar char="•"/>
              </a:pPr>
              <a:r>
                <a:rPr lang="en-US" sz="3200" dirty="0" smtClean="0">
                  <a:ea typeface="Ebrima" pitchFamily="2" charset="0"/>
                  <a:cs typeface="Ebrima" pitchFamily="2" charset="0"/>
                </a:rPr>
                <a:t>Low cost solution</a:t>
              </a:r>
            </a:p>
          </p:txBody>
        </p:sp>
      </p:grpSp>
      <p:grpSp>
        <p:nvGrpSpPr>
          <p:cNvPr id="182" name="Group 181"/>
          <p:cNvGrpSpPr/>
          <p:nvPr/>
        </p:nvGrpSpPr>
        <p:grpSpPr>
          <a:xfrm>
            <a:off x="1280160" y="5029200"/>
            <a:ext cx="10515600" cy="4206121"/>
            <a:chOff x="1280160" y="5257800"/>
            <a:chExt cx="10515600" cy="420612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3139321"/>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610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454259"/>
            <a:ext cx="7315200" cy="11815941"/>
            <a:chOff x="21214080" y="16454259"/>
            <a:chExt cx="7315200" cy="11815941"/>
          </a:xfrm>
        </p:grpSpPr>
        <p:sp>
          <p:nvSpPr>
            <p:cNvPr id="60" name="TextBox 59"/>
            <p:cNvSpPr txBox="1"/>
            <p:nvPr/>
          </p:nvSpPr>
          <p:spPr>
            <a:xfrm>
              <a:off x="21214080" y="20406241"/>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a:t>
              </a: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992653"/>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p:txBody>
        </p:sp>
      </p:grpSp>
      <p:grpSp>
        <p:nvGrpSpPr>
          <p:cNvPr id="180" name="Group 179"/>
          <p:cNvGrpSpPr/>
          <p:nvPr/>
        </p:nvGrpSpPr>
        <p:grpSpPr>
          <a:xfrm>
            <a:off x="13990320" y="15621000"/>
            <a:ext cx="9448800" cy="13351133"/>
            <a:chOff x="13990320" y="15621000"/>
            <a:chExt cx="9448800" cy="13351133"/>
          </a:xfrm>
        </p:grpSpPr>
        <p:sp>
          <p:nvSpPr>
            <p:cNvPr id="20" name="Rectangle 19"/>
            <p:cNvSpPr/>
            <p:nvPr/>
          </p:nvSpPr>
          <p:spPr>
            <a:xfrm>
              <a:off x="13990320" y="15621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hardware</a:t>
              </a:r>
            </a:p>
            <a:p>
              <a:pPr marL="225425" indent="-225425">
                <a:buFont typeface="Arial" pitchFamily="34" charset="0"/>
                <a:buChar char="•"/>
              </a:pPr>
              <a:r>
                <a:rPr lang="en-US" sz="3200" dirty="0" smtClean="0">
                  <a:ea typeface="Ebrima" pitchFamily="2" charset="0"/>
                  <a:cs typeface="Ebrima" pitchFamily="2" charset="0"/>
                </a:rPr>
                <a:t>Relay messages to the proxy via a controlled flooding mechanism</a:t>
              </a: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broadcasts, determine signal strengths, and send results</a:t>
              </a:r>
            </a:p>
            <a:p>
              <a:pPr marL="225425" indent="-225425">
                <a:buFont typeface="Arial" pitchFamily="34" charset="0"/>
                <a:buChar char="•"/>
              </a:pPr>
              <a:r>
                <a:rPr lang="en-US" sz="3200" dirty="0" smtClean="0">
                  <a:ea typeface="Ebrima" pitchFamily="2" charset="0"/>
                  <a:cs typeface="Ebrima" pitchFamily="2" charset="0"/>
                </a:rPr>
                <a:t>Detectors also act as relays</a:t>
              </a: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 Also, several heuristics are employed that further enhance the accuracy and reliability of the locating process</a:t>
              </a: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module receives data from the mesh 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5029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hangingPunct="0">
                <a:defRPr sz="1800"/>
              </a:pPr>
              <a:r>
                <a:rPr lang="en-US" sz="3200" dirty="0" smtClean="0">
                  <a:ea typeface="Ebrima" pitchFamily="2"/>
                  <a:cs typeface="Ebrima" pitchFamily="2"/>
                </a:rPr>
                <a:t>Tags are placed onto Test Interface Units (TIUs). The tags broadcast a signal periodically, which is picked up by detectors that are placed in various fixed locations within the tracking area. The detectors determine the strengths of the signals from the tags, form a message and relay it, via the mesh network of other detectors until the message reaches the proxy. The proxy then retransmits the message via Wi-Fi to the Controller. The Controller gives the signal strength data to a locating algorithm which calculates the tags’ approximate locations via statistical analysis. The results are placed into a database where the Web App 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1074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7830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547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5544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8061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7678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544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4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1845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511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5283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8211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9126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953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411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897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124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81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9360263"/>
            <a:ext cx="10515600" cy="4355038"/>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By collecting RF signatures and storing them in a database, the RF signature created by a tag's broadcast can be compared to those stored in the database and the closest match roughly identifies the location of the tag.</a:t>
            </a:r>
          </a:p>
          <a:p>
            <a:pPr lvl="0">
              <a:spcBef>
                <a:spcPts val="1800"/>
              </a:spcBef>
            </a:pPr>
            <a:r>
              <a:rPr lang="en-US" sz="3200" dirty="0" smtClean="0">
                <a:ea typeface="Ebrima" pitchFamily="2" charset="0"/>
                <a:cs typeface="Ebrima" pitchFamily="2" charset="0"/>
              </a:rPr>
              <a:t>The processing is done in a Java application that has a direct TCP/IP connection to the proxy. Likewise, the proxy is connected to the Controller via an onboard Wi-Fi module and to the mesh network via an RF12 module.</a:t>
            </a:r>
          </a:p>
        </p:txBody>
      </p:sp>
      <p:sp>
        <p:nvSpPr>
          <p:cNvPr id="18" name="Rectangle 17"/>
          <p:cNvSpPr/>
          <p:nvPr/>
        </p:nvSpPr>
        <p:spPr>
          <a:xfrm>
            <a:off x="1280160" y="1829346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447800" y="24079200"/>
            <a:ext cx="9605486" cy="4753451"/>
          </a:xfrm>
          <a:prstGeom prst="rect">
            <a:avLst/>
          </a:prstGeom>
          <a:noFill/>
        </p:spPr>
      </p:pic>
      <p:sp>
        <p:nvSpPr>
          <p:cNvPr id="157" name="Rectangle 156"/>
          <p:cNvSpPr/>
          <p:nvPr/>
        </p:nvSpPr>
        <p:spPr>
          <a:xfrm>
            <a:off x="3657912" y="28651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p:nvPr/>
        </p:nvGrpSpPr>
        <p:grpSpPr>
          <a:xfrm>
            <a:off x="15212523" y="10500688"/>
            <a:ext cx="11865954" cy="4586912"/>
            <a:chOff x="15212523" y="10241280"/>
            <a:chExt cx="11865954" cy="4586912"/>
          </a:xfrm>
        </p:grpSpPr>
        <p:pic>
          <p:nvPicPr>
            <p:cNvPr id="115" name="Picture 114" descr="1209193.png"/>
            <p:cNvPicPr>
              <a:picLocks noChangeAspect="1"/>
            </p:cNvPicPr>
            <p:nvPr/>
          </p:nvPicPr>
          <p:blipFill>
            <a:blip r:embed="rId13"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1"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2"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3"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TotalTime>
  <Words>618</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281</cp:revision>
  <dcterms:created xsi:type="dcterms:W3CDTF">2011-05-14T19:20:52Z</dcterms:created>
  <dcterms:modified xsi:type="dcterms:W3CDTF">2011-05-20T06:22:28Z</dcterms:modified>
</cp:coreProperties>
</file>