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60A8"/>
    <a:srgbClr val="1784F1"/>
    <a:srgbClr val="0D71D7"/>
    <a:srgbClr val="8FC4F9"/>
    <a:srgbClr val="EAEDF3"/>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588" autoAdjust="0"/>
    <p:restoredTop sz="99524" autoAdjust="0"/>
  </p:normalViewPr>
  <p:slideViewPr>
    <p:cSldViewPr>
      <p:cViewPr>
        <p:scale>
          <a:sx n="100" d="100"/>
          <a:sy n="100" d="100"/>
        </p:scale>
        <p:origin x="17922" y="240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5.6505872015054868</c:v>
                </c:pt>
                <c:pt idx="3">
                  <c:v>5.5386980783198165</c:v>
                </c:pt>
                <c:pt idx="4">
                  <c:v>5.4290245082157558</c:v>
                </c:pt>
                <c:pt idx="5">
                  <c:v>5.3215226203029449</c:v>
                </c:pt>
                <c:pt idx="6">
                  <c:v>5.2161494123928387</c:v>
                </c:pt>
                <c:pt idx="7">
                  <c:v>5.1128627337972681</c:v>
                </c:pt>
                <c:pt idx="8">
                  <c:v>5.011621268467632</c:v>
                </c:pt>
                <c:pt idx="9">
                  <c:v>4.9123845184678876</c:v>
                </c:pt>
                <c:pt idx="10">
                  <c:v>4.8151127877748712</c:v>
                </c:pt>
                <c:pt idx="11">
                  <c:v>4.7197671663993228</c:v>
                </c:pt>
                <c:pt idx="12">
                  <c:v>4.6263095148213971</c:v>
                </c:pt>
                <c:pt idx="13">
                  <c:v>4.534702448734353</c:v>
                </c:pt>
                <c:pt idx="14">
                  <c:v>4.4449093240903084</c:v>
                </c:pt>
                <c:pt idx="15">
                  <c:v>4.3568942224421452</c:v>
                </c:pt>
                <c:pt idx="16">
                  <c:v>4.2706219365756581</c:v>
                </c:pt>
                <c:pt idx="17">
                  <c:v>4.1860579564261844</c:v>
                </c:pt>
                <c:pt idx="18">
                  <c:v>4.1031684552741385</c:v>
                </c:pt>
                <c:pt idx="19">
                  <c:v>4.0219202762138355</c:v>
                </c:pt>
                <c:pt idx="20">
                  <c:v>3.9422809188903405</c:v>
                </c:pt>
                <c:pt idx="21">
                  <c:v>3.8642185264988469</c:v>
                </c:pt>
                <c:pt idx="22">
                  <c:v>3.7877018730415575</c:v>
                </c:pt>
                <c:pt idx="23">
                  <c:v>3.7127003508368448</c:v>
                </c:pt>
                <c:pt idx="24">
                  <c:v>3.6391839582758005</c:v>
                </c:pt>
                <c:pt idx="25">
                  <c:v>3.5671232878211683</c:v>
                </c:pt>
                <c:pt idx="26">
                  <c:v>3.4964895142439367</c:v>
                </c:pt>
                <c:pt idx="27">
                  <c:v>3.4272543830928885</c:v>
                </c:pt>
                <c:pt idx="28">
                  <c:v>3.3593901993924122</c:v>
                </c:pt>
                <c:pt idx="29">
                  <c:v>3.2928698165641577</c:v>
                </c:pt>
              </c:numCache>
            </c:numRef>
          </c:yVal>
          <c:smooth val="1"/>
        </c:ser>
        <c:axId val="72038272"/>
        <c:axId val="78143488"/>
      </c:scatterChart>
      <c:valAx>
        <c:axId val="72038272"/>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78143488"/>
        <c:crosses val="autoZero"/>
        <c:crossBetween val="midCat"/>
      </c:valAx>
      <c:valAx>
        <c:axId val="78143488"/>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72038272"/>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gif"/><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gif"/><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tif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23000">
              <a:schemeClr val="bg1">
                <a:lumMod val="75000"/>
              </a:schemeClr>
            </a:gs>
            <a:gs pos="100000">
              <a:schemeClr val="bg1">
                <a:lumMod val="95000"/>
              </a:schemeClr>
            </a:gs>
          </a:gsLst>
          <a:lin ang="9000000" scaled="0"/>
        </a:gradFill>
        <a:effectLst/>
      </p:bgPr>
    </p:bg>
    <p:spTree>
      <p:nvGrpSpPr>
        <p:cNvPr id="1" name=""/>
        <p:cNvGrpSpPr/>
        <p:nvPr/>
      </p:nvGrpSpPr>
      <p:grpSpPr>
        <a:xfrm>
          <a:off x="0" y="0"/>
          <a:ext cx="0" cy="0"/>
          <a:chOff x="0" y="0"/>
          <a:chExt cx="0" cy="0"/>
        </a:xfrm>
      </p:grpSpPr>
      <p:sp>
        <p:nvSpPr>
          <p:cNvPr id="76" name="Rectangle 75"/>
          <p:cNvSpPr/>
          <p:nvPr/>
        </p:nvSpPr>
        <p:spPr>
          <a:xfrm>
            <a:off x="762000" y="292608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62000" y="0"/>
            <a:ext cx="43129200" cy="42672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latin typeface="Ebrima" pitchFamily="2" charset="0"/>
                <a:ea typeface="Ebrima" pitchFamily="2" charset="0"/>
                <a:cs typeface="Ebrima" pitchFamily="2" charset="0"/>
              </a:rPr>
              <a:t>TIU TRACKING SYSTEM</a:t>
            </a:r>
            <a:endParaRPr lang="en-US" sz="16600" b="1" dirty="0">
              <a:solidFill>
                <a:srgbClr val="0660A8"/>
              </a:solidFill>
              <a:latin typeface="Ebrima" pitchFamily="2" charset="0"/>
              <a:ea typeface="Ebrima" pitchFamily="2" charset="0"/>
              <a:cs typeface="Ebrima" pitchFamily="2" charset="0"/>
            </a:endParaRPr>
          </a:p>
        </p:txBody>
      </p:sp>
      <p:sp>
        <p:nvSpPr>
          <p:cNvPr id="15" name="Rectangle 14"/>
          <p:cNvSpPr/>
          <p:nvPr/>
        </p:nvSpPr>
        <p:spPr>
          <a:xfrm flipH="1">
            <a:off x="1" y="0"/>
            <a:ext cx="391885"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26" name="TextBox 25"/>
          <p:cNvSpPr txBox="1"/>
          <p:nvPr/>
        </p:nvSpPr>
        <p:spPr>
          <a:xfrm>
            <a:off x="2068285" y="3040380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pic>
        <p:nvPicPr>
          <p:cNvPr id="1028" name="Picture 4" descr="E:\PSU\ECE 412\Winter 2011\Poster\Logo\psulogo_horiz_msword.t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842200" y="29870400"/>
            <a:ext cx="9920396" cy="1981200"/>
          </a:xfrm>
          <a:prstGeom prst="rect">
            <a:avLst/>
          </a:prstGeom>
          <a:noFill/>
        </p:spPr>
      </p:pic>
      <p:pic>
        <p:nvPicPr>
          <p:cNvPr id="89" name="Picture 88" descr="Intel-logo.png"/>
          <p:cNvPicPr>
            <a:picLocks noChangeAspect="1"/>
          </p:cNvPicPr>
          <p:nvPr/>
        </p:nvPicPr>
        <p:blipFill>
          <a:blip r:embed="rId3" cstate="print"/>
          <a:stretch>
            <a:fillRect/>
          </a:stretch>
        </p:blipFill>
        <p:spPr>
          <a:xfrm>
            <a:off x="1143000" y="381000"/>
            <a:ext cx="5103582" cy="3874625"/>
          </a:xfrm>
          <a:prstGeom prst="rect">
            <a:avLst/>
          </a:prstGeom>
        </p:spPr>
      </p:pic>
      <p:pic>
        <p:nvPicPr>
          <p:cNvPr id="93" name="Picture 3" descr="E:\PSU\ECE 412\Winter 2011\Poster\Logo\psulogo.tif"/>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867840" y="1042419"/>
            <a:ext cx="2662733" cy="2719790"/>
          </a:xfrm>
          <a:prstGeom prst="rect">
            <a:avLst/>
          </a:prstGeom>
          <a:noFill/>
        </p:spPr>
      </p:pic>
      <p:sp>
        <p:nvSpPr>
          <p:cNvPr id="94" name="Rectangle 93"/>
          <p:cNvSpPr/>
          <p:nvPr/>
        </p:nvSpPr>
        <p:spPr>
          <a:xfrm>
            <a:off x="1143000" y="4876800"/>
            <a:ext cx="11887200" cy="23774400"/>
          </a:xfrm>
          <a:prstGeom prst="rect">
            <a:avLst/>
          </a:prstGeom>
          <a:gradFill>
            <a:gsLst>
              <a:gs pos="0">
                <a:schemeClr val="bg1">
                  <a:lumMod val="85000"/>
                </a:schemeClr>
              </a:gs>
              <a:gs pos="50000">
                <a:schemeClr val="bg1">
                  <a:lumMod val="95000"/>
                </a:schemeClr>
              </a:gs>
              <a:gs pos="100000">
                <a:schemeClr val="bg1"/>
              </a:gs>
            </a:gsLst>
            <a:lin ang="5400000" scaled="0"/>
          </a:gradFill>
          <a:ln>
            <a:noFill/>
          </a:ln>
          <a:effectLst>
            <a:outerShdw blurRad="482600" dist="393700" algn="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a:off x="13563600" y="4876800"/>
            <a:ext cx="16383000" cy="23774400"/>
          </a:xfrm>
          <a:prstGeom prst="rect">
            <a:avLst/>
          </a:prstGeom>
          <a:gradFill>
            <a:gsLst>
              <a:gs pos="0">
                <a:schemeClr val="bg1">
                  <a:lumMod val="85000"/>
                </a:schemeClr>
              </a:gs>
              <a:gs pos="50000">
                <a:schemeClr val="bg1">
                  <a:lumMod val="95000"/>
                </a:schemeClr>
              </a:gs>
              <a:gs pos="100000">
                <a:schemeClr val="bg1"/>
              </a:gs>
            </a:gsLst>
            <a:lin ang="5400000" scaled="0"/>
          </a:gradFill>
          <a:ln>
            <a:noFill/>
          </a:ln>
          <a:effectLst>
            <a:outerShdw blurRad="393700" dist="2159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0403800" y="4876800"/>
            <a:ext cx="12725400" cy="23774400"/>
          </a:xfrm>
          <a:prstGeom prst="rect">
            <a:avLst/>
          </a:prstGeom>
          <a:gradFill>
            <a:gsLst>
              <a:gs pos="0">
                <a:schemeClr val="bg1">
                  <a:lumMod val="85000"/>
                </a:schemeClr>
              </a:gs>
              <a:gs pos="50000">
                <a:schemeClr val="bg1">
                  <a:lumMod val="95000"/>
                </a:schemeClr>
              </a:gs>
              <a:gs pos="100000">
                <a:schemeClr val="bg1"/>
              </a:gs>
            </a:gsLst>
            <a:lin ang="5400000" scaled="0"/>
          </a:gradFill>
          <a:ln>
            <a:noFill/>
          </a:ln>
          <a:effectLst>
            <a:outerShdw blurRad="419100" dist="393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1981200" y="5257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1" dirty="0" smtClean="0">
                <a:solidFill>
                  <a:schemeClr val="tx1"/>
                </a:solidFill>
              </a:rPr>
              <a:t>Introduction</a:t>
            </a:r>
            <a:endParaRPr lang="en-US" sz="5400" b="1" dirty="0">
              <a:solidFill>
                <a:schemeClr val="tx1"/>
              </a:solidFill>
            </a:endParaRPr>
          </a:p>
        </p:txBody>
      </p:sp>
      <p:sp>
        <p:nvSpPr>
          <p:cNvPr id="102" name="TextBox 101"/>
          <p:cNvSpPr txBox="1"/>
          <p:nvPr/>
        </p:nvSpPr>
        <p:spPr>
          <a:xfrm>
            <a:off x="14706600" y="6400800"/>
            <a:ext cx="14401800" cy="4493538"/>
          </a:xfrm>
          <a:prstGeom prst="rect">
            <a:avLst/>
          </a:prstGeom>
          <a:noFill/>
        </p:spPr>
        <p:txBody>
          <a:bodyPr wrap="square" rtlCol="0">
            <a:spAutoFit/>
          </a:bodyPr>
          <a:lstStyle/>
          <a:p>
            <a:pPr lvl="0"/>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a:p>
            <a:endParaRPr lang="en-US" dirty="0"/>
          </a:p>
        </p:txBody>
      </p:sp>
      <p:sp>
        <p:nvSpPr>
          <p:cNvPr id="103" name="Rectangle 102"/>
          <p:cNvSpPr/>
          <p:nvPr/>
        </p:nvSpPr>
        <p:spPr>
          <a:xfrm>
            <a:off x="1981200" y="11201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1" dirty="0" smtClean="0">
                <a:solidFill>
                  <a:schemeClr val="tx1"/>
                </a:solidFill>
              </a:rPr>
              <a:t>Requirements</a:t>
            </a:r>
            <a:endParaRPr lang="en-US" sz="5400" b="1" dirty="0">
              <a:solidFill>
                <a:schemeClr val="tx1"/>
              </a:solidFill>
            </a:endParaRPr>
          </a:p>
        </p:txBody>
      </p:sp>
      <p:sp>
        <p:nvSpPr>
          <p:cNvPr id="104" name="TextBox 103"/>
          <p:cNvSpPr txBox="1"/>
          <p:nvPr/>
        </p:nvSpPr>
        <p:spPr>
          <a:xfrm>
            <a:off x="1984248" y="12192000"/>
            <a:ext cx="10515600" cy="6340197"/>
          </a:xfrm>
          <a:prstGeom prst="rect">
            <a:avLst/>
          </a:prstGeom>
          <a:noFill/>
        </p:spPr>
        <p:txBody>
          <a:bodyPr wrap="square" rtlCol="0">
            <a:spAutoFit/>
          </a:bodyPr>
          <a:lstStyle/>
          <a:p>
            <a:pPr algn="just">
              <a:buFont typeface="Arial" pitchFamily="34" charset="0"/>
              <a:buChar char="•"/>
            </a:pPr>
            <a:r>
              <a:rPr lang="en-US" sz="4000" dirty="0" smtClean="0">
                <a:ea typeface="Ebrima" pitchFamily="2" charset="0"/>
                <a:cs typeface="Ebrima" pitchFamily="2" charset="0"/>
              </a:rPr>
              <a:t>Asset tag’s size: 1” x 1” x 1” </a:t>
            </a:r>
          </a:p>
          <a:p>
            <a:pPr lvl="0" algn="just">
              <a:buFont typeface="Arial" pitchFamily="34" charset="0"/>
              <a:buChar char="•"/>
            </a:pPr>
            <a:r>
              <a:rPr lang="en-US" sz="4000" dirty="0" smtClean="0">
                <a:ea typeface="Ebrima" pitchFamily="2" charset="0"/>
                <a:cs typeface="Ebrima" pitchFamily="2" charset="0"/>
              </a:rPr>
              <a:t> Low power consumption</a:t>
            </a:r>
          </a:p>
          <a:p>
            <a:pPr lvl="0" algn="just">
              <a:buFont typeface="Arial" pitchFamily="34" charset="0"/>
              <a:buChar char="•"/>
            </a:pPr>
            <a:r>
              <a:rPr lang="en-US" sz="4000" dirty="0" smtClean="0">
                <a:ea typeface="Ebrima" pitchFamily="2" charset="0"/>
                <a:cs typeface="Ebrima" pitchFamily="2" charset="0"/>
              </a:rPr>
              <a:t> Accurate</a:t>
            </a:r>
          </a:p>
          <a:p>
            <a:pPr lvl="0" algn="just">
              <a:buFont typeface="Arial" pitchFamily="34" charset="0"/>
              <a:buChar char="•"/>
            </a:pPr>
            <a:r>
              <a:rPr lang="en-US" sz="4000" dirty="0" smtClean="0">
                <a:ea typeface="Ebrima" pitchFamily="2" charset="0"/>
                <a:cs typeface="Ebrima" pitchFamily="2" charset="0"/>
              </a:rPr>
              <a:t> Web application as user </a:t>
            </a:r>
          </a:p>
          <a:p>
            <a:pPr lvl="0" algn="just">
              <a:buFont typeface="Arial" pitchFamily="34" charset="0"/>
              <a:buChar char="•"/>
            </a:pPr>
            <a:r>
              <a:rPr lang="en-US" sz="4000" dirty="0" smtClean="0">
                <a:ea typeface="Ebrima" pitchFamily="2" charset="0"/>
                <a:cs typeface="Ebrima" pitchFamily="2" charset="0"/>
              </a:rPr>
              <a:t>  interface</a:t>
            </a:r>
          </a:p>
          <a:p>
            <a:pPr lvl="0" algn="just">
              <a:buFont typeface="Arial" pitchFamily="34" charset="0"/>
              <a:buChar char="•"/>
            </a:pPr>
            <a:r>
              <a:rPr lang="en-US" sz="4000" dirty="0" smtClean="0">
                <a:ea typeface="Ebrima" pitchFamily="2" charset="0"/>
                <a:cs typeface="Ebrima" pitchFamily="2" charset="0"/>
              </a:rPr>
              <a:t> 2D map display</a:t>
            </a:r>
          </a:p>
          <a:p>
            <a:pPr lvl="0" algn="just">
              <a:buFont typeface="Arial" pitchFamily="34" charset="0"/>
              <a:buChar char="•"/>
            </a:pPr>
            <a:r>
              <a:rPr lang="en-US" sz="4000" dirty="0" smtClean="0">
                <a:ea typeface="Ebrima" pitchFamily="2" charset="0"/>
                <a:cs typeface="Ebrima" pitchFamily="2" charset="0"/>
              </a:rPr>
              <a:t> Scalable tracking area</a:t>
            </a:r>
          </a:p>
          <a:p>
            <a:pPr lvl="0">
              <a:buFont typeface="Arial" pitchFamily="34" charset="0"/>
              <a:buChar char="•"/>
            </a:pPr>
            <a:r>
              <a:rPr lang="en-US" sz="4000" dirty="0" smtClean="0">
                <a:ea typeface="Ebrima" pitchFamily="2" charset="0"/>
                <a:cs typeface="Ebrima" pitchFamily="2" charset="0"/>
              </a:rPr>
              <a:t> Low cost solution</a:t>
            </a:r>
          </a:p>
          <a:p>
            <a:endParaRPr lang="en-US" dirty="0"/>
          </a:p>
        </p:txBody>
      </p:sp>
      <p:sp>
        <p:nvSpPr>
          <p:cNvPr id="17" name="TextBox 16"/>
          <p:cNvSpPr txBox="1"/>
          <p:nvPr/>
        </p:nvSpPr>
        <p:spPr>
          <a:xfrm>
            <a:off x="2136648" y="18516600"/>
            <a:ext cx="10515600" cy="5724644"/>
          </a:xfrm>
          <a:prstGeom prst="rect">
            <a:avLst/>
          </a:prstGeom>
          <a:noFill/>
        </p:spPr>
        <p:txBody>
          <a:bodyPr wrap="square" rtlCol="0">
            <a:spAutoFit/>
          </a:bodyPr>
          <a:lstStyle/>
          <a:p>
            <a:pPr lvl="0"/>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a:p>
            <a:endParaRPr lang="en-US" dirty="0"/>
          </a:p>
        </p:txBody>
      </p:sp>
      <p:sp>
        <p:nvSpPr>
          <p:cNvPr id="18" name="Rectangle 17"/>
          <p:cNvSpPr/>
          <p:nvPr/>
        </p:nvSpPr>
        <p:spPr>
          <a:xfrm>
            <a:off x="2133600" y="17449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1" dirty="0" smtClean="0">
                <a:solidFill>
                  <a:schemeClr val="tx1"/>
                </a:solidFill>
              </a:rPr>
              <a:t>Approach</a:t>
            </a:r>
            <a:endParaRPr lang="en-US" sz="5400" b="1" dirty="0">
              <a:solidFill>
                <a:schemeClr val="tx1"/>
              </a:solidFill>
            </a:endParaRPr>
          </a:p>
        </p:txBody>
      </p:sp>
      <p:sp>
        <p:nvSpPr>
          <p:cNvPr id="19" name="TextBox 18"/>
          <p:cNvSpPr txBox="1"/>
          <p:nvPr/>
        </p:nvSpPr>
        <p:spPr>
          <a:xfrm>
            <a:off x="2136648" y="6324600"/>
            <a:ext cx="10515600" cy="5724644"/>
          </a:xfrm>
          <a:prstGeom prst="rect">
            <a:avLst/>
          </a:prstGeom>
          <a:noFill/>
        </p:spPr>
        <p:txBody>
          <a:bodyPr wrap="square" rtlCol="0">
            <a:spAutoFit/>
          </a:bodyPr>
          <a:lstStyle/>
          <a:p>
            <a:pPr lvl="0"/>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a:p>
            <a:endParaRPr lang="en-US" dirty="0"/>
          </a:p>
        </p:txBody>
      </p:sp>
      <p:sp>
        <p:nvSpPr>
          <p:cNvPr id="20" name="Rectangle 19"/>
          <p:cNvSpPr/>
          <p:nvPr/>
        </p:nvSpPr>
        <p:spPr>
          <a:xfrm>
            <a:off x="14706600" y="14020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rPr>
              <a:t>Features</a:t>
            </a:r>
            <a:endParaRPr lang="en-US" sz="4800" b="1" dirty="0">
              <a:solidFill>
                <a:schemeClr val="tx1"/>
              </a:solidFill>
            </a:endParaRPr>
          </a:p>
        </p:txBody>
      </p:sp>
      <p:sp>
        <p:nvSpPr>
          <p:cNvPr id="54" name="Rectangle 53"/>
          <p:cNvSpPr/>
          <p:nvPr/>
        </p:nvSpPr>
        <p:spPr>
          <a:xfrm>
            <a:off x="2514600" y="274320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2">
                    <a:lumMod val="60000"/>
                    <a:lumOff val="40000"/>
                  </a:schemeClr>
                </a:solidFill>
              </a:rPr>
              <a:t>Indoor tracking area</a:t>
            </a:r>
            <a:endParaRPr lang="en-US" sz="3200" b="1" dirty="0">
              <a:solidFill>
                <a:schemeClr val="tx2">
                  <a:lumMod val="60000"/>
                  <a:lumOff val="40000"/>
                </a:schemeClr>
              </a:solidFill>
            </a:endParaRPr>
          </a:p>
        </p:txBody>
      </p:sp>
      <p:sp>
        <p:nvSpPr>
          <p:cNvPr id="56" name="Rectangle 55"/>
          <p:cNvSpPr/>
          <p:nvPr/>
        </p:nvSpPr>
        <p:spPr>
          <a:xfrm>
            <a:off x="31165800" y="5638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1" dirty="0" smtClean="0">
                <a:solidFill>
                  <a:schemeClr val="tx1"/>
                </a:solidFill>
              </a:rPr>
              <a:t>Products</a:t>
            </a:r>
            <a:endParaRPr lang="en-US" sz="5400" b="1" dirty="0">
              <a:solidFill>
                <a:schemeClr val="tx1"/>
              </a:solidFill>
            </a:endParaRPr>
          </a:p>
        </p:txBody>
      </p:sp>
      <p:sp>
        <p:nvSpPr>
          <p:cNvPr id="57" name="Rectangle 56"/>
          <p:cNvSpPr/>
          <p:nvPr/>
        </p:nvSpPr>
        <p:spPr>
          <a:xfrm>
            <a:off x="30937200" y="188976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1" dirty="0" smtClean="0">
                <a:solidFill>
                  <a:schemeClr val="tx1"/>
                </a:solidFill>
              </a:rPr>
              <a:t>Test Results</a:t>
            </a:r>
            <a:endParaRPr lang="en-US" sz="5400" b="1" dirty="0">
              <a:solidFill>
                <a:schemeClr val="tx1"/>
              </a:solidFill>
            </a:endParaRPr>
          </a:p>
        </p:txBody>
      </p:sp>
      <p:sp>
        <p:nvSpPr>
          <p:cNvPr id="58" name="Rectangle 57"/>
          <p:cNvSpPr/>
          <p:nvPr/>
        </p:nvSpPr>
        <p:spPr>
          <a:xfrm>
            <a:off x="30937200" y="243840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1" dirty="0" smtClean="0">
                <a:solidFill>
                  <a:schemeClr val="tx1"/>
                </a:solidFill>
              </a:rPr>
              <a:t>Conclusions</a:t>
            </a:r>
            <a:endParaRPr lang="en-US" sz="5400" b="1" dirty="0">
              <a:solidFill>
                <a:schemeClr val="tx1"/>
              </a:solidFill>
            </a:endParaRPr>
          </a:p>
        </p:txBody>
      </p:sp>
      <p:pic>
        <p:nvPicPr>
          <p:cNvPr id="15362" name="Picture 2" descr="C:\Users\WOODY\Desktop\scatter2.bmp"/>
          <p:cNvPicPr>
            <a:picLocks noChangeAspect="1" noChangeArrowheads="1"/>
          </p:cNvPicPr>
          <p:nvPr/>
        </p:nvPicPr>
        <p:blipFill>
          <a:blip r:embed="rId5" cstate="print"/>
          <a:srcRect l="6888" r="6523"/>
          <a:stretch>
            <a:fillRect/>
          </a:stretch>
        </p:blipFill>
        <p:spPr bwMode="auto">
          <a:xfrm>
            <a:off x="30632400" y="20116800"/>
            <a:ext cx="6408757" cy="4114800"/>
          </a:xfrm>
          <a:prstGeom prst="rect">
            <a:avLst/>
          </a:prstGeom>
          <a:noFill/>
          <a:ln w="3175">
            <a:noFill/>
          </a:ln>
        </p:spPr>
      </p:pic>
      <p:sp>
        <p:nvSpPr>
          <p:cNvPr id="59" name="TextBox 58"/>
          <p:cNvSpPr txBox="1"/>
          <p:nvPr/>
        </p:nvSpPr>
        <p:spPr>
          <a:xfrm>
            <a:off x="31165800" y="25222200"/>
            <a:ext cx="11353800" cy="3385542"/>
          </a:xfrm>
          <a:prstGeom prst="rect">
            <a:avLst/>
          </a:prstGeom>
          <a:noFill/>
        </p:spPr>
        <p:txBody>
          <a:bodyPr wrap="square" rtlCol="0">
            <a:spAutoFit/>
          </a:bodyPr>
          <a:lstStyle/>
          <a:p>
            <a:pPr lvl="0"/>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p>
          <a:p>
            <a:endParaRPr lang="en-US" dirty="0"/>
          </a:p>
        </p:txBody>
      </p:sp>
      <p:sp>
        <p:nvSpPr>
          <p:cNvPr id="60" name="TextBox 59"/>
          <p:cNvSpPr txBox="1"/>
          <p:nvPr/>
        </p:nvSpPr>
        <p:spPr>
          <a:xfrm>
            <a:off x="22250400" y="19735800"/>
            <a:ext cx="7315200" cy="4031873"/>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Web Application</a:t>
            </a:r>
          </a:p>
          <a:p>
            <a:pPr>
              <a:buFont typeface="Arial" pitchFamily="34" charset="0"/>
              <a:buChar char="•"/>
            </a:pPr>
            <a:r>
              <a:rPr lang="en-US" sz="3200" dirty="0" smtClean="0">
                <a:ea typeface="Ebrima" pitchFamily="2" charset="0"/>
                <a:cs typeface="Ebrima" pitchFamily="2" charset="0"/>
              </a:rPr>
              <a:t> User and Admin interface</a:t>
            </a:r>
          </a:p>
          <a:p>
            <a:pPr>
              <a:buFont typeface="Arial" pitchFamily="34" charset="0"/>
              <a:buChar char="•"/>
            </a:pPr>
            <a:r>
              <a:rPr lang="en-US" sz="3200" dirty="0" smtClean="0">
                <a:ea typeface="Ebrima" pitchFamily="2" charset="0"/>
                <a:cs typeface="Ebrima" pitchFamily="2" charset="0"/>
              </a:rPr>
              <a:t> Interactive 2D map</a:t>
            </a:r>
          </a:p>
          <a:p>
            <a:pPr>
              <a:buFont typeface="Arial" pitchFamily="34" charset="0"/>
              <a:buChar char="•"/>
            </a:pPr>
            <a:r>
              <a:rPr lang="en-US" sz="3200" dirty="0" smtClean="0">
                <a:ea typeface="Ebrima" pitchFamily="2" charset="0"/>
                <a:cs typeface="Ebrima" pitchFamily="2" charset="0"/>
              </a:rPr>
              <a:t> Search TIU and detector via ID</a:t>
            </a:r>
          </a:p>
          <a:p>
            <a:pPr>
              <a:buFont typeface="Arial" pitchFamily="34" charset="0"/>
              <a:buChar char="•"/>
            </a:pPr>
            <a:r>
              <a:rPr lang="en-US" sz="3200" dirty="0" smtClean="0">
                <a:ea typeface="Ebrima" pitchFamily="2" charset="0"/>
                <a:cs typeface="Ebrima" pitchFamily="2" charset="0"/>
              </a:rPr>
              <a:t> Show battery level</a:t>
            </a:r>
          </a:p>
          <a:p>
            <a:pPr>
              <a:buFont typeface="Arial" pitchFamily="34" charset="0"/>
              <a:buChar char="•"/>
            </a:pPr>
            <a:r>
              <a:rPr lang="en-US" sz="3200" dirty="0" smtClean="0">
                <a:ea typeface="Ebrima" pitchFamily="2" charset="0"/>
                <a:cs typeface="Ebrima" pitchFamily="2" charset="0"/>
              </a:rPr>
              <a:t> Add and remove tag/detector</a:t>
            </a:r>
          </a:p>
          <a:p>
            <a:pPr>
              <a:buFont typeface="Arial" pitchFamily="34" charset="0"/>
              <a:buChar char="•"/>
            </a:pPr>
            <a:r>
              <a:rPr lang="en-US" sz="3200" dirty="0" smtClean="0">
                <a:ea typeface="Ebrima" pitchFamily="2" charset="0"/>
                <a:cs typeface="Ebrima" pitchFamily="2" charset="0"/>
              </a:rPr>
              <a:t> Change  geometry of tracking area   </a:t>
            </a:r>
          </a:p>
          <a:p>
            <a:pPr>
              <a:buFont typeface="Arial" pitchFamily="34" charset="0"/>
              <a:buChar char="•"/>
            </a:pPr>
            <a:endParaRPr lang="en-US" sz="2400" dirty="0">
              <a:ea typeface="Ebrima" pitchFamily="2" charset="0"/>
              <a:cs typeface="Ebrima" pitchFamily="2" charset="0"/>
            </a:endParaRPr>
          </a:p>
        </p:txBody>
      </p:sp>
      <p:sp>
        <p:nvSpPr>
          <p:cNvPr id="61" name="TextBox 60"/>
          <p:cNvSpPr txBox="1"/>
          <p:nvPr/>
        </p:nvSpPr>
        <p:spPr>
          <a:xfrm>
            <a:off x="22326600" y="24003000"/>
            <a:ext cx="6553200" cy="3662541"/>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SQL Database</a:t>
            </a:r>
          </a:p>
          <a:p>
            <a:pPr>
              <a:buFont typeface="Arial" pitchFamily="34" charset="0"/>
              <a:buChar char="•"/>
            </a:pPr>
            <a:r>
              <a:rPr lang="en-US" sz="3200" dirty="0" smtClean="0">
                <a:ea typeface="Ebrima" pitchFamily="2" charset="0"/>
                <a:cs typeface="Ebrima" pitchFamily="2" charset="0"/>
              </a:rPr>
              <a:t> RSSI-distance model or RF fingerprinting</a:t>
            </a:r>
          </a:p>
          <a:p>
            <a:pPr>
              <a:buFont typeface="Arial" pitchFamily="34" charset="0"/>
              <a:buChar char="•"/>
            </a:pPr>
            <a:r>
              <a:rPr lang="en-US" sz="3200" dirty="0" smtClean="0">
                <a:ea typeface="Ebrima" pitchFamily="2" charset="0"/>
                <a:cs typeface="Ebrima" pitchFamily="2" charset="0"/>
              </a:rPr>
              <a:t> Location update interval</a:t>
            </a:r>
          </a:p>
          <a:p>
            <a:pPr>
              <a:buFont typeface="Arial" pitchFamily="34" charset="0"/>
              <a:buChar char="•"/>
            </a:pPr>
            <a:r>
              <a:rPr lang="en-US" sz="3200" dirty="0" smtClean="0">
                <a:ea typeface="Ebrima" pitchFamily="2" charset="0"/>
                <a:cs typeface="Ebrima" pitchFamily="2" charset="0"/>
              </a:rPr>
              <a:t> Geometry of the tracking area</a:t>
            </a:r>
          </a:p>
          <a:p>
            <a:pPr>
              <a:buFont typeface="Arial" pitchFamily="34" charset="0"/>
              <a:buChar char="•"/>
            </a:pPr>
            <a:r>
              <a:rPr lang="en-US" sz="3200" dirty="0" smtClean="0">
                <a:ea typeface="Ebrima" pitchFamily="2" charset="0"/>
                <a:cs typeface="Ebrima" pitchFamily="2" charset="0"/>
              </a:rPr>
              <a:t> Identifications, locations, and battery levels of the TIUs </a:t>
            </a:r>
            <a:endParaRPr lang="en-US" sz="3200" dirty="0">
              <a:ea typeface="Ebrima" pitchFamily="2" charset="0"/>
              <a:cs typeface="Ebrima" pitchFamily="2" charset="0"/>
            </a:endParaRPr>
          </a:p>
        </p:txBody>
      </p:sp>
      <p:sp>
        <p:nvSpPr>
          <p:cNvPr id="62" name="TextBox 61"/>
          <p:cNvSpPr txBox="1"/>
          <p:nvPr/>
        </p:nvSpPr>
        <p:spPr>
          <a:xfrm>
            <a:off x="37719000" y="8755320"/>
            <a:ext cx="41148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Detector</a:t>
            </a:r>
          </a:p>
          <a:p>
            <a:pPr>
              <a:buFont typeface="Arial" pitchFamily="34" charset="0"/>
              <a:buChar char="•"/>
            </a:pPr>
            <a:r>
              <a:rPr lang="en-US" sz="2400" dirty="0" smtClean="0">
                <a:ea typeface="Ebrima" pitchFamily="2" charset="0"/>
                <a:cs typeface="Ebrima" pitchFamily="2" charset="0"/>
              </a:rPr>
              <a:t> Size: 3.5”x1”</a:t>
            </a:r>
          </a:p>
          <a:p>
            <a:pPr>
              <a:buFont typeface="Arial" pitchFamily="34" charset="0"/>
              <a:buChar char="•"/>
            </a:pPr>
            <a:r>
              <a:rPr lang="en-US" sz="2400" dirty="0" smtClean="0">
                <a:ea typeface="Ebrima" pitchFamily="2" charset="0"/>
                <a:cs typeface="Ebrima" pitchFamily="2" charset="0"/>
              </a:rPr>
              <a:t> Use RF12B transceiver at</a:t>
            </a:r>
          </a:p>
          <a:p>
            <a:r>
              <a:rPr lang="en-US" sz="2400" dirty="0" smtClean="0">
                <a:ea typeface="Ebrima" pitchFamily="2" charset="0"/>
                <a:cs typeface="Ebrima" pitchFamily="2" charset="0"/>
              </a:rP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battery/adapter</a:t>
            </a:r>
            <a:endParaRPr lang="en-US" sz="2400" dirty="0">
              <a:ea typeface="Ebrima" pitchFamily="2" charset="0"/>
              <a:cs typeface="Ebrima" pitchFamily="2" charset="0"/>
            </a:endParaRPr>
          </a:p>
        </p:txBody>
      </p:sp>
      <p:sp>
        <p:nvSpPr>
          <p:cNvPr id="63" name="TextBox 62"/>
          <p:cNvSpPr txBox="1"/>
          <p:nvPr/>
        </p:nvSpPr>
        <p:spPr>
          <a:xfrm>
            <a:off x="31546800" y="8839200"/>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Asset Tag</a:t>
            </a:r>
          </a:p>
          <a:p>
            <a:pPr>
              <a:buFont typeface="Arial" pitchFamily="34" charset="0"/>
              <a:buChar char="•"/>
            </a:pPr>
            <a:r>
              <a:rPr lang="en-US" sz="2400" dirty="0" smtClean="0">
                <a:ea typeface="Ebrima" pitchFamily="2" charset="0"/>
                <a:cs typeface="Ebrima" pitchFamily="2" charset="0"/>
              </a:rPr>
              <a:t> Size: 1”x1”x1”</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coin cell 20mm battery</a:t>
            </a:r>
          </a:p>
          <a:p>
            <a:pPr>
              <a:buFont typeface="Arial" pitchFamily="34" charset="0"/>
              <a:buChar char="•"/>
            </a:pPr>
            <a:r>
              <a:rPr lang="en-US" sz="2400" dirty="0" smtClean="0">
                <a:ea typeface="Ebrima" pitchFamily="2" charset="0"/>
                <a:cs typeface="Ebrima" pitchFamily="2" charset="0"/>
              </a:rPr>
              <a:t> Battery life: more than 1 month   </a:t>
            </a:r>
            <a:endParaRPr lang="en-US" sz="2400" dirty="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6" cstate="print">
            <a:clrChange>
              <a:clrFrom>
                <a:srgbClr val="F4FCFF"/>
              </a:clrFrom>
              <a:clrTo>
                <a:srgbClr val="F4FCFF">
                  <a:alpha val="0"/>
                </a:srgbClr>
              </a:clrTo>
            </a:clrChange>
          </a:blip>
          <a:srcRect/>
          <a:stretch>
            <a:fillRect/>
          </a:stretch>
        </p:blipFill>
        <p:spPr bwMode="auto">
          <a:xfrm rot="20948527">
            <a:off x="32011524" y="6739992"/>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7" cstate="print">
            <a:clrChange>
              <a:clrFrom>
                <a:srgbClr val="F0F9FF"/>
              </a:clrFrom>
              <a:clrTo>
                <a:srgbClr val="F0F9FF">
                  <a:alpha val="0"/>
                </a:srgbClr>
              </a:clrTo>
            </a:clrChange>
          </a:blip>
          <a:stretch>
            <a:fillRect/>
          </a:stretch>
        </p:blipFill>
        <p:spPr bwMode="auto">
          <a:xfrm>
            <a:off x="37719000" y="6781800"/>
            <a:ext cx="4505702" cy="1454010"/>
          </a:xfrm>
          <a:prstGeom prst="rect">
            <a:avLst/>
          </a:prstGeom>
          <a:noFill/>
        </p:spPr>
      </p:pic>
      <p:sp>
        <p:nvSpPr>
          <p:cNvPr id="66" name="TextBox 65"/>
          <p:cNvSpPr txBox="1"/>
          <p:nvPr/>
        </p:nvSpPr>
        <p:spPr>
          <a:xfrm>
            <a:off x="22326600" y="15240000"/>
            <a:ext cx="7239000" cy="3662541"/>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Controller</a:t>
            </a:r>
          </a:p>
          <a:p>
            <a:pPr>
              <a:buFont typeface="Arial" pitchFamily="34" charset="0"/>
              <a:buChar char="•"/>
            </a:pPr>
            <a:r>
              <a:rPr lang="en-US" sz="3200" dirty="0" smtClean="0">
                <a:ea typeface="Ebrima" pitchFamily="2" charset="0"/>
                <a:cs typeface="Ebrima" pitchFamily="2" charset="0"/>
              </a:rPr>
              <a:t> Provide utilities to set up the system</a:t>
            </a:r>
          </a:p>
          <a:p>
            <a:pPr>
              <a:buFont typeface="Arial" pitchFamily="34" charset="0"/>
              <a:buChar char="•"/>
            </a:pPr>
            <a:r>
              <a:rPr lang="en-US" sz="3200" dirty="0" smtClean="0">
                <a:ea typeface="Ebrima" pitchFamily="2" charset="0"/>
                <a:cs typeface="Ebrima" pitchFamily="2" charset="0"/>
              </a:rPr>
              <a:t> Written in Java</a:t>
            </a:r>
          </a:p>
          <a:p>
            <a:pPr>
              <a:buFont typeface="Arial" pitchFamily="34" charset="0"/>
              <a:buChar char="•"/>
            </a:pPr>
            <a:r>
              <a:rPr lang="en-US" sz="3200" dirty="0" smtClean="0">
                <a:ea typeface="Ebrima" pitchFamily="2" charset="0"/>
                <a:cs typeface="Ebrima" pitchFamily="2" charset="0"/>
              </a:rPr>
              <a:t> Cross platform</a:t>
            </a:r>
          </a:p>
          <a:p>
            <a:pPr>
              <a:buFont typeface="Arial" pitchFamily="34" charset="0"/>
              <a:buChar char="•"/>
            </a:pPr>
            <a:r>
              <a:rPr lang="en-US" sz="3200" dirty="0" smtClean="0">
                <a:ea typeface="Ebrima" pitchFamily="2" charset="0"/>
                <a:cs typeface="Ebrima" pitchFamily="2" charset="0"/>
              </a:rPr>
              <a:t> Easy to use</a:t>
            </a:r>
          </a:p>
          <a:p>
            <a:pPr>
              <a:buFont typeface="Arial" pitchFamily="34" charset="0"/>
              <a:buChar char="•"/>
            </a:pPr>
            <a:r>
              <a:rPr lang="en-US" sz="3200" dirty="0" smtClean="0">
                <a:ea typeface="Ebrima" pitchFamily="2" charset="0"/>
                <a:cs typeface="Ebrima" pitchFamily="2" charset="0"/>
              </a:rPr>
              <a:t> Process data and calculate assets’ location</a:t>
            </a:r>
            <a:endParaRPr lang="en-US" sz="3200" dirty="0">
              <a:ea typeface="Ebrima" pitchFamily="2" charset="0"/>
              <a:cs typeface="Ebrima" pitchFamily="2" charset="0"/>
            </a:endParaRPr>
          </a:p>
        </p:txBody>
      </p:sp>
      <p:graphicFrame>
        <p:nvGraphicFramePr>
          <p:cNvPr id="68" name="Chart 67"/>
          <p:cNvGraphicFramePr/>
          <p:nvPr/>
        </p:nvGraphicFramePr>
        <p:xfrm>
          <a:off x="37033200" y="20345399"/>
          <a:ext cx="6263952" cy="4038600"/>
        </p:xfrm>
        <a:graphic>
          <a:graphicData uri="http://schemas.openxmlformats.org/drawingml/2006/chart">
            <c:chart xmlns:c="http://schemas.openxmlformats.org/drawingml/2006/chart" xmlns:r="http://schemas.openxmlformats.org/officeDocument/2006/relationships" r:id="rId8"/>
          </a:graphicData>
        </a:graphic>
      </p:graphicFrame>
      <p:pic>
        <p:nvPicPr>
          <p:cNvPr id="2051" name="Picture 3" descr="C:\Users\WOODY\Desktop\javaapp.png"/>
          <p:cNvPicPr>
            <a:picLocks noChangeAspect="1" noChangeArrowheads="1"/>
          </p:cNvPicPr>
          <p:nvPr/>
        </p:nvPicPr>
        <p:blipFill>
          <a:blip r:embed="rId9" cstate="print"/>
          <a:srcRect/>
          <a:stretch>
            <a:fillRect/>
          </a:stretch>
        </p:blipFill>
        <p:spPr bwMode="auto">
          <a:xfrm>
            <a:off x="31242000" y="11811000"/>
            <a:ext cx="9240838" cy="4972050"/>
          </a:xfrm>
          <a:prstGeom prst="rect">
            <a:avLst/>
          </a:prstGeom>
          <a:noFill/>
        </p:spPr>
      </p:pic>
      <p:pic>
        <p:nvPicPr>
          <p:cNvPr id="2049" name="Picture 1" descr="C:\Users\WOODY\Desktop\webapp.png"/>
          <p:cNvPicPr>
            <a:picLocks noChangeAspect="1" noChangeArrowheads="1"/>
          </p:cNvPicPr>
          <p:nvPr/>
        </p:nvPicPr>
        <p:blipFill>
          <a:blip r:embed="rId10" cstate="print"/>
          <a:srcRect/>
          <a:stretch>
            <a:fillRect/>
          </a:stretch>
        </p:blipFill>
        <p:spPr bwMode="auto">
          <a:xfrm>
            <a:off x="34290000" y="13258800"/>
            <a:ext cx="8266717" cy="4648200"/>
          </a:xfrm>
          <a:prstGeom prst="rect">
            <a:avLst/>
          </a:prstGeom>
          <a:noFill/>
          <a:ln w="3175">
            <a:solidFill>
              <a:schemeClr val="tx1"/>
            </a:solidFill>
          </a:ln>
        </p:spPr>
      </p:pic>
      <p:sp>
        <p:nvSpPr>
          <p:cNvPr id="70" name="TextBox 69"/>
          <p:cNvSpPr txBox="1"/>
          <p:nvPr/>
        </p:nvSpPr>
        <p:spPr>
          <a:xfrm>
            <a:off x="5715000" y="2152471"/>
            <a:ext cx="52578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Capstone Project 2011</a:t>
            </a:r>
          </a:p>
          <a:p>
            <a:pPr lvl="0"/>
            <a:r>
              <a:rPr lang="en-US" sz="2400" b="1" dirty="0" smtClean="0">
                <a:latin typeface="Ebrima" pitchFamily="2" charset="0"/>
                <a:ea typeface="Ebrima" pitchFamily="2" charset="0"/>
                <a:cs typeface="Ebrima" pitchFamily="2" charset="0"/>
              </a:rPr>
              <a:t>Advisor: Prof. Robert Daasch</a:t>
            </a:r>
          </a:p>
          <a:p>
            <a:pPr lvl="0"/>
            <a:r>
              <a:rPr lang="en-US" sz="2400" b="1" dirty="0" smtClean="0">
                <a:latin typeface="Ebrima" pitchFamily="2" charset="0"/>
                <a:ea typeface="Ebrima" pitchFamily="2" charset="0"/>
                <a:cs typeface="Ebrima" pitchFamily="2" charset="0"/>
              </a:rPr>
              <a:t>Sponsored by Intel</a:t>
            </a:r>
          </a:p>
        </p:txBody>
      </p:sp>
      <p:sp>
        <p:nvSpPr>
          <p:cNvPr id="71" name="TextBox 70"/>
          <p:cNvSpPr txBox="1"/>
          <p:nvPr/>
        </p:nvSpPr>
        <p:spPr>
          <a:xfrm>
            <a:off x="34518600" y="2133600"/>
            <a:ext cx="52578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Lynh Pham – Daniel Ferguson</a:t>
            </a:r>
          </a:p>
          <a:p>
            <a:pPr lvl="0"/>
            <a:r>
              <a:rPr lang="en-US" sz="2400" b="1" dirty="0" smtClean="0">
                <a:latin typeface="Ebrima" pitchFamily="2" charset="0"/>
                <a:ea typeface="Ebrima" pitchFamily="2" charset="0"/>
                <a:cs typeface="Ebrima" pitchFamily="2" charset="0"/>
              </a:rPr>
              <a:t>Dung Le – Man Hoang – Tri Truong</a:t>
            </a:r>
          </a:p>
        </p:txBody>
      </p:sp>
      <p:sp>
        <p:nvSpPr>
          <p:cNvPr id="72" name="TextBox 71"/>
          <p:cNvSpPr txBox="1"/>
          <p:nvPr/>
        </p:nvSpPr>
        <p:spPr>
          <a:xfrm>
            <a:off x="14706600" y="15316200"/>
            <a:ext cx="7239000" cy="4031873"/>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RF Mesh Network</a:t>
            </a:r>
          </a:p>
          <a:p>
            <a:pPr>
              <a:buFont typeface="Arial" pitchFamily="34" charset="0"/>
              <a:buChar char="•"/>
            </a:pPr>
            <a:r>
              <a:rPr lang="en-US" sz="3200" dirty="0" smtClean="0">
                <a:ea typeface="Ebrima" pitchFamily="2" charset="0"/>
                <a:cs typeface="Ebrima" pitchFamily="2" charset="0"/>
              </a:rPr>
              <a:t> User and Admin interface</a:t>
            </a:r>
          </a:p>
          <a:p>
            <a:pPr>
              <a:buFont typeface="Arial" pitchFamily="34" charset="0"/>
              <a:buChar char="•"/>
            </a:pPr>
            <a:r>
              <a:rPr lang="en-US" sz="3200" dirty="0" smtClean="0">
                <a:ea typeface="Ebrima" pitchFamily="2" charset="0"/>
                <a:cs typeface="Ebrima" pitchFamily="2" charset="0"/>
              </a:rPr>
              <a:t> Interactive 2D map</a:t>
            </a:r>
          </a:p>
          <a:p>
            <a:pPr>
              <a:buFont typeface="Arial" pitchFamily="34" charset="0"/>
              <a:buChar char="•"/>
            </a:pPr>
            <a:r>
              <a:rPr lang="en-US" sz="3200" dirty="0" smtClean="0">
                <a:ea typeface="Ebrima" pitchFamily="2" charset="0"/>
                <a:cs typeface="Ebrima" pitchFamily="2" charset="0"/>
              </a:rPr>
              <a:t> Search TIU and detector via ID</a:t>
            </a:r>
          </a:p>
          <a:p>
            <a:pPr>
              <a:buFont typeface="Arial" pitchFamily="34" charset="0"/>
              <a:buChar char="•"/>
            </a:pPr>
            <a:r>
              <a:rPr lang="en-US" sz="3200" dirty="0" smtClean="0">
                <a:ea typeface="Ebrima" pitchFamily="2" charset="0"/>
                <a:cs typeface="Ebrima" pitchFamily="2" charset="0"/>
              </a:rPr>
              <a:t> Show battery level</a:t>
            </a:r>
          </a:p>
          <a:p>
            <a:pPr>
              <a:buFont typeface="Arial" pitchFamily="34" charset="0"/>
              <a:buChar char="•"/>
            </a:pPr>
            <a:r>
              <a:rPr lang="en-US" sz="3200" dirty="0" smtClean="0">
                <a:ea typeface="Ebrima" pitchFamily="2" charset="0"/>
                <a:cs typeface="Ebrima" pitchFamily="2" charset="0"/>
              </a:rPr>
              <a:t> Add and remove tag/detector</a:t>
            </a:r>
          </a:p>
          <a:p>
            <a:pPr>
              <a:buFont typeface="Arial" pitchFamily="34" charset="0"/>
              <a:buChar char="•"/>
            </a:pPr>
            <a:r>
              <a:rPr lang="en-US" sz="3200" dirty="0" smtClean="0">
                <a:ea typeface="Ebrima" pitchFamily="2" charset="0"/>
                <a:cs typeface="Ebrima" pitchFamily="2" charset="0"/>
              </a:rPr>
              <a:t> Change  geometry of tracking area   </a:t>
            </a:r>
          </a:p>
          <a:p>
            <a:pPr>
              <a:buFont typeface="Arial" pitchFamily="34" charset="0"/>
              <a:buChar char="•"/>
            </a:pPr>
            <a:endParaRPr lang="en-US" sz="2400" dirty="0">
              <a:ea typeface="Ebrima" pitchFamily="2" charset="0"/>
              <a:cs typeface="Ebrima" pitchFamily="2" charset="0"/>
            </a:endParaRPr>
          </a:p>
        </p:txBody>
      </p:sp>
      <p:sp>
        <p:nvSpPr>
          <p:cNvPr id="73" name="TextBox 72"/>
          <p:cNvSpPr txBox="1"/>
          <p:nvPr/>
        </p:nvSpPr>
        <p:spPr>
          <a:xfrm>
            <a:off x="14706600" y="19659600"/>
            <a:ext cx="6705600" cy="3046988"/>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Wi-Fi Proxy</a:t>
            </a:r>
          </a:p>
          <a:p>
            <a:pPr>
              <a:buFont typeface="Arial" pitchFamily="34" charset="0"/>
              <a:buChar char="•"/>
            </a:pPr>
            <a:r>
              <a:rPr lang="en-US" sz="3200" dirty="0" smtClean="0">
                <a:ea typeface="Ebrima" pitchFamily="2" charset="0"/>
                <a:cs typeface="Ebrima" pitchFamily="2" charset="0"/>
              </a:rPr>
              <a:t> WiFly 802.11b/g at 2.4GHz </a:t>
            </a:r>
          </a:p>
          <a:p>
            <a:pPr>
              <a:buFont typeface="Arial" pitchFamily="34" charset="0"/>
              <a:buChar char="•"/>
            </a:pPr>
            <a:r>
              <a:rPr lang="en-US" sz="3200" dirty="0" smtClean="0">
                <a:ea typeface="Ebrima" pitchFamily="2" charset="0"/>
                <a:cs typeface="Ebrima" pitchFamily="2" charset="0"/>
              </a:rPr>
              <a:t> RF12B transceiver at 434MHz</a:t>
            </a:r>
          </a:p>
          <a:p>
            <a:pPr>
              <a:buFont typeface="Arial" pitchFamily="34" charset="0"/>
              <a:buChar char="•"/>
            </a:pPr>
            <a:r>
              <a:rPr lang="en-US" sz="3200" dirty="0" smtClean="0">
                <a:ea typeface="Ebrima" pitchFamily="2" charset="0"/>
                <a:cs typeface="Ebrima" pitchFamily="2" charset="0"/>
              </a:rPr>
              <a:t> MCU ATMega328p</a:t>
            </a:r>
          </a:p>
          <a:p>
            <a:pPr>
              <a:buFont typeface="Arial" pitchFamily="34" charset="0"/>
              <a:buChar char="•"/>
            </a:pPr>
            <a:r>
              <a:rPr lang="en-US" sz="3200" dirty="0" smtClean="0">
                <a:ea typeface="Ebrima" pitchFamily="2" charset="0"/>
                <a:cs typeface="Ebrima" pitchFamily="2" charset="0"/>
              </a:rPr>
              <a:t> Use 9V battery/adaptor   </a:t>
            </a:r>
          </a:p>
          <a:p>
            <a:pPr>
              <a:buFont typeface="Arial" pitchFamily="34" charset="0"/>
              <a:buChar char="•"/>
            </a:pPr>
            <a:endParaRPr lang="en-US" sz="2400" dirty="0">
              <a:ea typeface="Ebrima" pitchFamily="2" charset="0"/>
              <a:cs typeface="Ebrima" pitchFamily="2" charset="0"/>
            </a:endParaRPr>
          </a:p>
        </p:txBody>
      </p:sp>
      <p:sp>
        <p:nvSpPr>
          <p:cNvPr id="74" name="TextBox 73"/>
          <p:cNvSpPr txBox="1"/>
          <p:nvPr/>
        </p:nvSpPr>
        <p:spPr>
          <a:xfrm>
            <a:off x="14859000" y="24003000"/>
            <a:ext cx="5562600" cy="3539430"/>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Fingerprint Algorithm</a:t>
            </a:r>
          </a:p>
          <a:p>
            <a:pPr>
              <a:buFont typeface="Arial" pitchFamily="34" charset="0"/>
              <a:buChar char="•"/>
            </a:pPr>
            <a:r>
              <a:rPr lang="en-US" sz="2400" dirty="0" smtClean="0">
                <a:ea typeface="Ebrima" pitchFamily="2" charset="0"/>
                <a:cs typeface="Ebrima" pitchFamily="2" charset="0"/>
              </a:rPr>
              <a:t> </a:t>
            </a:r>
            <a:r>
              <a:rPr lang="en-US" sz="3200" dirty="0" smtClean="0">
                <a:ea typeface="Ebrima" pitchFamily="2" charset="0"/>
                <a:cs typeface="Ebrima" pitchFamily="2" charset="0"/>
              </a:rPr>
              <a:t>Calibrate and create a database of signal signature.</a:t>
            </a:r>
          </a:p>
          <a:p>
            <a:pPr>
              <a:buFont typeface="Arial" pitchFamily="34" charset="0"/>
              <a:buChar char="•"/>
            </a:pPr>
            <a:r>
              <a:rPr lang="en-US" sz="3200" dirty="0" smtClean="0">
                <a:ea typeface="Ebrima" pitchFamily="2" charset="0"/>
                <a:cs typeface="Ebrima" pitchFamily="2" charset="0"/>
              </a:rPr>
              <a:t> Locate by matching signal pattern</a:t>
            </a:r>
          </a:p>
          <a:p>
            <a:pPr>
              <a:buFont typeface="Arial" pitchFamily="34" charset="0"/>
              <a:buChar char="•"/>
            </a:pPr>
            <a:r>
              <a:rPr lang="en-US" sz="3200" dirty="0" smtClean="0">
                <a:ea typeface="Ebrima" pitchFamily="2" charset="0"/>
                <a:cs typeface="Ebrima" pitchFamily="2" charset="0"/>
              </a:rPr>
              <a:t> Interpolate calculated results</a:t>
            </a:r>
          </a:p>
          <a:p>
            <a:pPr>
              <a:buFont typeface="Arial" pitchFamily="34" charset="0"/>
              <a:buChar char="•"/>
            </a:pPr>
            <a:endParaRPr lang="en-US" sz="2400" dirty="0">
              <a:ea typeface="Ebrima" pitchFamily="2" charset="0"/>
              <a:cs typeface="Ebrima" pitchFamily="2" charset="0"/>
            </a:endParaRPr>
          </a:p>
        </p:txBody>
      </p:sp>
      <p:sp>
        <p:nvSpPr>
          <p:cNvPr id="75" name="Rectangle 74"/>
          <p:cNvSpPr/>
          <p:nvPr/>
        </p:nvSpPr>
        <p:spPr>
          <a:xfrm>
            <a:off x="14859000" y="5486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1" dirty="0" smtClean="0">
                <a:solidFill>
                  <a:schemeClr val="tx1"/>
                </a:solidFill>
              </a:rPr>
              <a:t>Design</a:t>
            </a:r>
            <a:endParaRPr lang="en-US" sz="5400" b="1" dirty="0">
              <a:solidFill>
                <a:schemeClr val="tx1"/>
              </a:solidFill>
            </a:endParaRPr>
          </a:p>
        </p:txBody>
      </p:sp>
      <p:pic>
        <p:nvPicPr>
          <p:cNvPr id="2052" name="Picture 4" descr="C:\Users\WOODY\Desktop\sensor_network_big.gif"/>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18364200" y="9448800"/>
            <a:ext cx="6857999" cy="5299363"/>
          </a:xfrm>
          <a:prstGeom prst="rect">
            <a:avLst/>
          </a:prstGeom>
          <a:noFill/>
        </p:spPr>
      </p:pic>
      <p:pic>
        <p:nvPicPr>
          <p:cNvPr id="2053" name="Picture 5" descr="C:\Users\WOODY\Desktop\floorplan_000.gif"/>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3733800" y="22936200"/>
            <a:ext cx="6705600" cy="4795137"/>
          </a:xfrm>
          <a:prstGeom prst="rect">
            <a:avLst/>
          </a:prstGeom>
          <a:noFill/>
        </p:spPr>
      </p:pic>
      <p:sp>
        <p:nvSpPr>
          <p:cNvPr id="80" name="Rectangle 79"/>
          <p:cNvSpPr/>
          <p:nvPr/>
        </p:nvSpPr>
        <p:spPr>
          <a:xfrm>
            <a:off x="24841200" y="124206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TotalTime>
  <Words>510</Words>
  <Application>Microsoft Office PowerPoint</Application>
  <PresentationFormat>Custom</PresentationFormat>
  <Paragraphs>79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Trader</cp:lastModifiedBy>
  <cp:revision>169</cp:revision>
  <dcterms:created xsi:type="dcterms:W3CDTF">2011-05-14T19:20:52Z</dcterms:created>
  <dcterms:modified xsi:type="dcterms:W3CDTF">2011-05-18T17:35:30Z</dcterms:modified>
</cp:coreProperties>
</file>