
<file path=[Content_Types].xml><?xml version="1.0" encoding="utf-8"?>
<Types xmlns="http://schemas.openxmlformats.org/package/2006/content-types">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quickStyle2.xml" ContentType="application/vnd.openxmlformats-officedocument.drawingml.diagramStyle+xml"/>
  <Override PartName="/ppt/diagrams/quickStyle3.xml" ContentType="application/vnd.openxmlformats-officedocument.drawingml.diagramStyl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tiff" ContentType="image/tiff"/>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Default Extension="xlsx" ContentType="application/vnd.openxmlformats-officedocument.spreadsheetml.sheet"/>
  <Override PartName="/ppt/diagrams/drawing12.xml" ContentType="application/vnd.ms-office.drawingml.diagramDrawing+xml"/>
  <Override PartName="/ppt/diagrams/drawing11.xml" ContentType="application/vnd.ms-office.drawingml.diagramDrawing+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charts/chart1.xml" ContentType="application/vnd.openxmlformats-officedocument.drawingml.chart+xml"/>
  <Override PartName="/docProps/core.xml" ContentType="application/vnd.openxmlformats-package.core-properties+xml"/>
  <Override PartName="/ppt/diagrams/drawing10.xml" ContentType="application/vnd.ms-office.drawingml.diagramDrawing+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diagrams/colors2.xml" ContentType="application/vnd.openxmlformats-officedocument.drawingml.diagramColors+xml"/>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0" r:id="rId2"/>
  </p:sldIdLst>
  <p:sldSz cx="43891200" cy="32918400"/>
  <p:notesSz cx="6858000" cy="9144000"/>
  <p:defaultText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81D0"/>
    <a:srgbClr val="338BA3"/>
    <a:srgbClr val="399AB5"/>
    <a:srgbClr val="4482E6"/>
    <a:srgbClr val="A8B400"/>
    <a:srgbClr val="CC0000"/>
    <a:srgbClr val="E34429"/>
    <a:srgbClr val="FFFF00"/>
    <a:srgbClr val="0066FF"/>
    <a:srgbClr val="00759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15620" autoAdjust="0"/>
    <p:restoredTop sz="98333" autoAdjust="0"/>
  </p:normalViewPr>
  <p:slideViewPr>
    <p:cSldViewPr>
      <p:cViewPr varScale="1">
        <p:scale>
          <a:sx n="22" d="100"/>
          <a:sy n="22" d="100"/>
        </p:scale>
        <p:origin x="-1638" y="-126"/>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Office_Excel_Worksheet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lrMapOvr bg1="lt1" tx1="dk1" bg2="lt2" tx2="dk2" accent1="accent1" accent2="accent2" accent3="accent3" accent4="accent4" accent5="accent5" accent6="accent6" hlink="hlink" folHlink="folHlink"/>
  <c:chart>
    <c:view3D>
      <c:perspective val="30"/>
    </c:view3D>
    <c:plotArea>
      <c:layout/>
      <c:bar3DChart>
        <c:barDir val="col"/>
        <c:grouping val="percentStacked"/>
        <c:ser>
          <c:idx val="0"/>
          <c:order val="0"/>
          <c:tx>
            <c:strRef>
              <c:f>Sheet1!$B$1</c:f>
              <c:strCache>
                <c:ptCount val="1"/>
                <c:pt idx="0">
                  <c:v>Series 1</c:v>
                </c:pt>
              </c:strCache>
            </c:strRef>
          </c:tx>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shape val="box"/>
        <c:axId val="82319616"/>
        <c:axId val="82329600"/>
        <c:axId val="0"/>
      </c:bar3DChart>
      <c:catAx>
        <c:axId val="82319616"/>
        <c:scaling>
          <c:orientation val="minMax"/>
        </c:scaling>
        <c:axPos val="b"/>
        <c:tickLblPos val="nextTo"/>
        <c:crossAx val="82329600"/>
        <c:crosses val="autoZero"/>
        <c:auto val="1"/>
        <c:lblAlgn val="ctr"/>
        <c:lblOffset val="100"/>
      </c:catAx>
      <c:valAx>
        <c:axId val="82329600"/>
        <c:scaling>
          <c:orientation val="minMax"/>
        </c:scaling>
        <c:axPos val="l"/>
        <c:majorGridlines/>
        <c:numFmt formatCode="0%" sourceLinked="1"/>
        <c:tickLblPos val="nextTo"/>
        <c:crossAx val="82319616"/>
        <c:crosses val="autoZero"/>
        <c:crossBetween val="between"/>
      </c:valAx>
    </c:plotArea>
    <c:legend>
      <c:legendPos val="r"/>
      <c:layout/>
    </c:legend>
    <c:plotVisOnly val="1"/>
  </c:chart>
  <c:txPr>
    <a:bodyPr/>
    <a:lstStyle/>
    <a:p>
      <a:pPr>
        <a:defRPr sz="1800"/>
      </a:pPr>
      <a:endParaRPr lang="en-US"/>
    </a:p>
  </c:txPr>
  <c:externalData r:id="rId2"/>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96114E-3F9A-4F02-8C72-5172C2AD16DF}"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8FC7F960-B344-4E91-B89A-AE1C9CEA0C11}">
      <dgm:prSet phldrT="[Text]" custT="1"/>
      <dgm:spPr>
        <a:gradFill rotWithShape="0">
          <a:gsLst>
            <a:gs pos="0">
              <a:schemeClr val="tx2">
                <a:lumMod val="40000"/>
                <a:lumOff val="6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gradFill>
      </dgm:spPr>
      <dgm:t>
        <a:bodyPr/>
        <a:lstStyle/>
        <a:p>
          <a:pPr algn="ctr"/>
          <a:r>
            <a:rPr lang="en-US" sz="4800" b="1" dirty="0" smtClean="0">
              <a:latin typeface="Ebrima" pitchFamily="2" charset="0"/>
              <a:ea typeface="Ebrima" pitchFamily="2" charset="0"/>
              <a:cs typeface="Ebrima" pitchFamily="2" charset="0"/>
            </a:rPr>
            <a:t>CAPSTONE TEAM</a:t>
          </a:r>
          <a:endParaRPr lang="en-US" sz="4800" b="1" dirty="0">
            <a:latin typeface="Ebrima" pitchFamily="2" charset="0"/>
            <a:ea typeface="Ebrima" pitchFamily="2" charset="0"/>
            <a:cs typeface="Ebrima" pitchFamily="2" charset="0"/>
          </a:endParaRPr>
        </a:p>
      </dgm:t>
    </dgm:pt>
    <dgm:pt modelId="{4B0A0BAF-40A0-4C71-A8B7-C2362DA2C5CF}" type="parTrans" cxnId="{2E5954B1-7E90-4675-9BAF-CC93FCC2171D}">
      <dgm:prSet/>
      <dgm:spPr/>
      <dgm:t>
        <a:bodyPr/>
        <a:lstStyle/>
        <a:p>
          <a:endParaRPr lang="en-US"/>
        </a:p>
      </dgm:t>
    </dgm:pt>
    <dgm:pt modelId="{716E2F1D-8FC6-4A74-A917-CE6089C4305E}" type="sibTrans" cxnId="{2E5954B1-7E90-4675-9BAF-CC93FCC2171D}">
      <dgm:prSet/>
      <dgm:spPr/>
      <dgm:t>
        <a:bodyPr/>
        <a:lstStyle/>
        <a:p>
          <a:endParaRPr lang="en-US"/>
        </a:p>
      </dgm:t>
    </dgm:pt>
    <dgm:pt modelId="{FBDD42D5-737B-478A-AFD7-507F9CFEDA64}" type="pres">
      <dgm:prSet presAssocID="{0996114E-3F9A-4F02-8C72-5172C2AD16DF}" presName="linear" presStyleCnt="0">
        <dgm:presLayoutVars>
          <dgm:animLvl val="lvl"/>
          <dgm:resizeHandles val="exact"/>
        </dgm:presLayoutVars>
      </dgm:prSet>
      <dgm:spPr/>
      <dgm:t>
        <a:bodyPr/>
        <a:lstStyle/>
        <a:p>
          <a:endParaRPr lang="en-US"/>
        </a:p>
      </dgm:t>
    </dgm:pt>
    <dgm:pt modelId="{B807F722-C65D-4F79-800E-ABDE0AF23D7C}" type="pres">
      <dgm:prSet presAssocID="{8FC7F960-B344-4E91-B89A-AE1C9CEA0C11}" presName="parentText" presStyleLbl="node1" presStyleIdx="0" presStyleCnt="1" custLinFactNeighborY="-8290">
        <dgm:presLayoutVars>
          <dgm:chMax val="0"/>
          <dgm:bulletEnabled val="1"/>
        </dgm:presLayoutVars>
      </dgm:prSet>
      <dgm:spPr/>
      <dgm:t>
        <a:bodyPr/>
        <a:lstStyle/>
        <a:p>
          <a:endParaRPr lang="en-US"/>
        </a:p>
      </dgm:t>
    </dgm:pt>
  </dgm:ptLst>
  <dgm:cxnLst>
    <dgm:cxn modelId="{ACB82A68-B7FE-4807-A2EE-6A51086EDC3B}" type="presOf" srcId="{8FC7F960-B344-4E91-B89A-AE1C9CEA0C11}" destId="{B807F722-C65D-4F79-800E-ABDE0AF23D7C}" srcOrd="0" destOrd="0" presId="urn:microsoft.com/office/officeart/2005/8/layout/vList2"/>
    <dgm:cxn modelId="{2E5954B1-7E90-4675-9BAF-CC93FCC2171D}" srcId="{0996114E-3F9A-4F02-8C72-5172C2AD16DF}" destId="{8FC7F960-B344-4E91-B89A-AE1C9CEA0C11}" srcOrd="0" destOrd="0" parTransId="{4B0A0BAF-40A0-4C71-A8B7-C2362DA2C5CF}" sibTransId="{716E2F1D-8FC6-4A74-A917-CE6089C4305E}"/>
    <dgm:cxn modelId="{5EB37DE9-7845-4FF3-A319-ACA33F2231AB}" type="presOf" srcId="{0996114E-3F9A-4F02-8C72-5172C2AD16DF}" destId="{FBDD42D5-737B-478A-AFD7-507F9CFEDA64}" srcOrd="0" destOrd="0" presId="urn:microsoft.com/office/officeart/2005/8/layout/vList2"/>
    <dgm:cxn modelId="{AD71D83C-BB6C-4E02-BC4B-A9DC303709FE}" type="presParOf" srcId="{FBDD42D5-737B-478A-AFD7-507F9CFEDA64}" destId="{B807F722-C65D-4F79-800E-ABDE0AF23D7C}" srcOrd="0" destOrd="0" presId="urn:microsoft.com/office/officeart/2005/8/layout/vList2"/>
  </dgm:cxnLst>
  <dgm:bg/>
  <dgm:whole/>
  <dgm:extLst>
    <a:ext uri="http://schemas.microsoft.com/office/drawing/2008/diagram">
      <dsp:dataModelExt xmlns=""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96114E-3F9A-4F02-8C72-5172C2AD16DF}"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8FC7F960-B344-4E91-B89A-AE1C9CEA0C11}">
      <dgm:prSet phldrT="[Text]" custT="1"/>
      <dgm:spPr/>
      <dgm:t>
        <a:bodyPr/>
        <a:lstStyle/>
        <a:p>
          <a:pPr algn="ctr"/>
          <a:r>
            <a:rPr lang="en-US" sz="5000" b="1" dirty="0" smtClean="0">
              <a:latin typeface="Ebrima" pitchFamily="2" charset="0"/>
              <a:ea typeface="Ebrima" pitchFamily="2" charset="0"/>
              <a:cs typeface="Ebrima" pitchFamily="2" charset="0"/>
            </a:rPr>
            <a:t>ABSTRACT</a:t>
          </a:r>
          <a:endParaRPr lang="en-US" sz="5000" b="1" dirty="0">
            <a:latin typeface="Ebrima" pitchFamily="2" charset="0"/>
            <a:ea typeface="Ebrima" pitchFamily="2" charset="0"/>
            <a:cs typeface="Ebrima" pitchFamily="2" charset="0"/>
          </a:endParaRPr>
        </a:p>
      </dgm:t>
    </dgm:pt>
    <dgm:pt modelId="{4B0A0BAF-40A0-4C71-A8B7-C2362DA2C5CF}" type="parTrans" cxnId="{2E5954B1-7E90-4675-9BAF-CC93FCC2171D}">
      <dgm:prSet/>
      <dgm:spPr/>
      <dgm:t>
        <a:bodyPr/>
        <a:lstStyle/>
        <a:p>
          <a:endParaRPr lang="en-US"/>
        </a:p>
      </dgm:t>
    </dgm:pt>
    <dgm:pt modelId="{716E2F1D-8FC6-4A74-A917-CE6089C4305E}" type="sibTrans" cxnId="{2E5954B1-7E90-4675-9BAF-CC93FCC2171D}">
      <dgm:prSet/>
      <dgm:spPr/>
      <dgm:t>
        <a:bodyPr/>
        <a:lstStyle/>
        <a:p>
          <a:endParaRPr lang="en-US"/>
        </a:p>
      </dgm:t>
    </dgm:pt>
    <dgm:pt modelId="{FBDD42D5-737B-478A-AFD7-507F9CFEDA64}" type="pres">
      <dgm:prSet presAssocID="{0996114E-3F9A-4F02-8C72-5172C2AD16DF}" presName="linear" presStyleCnt="0">
        <dgm:presLayoutVars>
          <dgm:animLvl val="lvl"/>
          <dgm:resizeHandles val="exact"/>
        </dgm:presLayoutVars>
      </dgm:prSet>
      <dgm:spPr/>
      <dgm:t>
        <a:bodyPr/>
        <a:lstStyle/>
        <a:p>
          <a:endParaRPr lang="en-US"/>
        </a:p>
      </dgm:t>
    </dgm:pt>
    <dgm:pt modelId="{B807F722-C65D-4F79-800E-ABDE0AF23D7C}" type="pres">
      <dgm:prSet presAssocID="{8FC7F960-B344-4E91-B89A-AE1C9CEA0C11}" presName="parentText" presStyleLbl="node1" presStyleIdx="0" presStyleCnt="1" custLinFactNeighborX="-1042">
        <dgm:presLayoutVars>
          <dgm:chMax val="0"/>
          <dgm:bulletEnabled val="1"/>
        </dgm:presLayoutVars>
      </dgm:prSet>
      <dgm:spPr/>
      <dgm:t>
        <a:bodyPr/>
        <a:lstStyle/>
        <a:p>
          <a:endParaRPr lang="en-US"/>
        </a:p>
      </dgm:t>
    </dgm:pt>
  </dgm:ptLst>
  <dgm:cxnLst>
    <dgm:cxn modelId="{2E5954B1-7E90-4675-9BAF-CC93FCC2171D}" srcId="{0996114E-3F9A-4F02-8C72-5172C2AD16DF}" destId="{8FC7F960-B344-4E91-B89A-AE1C9CEA0C11}" srcOrd="0" destOrd="0" parTransId="{4B0A0BAF-40A0-4C71-A8B7-C2362DA2C5CF}" sibTransId="{716E2F1D-8FC6-4A74-A917-CE6089C4305E}"/>
    <dgm:cxn modelId="{63644C5C-C7C5-4202-B46D-61543C50F4BF}" type="presOf" srcId="{8FC7F960-B344-4E91-B89A-AE1C9CEA0C11}" destId="{B807F722-C65D-4F79-800E-ABDE0AF23D7C}" srcOrd="0" destOrd="0" presId="urn:microsoft.com/office/officeart/2005/8/layout/vList2"/>
    <dgm:cxn modelId="{D5ECB690-AC7F-427C-8E96-B986BC7BDFFB}" type="presOf" srcId="{0996114E-3F9A-4F02-8C72-5172C2AD16DF}" destId="{FBDD42D5-737B-478A-AFD7-507F9CFEDA64}" srcOrd="0" destOrd="0" presId="urn:microsoft.com/office/officeart/2005/8/layout/vList2"/>
    <dgm:cxn modelId="{88F230C0-93C4-4C5C-8351-FDE1D10EB762}" type="presParOf" srcId="{FBDD42D5-737B-478A-AFD7-507F9CFEDA64}" destId="{B807F722-C65D-4F79-800E-ABDE0AF23D7C}" srcOrd="0" destOrd="0" presId="urn:microsoft.com/office/officeart/2005/8/layout/vList2"/>
  </dgm:cxnLst>
  <dgm:bg/>
  <dgm:whole/>
  <dgm:extLst>
    <a:ext uri="http://schemas.microsoft.com/office/drawing/2008/diagram">
      <dsp:dataModelExt xmlns="" xmlns:dsp="http://schemas.microsoft.com/office/drawing/2008/diagram" relId="rId1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96114E-3F9A-4F02-8C72-5172C2AD16DF}"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8FC7F960-B344-4E91-B89A-AE1C9CEA0C11}">
      <dgm:prSet phldrT="[Text]" custT="1"/>
      <dgm:spPr>
        <a:gradFill rotWithShape="0">
          <a:gsLst>
            <a:gs pos="0">
              <a:schemeClr val="tx2">
                <a:lumMod val="40000"/>
                <a:lumOff val="6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gradFill>
      </dgm:spPr>
      <dgm:t>
        <a:bodyPr/>
        <a:lstStyle/>
        <a:p>
          <a:pPr algn="ctr"/>
          <a:r>
            <a:rPr lang="en-US" sz="4800" b="1" dirty="0" smtClean="0">
              <a:latin typeface="Ebrima" pitchFamily="2" charset="0"/>
              <a:ea typeface="Ebrima" pitchFamily="2" charset="0"/>
              <a:cs typeface="Ebrima" pitchFamily="2" charset="0"/>
            </a:rPr>
            <a:t>REQUIREMENTS</a:t>
          </a:r>
          <a:endParaRPr lang="en-US" sz="4800" b="1" dirty="0">
            <a:latin typeface="Ebrima" pitchFamily="2" charset="0"/>
            <a:ea typeface="Ebrima" pitchFamily="2" charset="0"/>
            <a:cs typeface="Ebrima" pitchFamily="2" charset="0"/>
          </a:endParaRPr>
        </a:p>
      </dgm:t>
    </dgm:pt>
    <dgm:pt modelId="{4B0A0BAF-40A0-4C71-A8B7-C2362DA2C5CF}" type="parTrans" cxnId="{2E5954B1-7E90-4675-9BAF-CC93FCC2171D}">
      <dgm:prSet/>
      <dgm:spPr/>
      <dgm:t>
        <a:bodyPr/>
        <a:lstStyle/>
        <a:p>
          <a:endParaRPr lang="en-US"/>
        </a:p>
      </dgm:t>
    </dgm:pt>
    <dgm:pt modelId="{716E2F1D-8FC6-4A74-A917-CE6089C4305E}" type="sibTrans" cxnId="{2E5954B1-7E90-4675-9BAF-CC93FCC2171D}">
      <dgm:prSet/>
      <dgm:spPr/>
      <dgm:t>
        <a:bodyPr/>
        <a:lstStyle/>
        <a:p>
          <a:endParaRPr lang="en-US"/>
        </a:p>
      </dgm:t>
    </dgm:pt>
    <dgm:pt modelId="{FBDD42D5-737B-478A-AFD7-507F9CFEDA64}" type="pres">
      <dgm:prSet presAssocID="{0996114E-3F9A-4F02-8C72-5172C2AD16DF}" presName="linear" presStyleCnt="0">
        <dgm:presLayoutVars>
          <dgm:animLvl val="lvl"/>
          <dgm:resizeHandles val="exact"/>
        </dgm:presLayoutVars>
      </dgm:prSet>
      <dgm:spPr/>
      <dgm:t>
        <a:bodyPr/>
        <a:lstStyle/>
        <a:p>
          <a:endParaRPr lang="en-US"/>
        </a:p>
      </dgm:t>
    </dgm:pt>
    <dgm:pt modelId="{B807F722-C65D-4F79-800E-ABDE0AF23D7C}" type="pres">
      <dgm:prSet presAssocID="{8FC7F960-B344-4E91-B89A-AE1C9CEA0C11}" presName="parentText" presStyleLbl="node1" presStyleIdx="0" presStyleCnt="1" custLinFactNeighborX="1042">
        <dgm:presLayoutVars>
          <dgm:chMax val="0"/>
          <dgm:bulletEnabled val="1"/>
        </dgm:presLayoutVars>
      </dgm:prSet>
      <dgm:spPr/>
      <dgm:t>
        <a:bodyPr/>
        <a:lstStyle/>
        <a:p>
          <a:endParaRPr lang="en-US"/>
        </a:p>
      </dgm:t>
    </dgm:pt>
  </dgm:ptLst>
  <dgm:cxnLst>
    <dgm:cxn modelId="{78C6B70C-4DD5-471D-9375-22CA139A7D75}" type="presOf" srcId="{0996114E-3F9A-4F02-8C72-5172C2AD16DF}" destId="{FBDD42D5-737B-478A-AFD7-507F9CFEDA64}" srcOrd="0" destOrd="0" presId="urn:microsoft.com/office/officeart/2005/8/layout/vList2"/>
    <dgm:cxn modelId="{2E5954B1-7E90-4675-9BAF-CC93FCC2171D}" srcId="{0996114E-3F9A-4F02-8C72-5172C2AD16DF}" destId="{8FC7F960-B344-4E91-B89A-AE1C9CEA0C11}" srcOrd="0" destOrd="0" parTransId="{4B0A0BAF-40A0-4C71-A8B7-C2362DA2C5CF}" sibTransId="{716E2F1D-8FC6-4A74-A917-CE6089C4305E}"/>
    <dgm:cxn modelId="{1C1DF1FE-0D05-49B2-B45A-75DC261EE73D}" type="presOf" srcId="{8FC7F960-B344-4E91-B89A-AE1C9CEA0C11}" destId="{B807F722-C65D-4F79-800E-ABDE0AF23D7C}" srcOrd="0" destOrd="0" presId="urn:microsoft.com/office/officeart/2005/8/layout/vList2"/>
    <dgm:cxn modelId="{87C03EEC-E718-4B57-9689-62FEFE1F0785}" type="presParOf" srcId="{FBDD42D5-737B-478A-AFD7-507F9CFEDA64}" destId="{B807F722-C65D-4F79-800E-ABDE0AF23D7C}" srcOrd="0" destOrd="0" presId="urn:microsoft.com/office/officeart/2005/8/layout/vList2"/>
  </dgm:cxnLst>
  <dgm:bg/>
  <dgm:whole/>
  <dgm:extLst>
    <a:ext uri="http://schemas.microsoft.com/office/drawing/2008/diagram">
      <dsp:dataModelExt xmlns="" xmlns:dsp="http://schemas.microsoft.com/office/drawing/2008/diagram" relId="rId20" minVer="http://schemas.openxmlformats.org/drawingml/2006/diagram"/>
    </a:ext>
  </dgm:extLst>
</dgm:dataModel>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807F722-C65D-4F79-800E-ABDE0AF23D7C}">
      <dsp:nvSpPr>
        <dsp:cNvPr id="0" name=""/>
        <dsp:cNvSpPr/>
      </dsp:nvSpPr>
      <dsp:spPr>
        <a:xfrm>
          <a:off x="0" y="0"/>
          <a:ext cx="7315199" cy="923020"/>
        </a:xfrm>
        <a:prstGeom prst="roundRect">
          <a:avLst/>
        </a:prstGeom>
        <a:gradFill rotWithShape="0">
          <a:gsLst>
            <a:gs pos="0">
              <a:schemeClr val="tx2">
                <a:lumMod val="40000"/>
                <a:lumOff val="6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b="1" kern="1200" dirty="0" smtClean="0">
              <a:latin typeface="Ebrima" pitchFamily="2" charset="0"/>
              <a:ea typeface="Ebrima" pitchFamily="2" charset="0"/>
              <a:cs typeface="Ebrima" pitchFamily="2" charset="0"/>
            </a:rPr>
            <a:t>CAPSTONE TEAM</a:t>
          </a:r>
          <a:endParaRPr lang="en-US" sz="4800" b="1" kern="1200" dirty="0">
            <a:latin typeface="Ebrima" pitchFamily="2" charset="0"/>
            <a:ea typeface="Ebrima" pitchFamily="2" charset="0"/>
            <a:cs typeface="Ebrima" pitchFamily="2" charset="0"/>
          </a:endParaRPr>
        </a:p>
      </dsp:txBody>
      <dsp:txXfrm>
        <a:off x="0" y="0"/>
        <a:ext cx="7315199" cy="923020"/>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807F722-C65D-4F79-800E-ABDE0AF23D7C}">
      <dsp:nvSpPr>
        <dsp:cNvPr id="0" name=""/>
        <dsp:cNvSpPr/>
      </dsp:nvSpPr>
      <dsp:spPr>
        <a:xfrm>
          <a:off x="0" y="450"/>
          <a:ext cx="7315199" cy="1142098"/>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90500" tIns="190500" rIns="190500" bIns="190500" numCol="1" spcCol="1270" anchor="ctr" anchorCtr="0">
          <a:noAutofit/>
        </a:bodyPr>
        <a:lstStyle/>
        <a:p>
          <a:pPr lvl="0" algn="ctr" defTabSz="2222500">
            <a:lnSpc>
              <a:spcPct val="90000"/>
            </a:lnSpc>
            <a:spcBef>
              <a:spcPct val="0"/>
            </a:spcBef>
            <a:spcAft>
              <a:spcPct val="35000"/>
            </a:spcAft>
          </a:pPr>
          <a:r>
            <a:rPr lang="en-US" sz="5000" b="1" kern="1200" dirty="0" smtClean="0">
              <a:latin typeface="Ebrima" pitchFamily="2" charset="0"/>
              <a:ea typeface="Ebrima" pitchFamily="2" charset="0"/>
              <a:cs typeface="Ebrima" pitchFamily="2" charset="0"/>
            </a:rPr>
            <a:t>ABSTRACT</a:t>
          </a:r>
          <a:endParaRPr lang="en-US" sz="5000" b="1" kern="1200" dirty="0">
            <a:latin typeface="Ebrima" pitchFamily="2" charset="0"/>
            <a:ea typeface="Ebrima" pitchFamily="2" charset="0"/>
            <a:cs typeface="Ebrima" pitchFamily="2" charset="0"/>
          </a:endParaRPr>
        </a:p>
      </dsp:txBody>
      <dsp:txXfrm>
        <a:off x="0" y="450"/>
        <a:ext cx="7315199" cy="1142098"/>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807F722-C65D-4F79-800E-ABDE0AF23D7C}">
      <dsp:nvSpPr>
        <dsp:cNvPr id="0" name=""/>
        <dsp:cNvSpPr/>
      </dsp:nvSpPr>
      <dsp:spPr>
        <a:xfrm>
          <a:off x="0" y="128"/>
          <a:ext cx="7315199" cy="837943"/>
        </a:xfrm>
        <a:prstGeom prst="roundRect">
          <a:avLst/>
        </a:prstGeom>
        <a:gradFill rotWithShape="0">
          <a:gsLst>
            <a:gs pos="0">
              <a:schemeClr val="tx2">
                <a:lumMod val="40000"/>
                <a:lumOff val="6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b="1" kern="1200" dirty="0" smtClean="0">
              <a:latin typeface="Ebrima" pitchFamily="2" charset="0"/>
              <a:ea typeface="Ebrima" pitchFamily="2" charset="0"/>
              <a:cs typeface="Ebrima" pitchFamily="2" charset="0"/>
            </a:rPr>
            <a:t>REQUIREMENTS</a:t>
          </a:r>
          <a:endParaRPr lang="en-US" sz="4800" b="1" kern="1200" dirty="0">
            <a:latin typeface="Ebrima" pitchFamily="2" charset="0"/>
            <a:ea typeface="Ebrima" pitchFamily="2" charset="0"/>
            <a:cs typeface="Ebrima" pitchFamily="2" charset="0"/>
          </a:endParaRPr>
        </a:p>
      </dsp:txBody>
      <dsp:txXfrm>
        <a:off x="0" y="128"/>
        <a:ext cx="7315199" cy="8379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47A96E-796C-4EB3-8EAD-EAB33AF58E9F}" type="datetimeFigureOut">
              <a:rPr lang="en-US" smtClean="0"/>
              <a:pPr/>
              <a:t>5/13/2011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44AE84-B317-47A7-8E0D-59E354A02EE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44AE84-B317-47A7-8E0D-59E354A02EEC}"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3"/>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105" indent="0" algn="ctr">
              <a:buNone/>
              <a:defRPr>
                <a:solidFill>
                  <a:schemeClr val="tx1">
                    <a:tint val="75000"/>
                  </a:schemeClr>
                </a:solidFill>
              </a:defRPr>
            </a:lvl2pPr>
            <a:lvl3pPr marL="4388211" indent="0" algn="ctr">
              <a:buNone/>
              <a:defRPr>
                <a:solidFill>
                  <a:schemeClr val="tx1">
                    <a:tint val="75000"/>
                  </a:schemeClr>
                </a:solidFill>
              </a:defRPr>
            </a:lvl3pPr>
            <a:lvl4pPr marL="6582316" indent="0" algn="ctr">
              <a:buNone/>
              <a:defRPr>
                <a:solidFill>
                  <a:schemeClr val="tx1">
                    <a:tint val="75000"/>
                  </a:schemeClr>
                </a:solidFill>
              </a:defRPr>
            </a:lvl4pPr>
            <a:lvl5pPr marL="8776423" indent="0" algn="ctr">
              <a:buNone/>
              <a:defRPr>
                <a:solidFill>
                  <a:schemeClr val="tx1">
                    <a:tint val="75000"/>
                  </a:schemeClr>
                </a:solidFill>
              </a:defRPr>
            </a:lvl5pPr>
            <a:lvl6pPr marL="10970528" indent="0" algn="ctr">
              <a:buNone/>
              <a:defRPr>
                <a:solidFill>
                  <a:schemeClr val="tx1">
                    <a:tint val="75000"/>
                  </a:schemeClr>
                </a:solidFill>
              </a:defRPr>
            </a:lvl6pPr>
            <a:lvl7pPr marL="13164633" indent="0" algn="ctr">
              <a:buNone/>
              <a:defRPr>
                <a:solidFill>
                  <a:schemeClr val="tx1">
                    <a:tint val="75000"/>
                  </a:schemeClr>
                </a:solidFill>
              </a:defRPr>
            </a:lvl7pPr>
            <a:lvl8pPr marL="15358739" indent="0" algn="ctr">
              <a:buNone/>
              <a:defRPr>
                <a:solidFill>
                  <a:schemeClr val="tx1">
                    <a:tint val="75000"/>
                  </a:schemeClr>
                </a:solidFill>
              </a:defRPr>
            </a:lvl8pPr>
            <a:lvl9pPr marL="1755284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3" y="13952225"/>
            <a:ext cx="37307520" cy="7200899"/>
          </a:xfrm>
        </p:spPr>
        <p:txBody>
          <a:bodyPr anchor="b"/>
          <a:lstStyle>
            <a:lvl1pPr marL="0" indent="0">
              <a:buNone/>
              <a:defRPr sz="9600">
                <a:solidFill>
                  <a:schemeClr val="tx1">
                    <a:tint val="75000"/>
                  </a:schemeClr>
                </a:solidFill>
              </a:defRPr>
            </a:lvl1pPr>
            <a:lvl2pPr marL="2194105" indent="0">
              <a:buNone/>
              <a:defRPr sz="8700">
                <a:solidFill>
                  <a:schemeClr val="tx1">
                    <a:tint val="75000"/>
                  </a:schemeClr>
                </a:solidFill>
              </a:defRPr>
            </a:lvl2pPr>
            <a:lvl3pPr marL="4388211" indent="0">
              <a:buNone/>
              <a:defRPr sz="7700">
                <a:solidFill>
                  <a:schemeClr val="tx1">
                    <a:tint val="75000"/>
                  </a:schemeClr>
                </a:solidFill>
              </a:defRPr>
            </a:lvl3pPr>
            <a:lvl4pPr marL="6582316" indent="0">
              <a:buNone/>
              <a:defRPr sz="6600">
                <a:solidFill>
                  <a:schemeClr val="tx1">
                    <a:tint val="75000"/>
                  </a:schemeClr>
                </a:solidFill>
              </a:defRPr>
            </a:lvl4pPr>
            <a:lvl5pPr marL="8776423" indent="0">
              <a:buNone/>
              <a:defRPr sz="6600">
                <a:solidFill>
                  <a:schemeClr val="tx1">
                    <a:tint val="75000"/>
                  </a:schemeClr>
                </a:solidFill>
              </a:defRPr>
            </a:lvl5pPr>
            <a:lvl6pPr marL="10970528" indent="0">
              <a:buNone/>
              <a:defRPr sz="6600">
                <a:solidFill>
                  <a:schemeClr val="tx1">
                    <a:tint val="75000"/>
                  </a:schemeClr>
                </a:solidFill>
              </a:defRPr>
            </a:lvl6pPr>
            <a:lvl7pPr marL="13164633" indent="0">
              <a:buNone/>
              <a:defRPr sz="6600">
                <a:solidFill>
                  <a:schemeClr val="tx1">
                    <a:tint val="75000"/>
                  </a:schemeClr>
                </a:solidFill>
              </a:defRPr>
            </a:lvl7pPr>
            <a:lvl8pPr marL="15358739" indent="0">
              <a:buNone/>
              <a:defRPr sz="6600">
                <a:solidFill>
                  <a:schemeClr val="tx1">
                    <a:tint val="75000"/>
                  </a:schemeClr>
                </a:solidFill>
              </a:defRPr>
            </a:lvl8pPr>
            <a:lvl9pPr marL="17552844"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D26CB9-01E4-44B8-8084-BCC418CF4A2D}" type="datetimeFigureOut">
              <a:rPr lang="en-US" smtClean="0"/>
              <a:pPr/>
              <a:t>5/13/2011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D26CB9-01E4-44B8-8084-BCC418CF4A2D}" type="datetimeFigureOut">
              <a:rPr lang="en-US" smtClean="0"/>
              <a:pPr/>
              <a:t>5/13/2011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1" y="7368544"/>
            <a:ext cx="19392903"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1" y="10439400"/>
            <a:ext cx="19392903"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4"/>
            <a:ext cx="19400521"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1"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D26CB9-01E4-44B8-8084-BCC418CF4A2D}" type="datetimeFigureOut">
              <a:rPr lang="en-US" smtClean="0"/>
              <a:pPr/>
              <a:t>5/13/2011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D26CB9-01E4-44B8-8084-BCC418CF4A2D}" type="datetimeFigureOut">
              <a:rPr lang="en-US" smtClean="0"/>
              <a:pPr/>
              <a:t>5/13/2011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26CB9-01E4-44B8-8084-BCC418CF4A2D}" type="datetimeFigureOut">
              <a:rPr lang="en-US" smtClean="0"/>
              <a:pPr/>
              <a:t>5/13/2011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1" y="1310643"/>
            <a:ext cx="24536400" cy="28094943"/>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3" cy="22517103"/>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5/13/2011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0"/>
            <a:ext cx="26334720" cy="2720343"/>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3" y="2941320"/>
            <a:ext cx="26334720" cy="19751040"/>
          </a:xfrm>
        </p:spPr>
        <p:txBody>
          <a:bodyPr/>
          <a:lstStyle>
            <a:lvl1pPr marL="0" indent="0">
              <a:buNone/>
              <a:defRPr sz="15300"/>
            </a:lvl1pPr>
            <a:lvl2pPr marL="2194105" indent="0">
              <a:buNone/>
              <a:defRPr sz="13400"/>
            </a:lvl2pPr>
            <a:lvl3pPr marL="4388211" indent="0">
              <a:buNone/>
              <a:defRPr sz="11500"/>
            </a:lvl3pPr>
            <a:lvl4pPr marL="6582316" indent="0">
              <a:buNone/>
              <a:defRPr sz="9600"/>
            </a:lvl4pPr>
            <a:lvl5pPr marL="8776423" indent="0">
              <a:buNone/>
              <a:defRPr sz="9600"/>
            </a:lvl5pPr>
            <a:lvl6pPr marL="10970528" indent="0">
              <a:buNone/>
              <a:defRPr sz="9600"/>
            </a:lvl6pPr>
            <a:lvl7pPr marL="13164633" indent="0">
              <a:buNone/>
              <a:defRPr sz="9600"/>
            </a:lvl7pPr>
            <a:lvl8pPr marL="15358739" indent="0">
              <a:buNone/>
              <a:defRPr sz="9600"/>
            </a:lvl8pPr>
            <a:lvl9pPr marL="17552844" indent="0">
              <a:buNone/>
              <a:defRPr sz="9600"/>
            </a:lvl9pPr>
          </a:lstStyle>
          <a:p>
            <a:endParaRPr lang="en-US"/>
          </a:p>
        </p:txBody>
      </p:sp>
      <p:sp>
        <p:nvSpPr>
          <p:cNvPr id="4" name="Text Placeholder 3"/>
          <p:cNvSpPr>
            <a:spLocks noGrp="1"/>
          </p:cNvSpPr>
          <p:nvPr>
            <p:ph type="body" sz="half" idx="2"/>
          </p:nvPr>
        </p:nvSpPr>
        <p:spPr>
          <a:xfrm>
            <a:off x="8602983" y="25763224"/>
            <a:ext cx="26334720" cy="3863339"/>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5/13/2011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80" cy="5486400"/>
          </a:xfrm>
          <a:prstGeom prst="rect">
            <a:avLst/>
          </a:prstGeom>
        </p:spPr>
        <p:txBody>
          <a:bodyPr vert="horz" lIns="438822" tIns="219410" rIns="438822" bIns="21941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2"/>
            <a:ext cx="39502080" cy="21724623"/>
          </a:xfrm>
          <a:prstGeom prst="rect">
            <a:avLst/>
          </a:prstGeom>
        </p:spPr>
        <p:txBody>
          <a:bodyPr vert="horz" lIns="438822" tIns="219410" rIns="438822" bIns="21941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3"/>
            <a:ext cx="10241280" cy="1752600"/>
          </a:xfrm>
          <a:prstGeom prst="rect">
            <a:avLst/>
          </a:prstGeom>
        </p:spPr>
        <p:txBody>
          <a:bodyPr vert="horz" lIns="438822" tIns="219410" rIns="438822" bIns="219410" rtlCol="0" anchor="ctr"/>
          <a:lstStyle>
            <a:lvl1pPr algn="l">
              <a:defRPr sz="5700">
                <a:solidFill>
                  <a:schemeClr val="tx1">
                    <a:tint val="75000"/>
                  </a:schemeClr>
                </a:solidFill>
              </a:defRPr>
            </a:lvl1pPr>
          </a:lstStyle>
          <a:p>
            <a:fld id="{D9D26CB9-01E4-44B8-8084-BCC418CF4A2D}" type="datetimeFigureOut">
              <a:rPr lang="en-US" smtClean="0"/>
              <a:pPr/>
              <a:t>5/13/2011</a:t>
            </a:fld>
            <a:endParaRPr lang="en-US"/>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438822" tIns="219410" rIns="438822" bIns="219410"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438822" tIns="219410" rIns="438822" bIns="219410" rtlCol="0" anchor="ctr"/>
          <a:lstStyle>
            <a:lvl1pPr algn="r">
              <a:defRPr sz="5700">
                <a:solidFill>
                  <a:schemeClr val="tx1">
                    <a:tint val="75000"/>
                  </a:schemeClr>
                </a:solidFill>
              </a:defRPr>
            </a:lvl1pPr>
          </a:lstStyle>
          <a:p>
            <a:fld id="{8EAD30C5-67B1-44D9-8976-9ADE0310717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211" rtl="0" eaLnBrk="1" latinLnBrk="0" hangingPunct="1">
        <a:spcBef>
          <a:spcPct val="0"/>
        </a:spcBef>
        <a:buNone/>
        <a:defRPr sz="21100" kern="1200">
          <a:solidFill>
            <a:schemeClr val="tx1"/>
          </a:solidFill>
          <a:latin typeface="+mj-lt"/>
          <a:ea typeface="+mj-ea"/>
          <a:cs typeface="+mj-cs"/>
        </a:defRPr>
      </a:lvl1pPr>
    </p:titleStyle>
    <p:bodyStyle>
      <a:lvl1pPr marL="1645579" indent="-1645579" algn="l" defTabSz="4388211" rtl="0" eaLnBrk="1" latinLnBrk="0" hangingPunct="1">
        <a:spcBef>
          <a:spcPct val="20000"/>
        </a:spcBef>
        <a:buFont typeface="Arial" pitchFamily="34" charset="0"/>
        <a:buChar char="•"/>
        <a:defRPr sz="153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diagramQuickStyle" Target="../diagrams/quickStyle2.xml"/><Relationship Id="rId18" Type="http://schemas.openxmlformats.org/officeDocument/2006/relationships/diagramColors" Target="../diagrams/colors3.xml"/><Relationship Id="rId26" Type="http://schemas.openxmlformats.org/officeDocument/2006/relationships/image" Target="../media/image11.png"/><Relationship Id="rId39" Type="http://schemas.openxmlformats.org/officeDocument/2006/relationships/image" Target="../media/image24.png"/><Relationship Id="rId3" Type="http://schemas.openxmlformats.org/officeDocument/2006/relationships/notesSlide" Target="../notesSlides/notesSlide1.xml"/><Relationship Id="rId21" Type="http://schemas.openxmlformats.org/officeDocument/2006/relationships/image" Target="../media/image7.png"/><Relationship Id="rId34" Type="http://schemas.openxmlformats.org/officeDocument/2006/relationships/image" Target="../media/image19.png"/><Relationship Id="rId42" Type="http://schemas.openxmlformats.org/officeDocument/2006/relationships/image" Target="../media/image27.png"/><Relationship Id="rId47" Type="http://schemas.openxmlformats.org/officeDocument/2006/relationships/image" Target="../media/image32.png"/><Relationship Id="rId50" Type="http://schemas.openxmlformats.org/officeDocument/2006/relationships/image" Target="../media/image34.png"/><Relationship Id="rId7" Type="http://schemas.openxmlformats.org/officeDocument/2006/relationships/diagramData" Target="../diagrams/data1.xml"/><Relationship Id="rId12" Type="http://schemas.openxmlformats.org/officeDocument/2006/relationships/diagramLayout" Target="../diagrams/layout2.xml"/><Relationship Id="rId17" Type="http://schemas.openxmlformats.org/officeDocument/2006/relationships/diagramQuickStyle" Target="../diagrams/quickStyle3.xml"/><Relationship Id="rId25" Type="http://schemas.openxmlformats.org/officeDocument/2006/relationships/image" Target="../media/image10.png"/><Relationship Id="rId33" Type="http://schemas.openxmlformats.org/officeDocument/2006/relationships/image" Target="../media/image18.jpeg"/><Relationship Id="rId38" Type="http://schemas.openxmlformats.org/officeDocument/2006/relationships/image" Target="../media/image23.png"/><Relationship Id="rId46" Type="http://schemas.openxmlformats.org/officeDocument/2006/relationships/image" Target="../media/image31.png"/><Relationship Id="rId2" Type="http://schemas.openxmlformats.org/officeDocument/2006/relationships/slideLayout" Target="../slideLayouts/slideLayout1.xml"/><Relationship Id="rId16" Type="http://schemas.openxmlformats.org/officeDocument/2006/relationships/diagramLayout" Target="../diagrams/layout3.xml"/><Relationship Id="rId20" Type="http://schemas.openxmlformats.org/officeDocument/2006/relationships/image" Target="../media/image6.png"/><Relationship Id="rId29" Type="http://schemas.openxmlformats.org/officeDocument/2006/relationships/image" Target="../media/image14.jpeg"/><Relationship Id="rId41" Type="http://schemas.openxmlformats.org/officeDocument/2006/relationships/image" Target="../media/image26.png"/><Relationship Id="rId1" Type="http://schemas.openxmlformats.org/officeDocument/2006/relationships/vmlDrawing" Target="../drawings/vmlDrawing1.vml"/><Relationship Id="rId6" Type="http://schemas.openxmlformats.org/officeDocument/2006/relationships/image" Target="../media/image4.tiff"/><Relationship Id="rId11" Type="http://schemas.openxmlformats.org/officeDocument/2006/relationships/diagramData" Target="../diagrams/data2.xml"/><Relationship Id="rId24" Type="http://schemas.openxmlformats.org/officeDocument/2006/relationships/image" Target="../media/image9.png"/><Relationship Id="rId32" Type="http://schemas.openxmlformats.org/officeDocument/2006/relationships/image" Target="../media/image17.png"/><Relationship Id="rId37" Type="http://schemas.openxmlformats.org/officeDocument/2006/relationships/image" Target="../media/image22.png"/><Relationship Id="rId40" Type="http://schemas.openxmlformats.org/officeDocument/2006/relationships/image" Target="../media/image25.png"/><Relationship Id="rId45" Type="http://schemas.openxmlformats.org/officeDocument/2006/relationships/image" Target="../media/image30.png"/><Relationship Id="rId53" Type="http://schemas.microsoft.com/office/2007/relationships/diagramDrawing" Target="../diagrams/drawing12.xml"/><Relationship Id="rId5" Type="http://schemas.openxmlformats.org/officeDocument/2006/relationships/image" Target="../media/image3.tiff"/><Relationship Id="rId15" Type="http://schemas.openxmlformats.org/officeDocument/2006/relationships/diagramData" Target="../diagrams/data3.xml"/><Relationship Id="rId23" Type="http://schemas.openxmlformats.org/officeDocument/2006/relationships/chart" Target="../charts/chart1.xml"/><Relationship Id="rId28" Type="http://schemas.openxmlformats.org/officeDocument/2006/relationships/image" Target="../media/image13.jpeg"/><Relationship Id="rId36" Type="http://schemas.openxmlformats.org/officeDocument/2006/relationships/image" Target="../media/image21.png"/><Relationship Id="rId49" Type="http://schemas.openxmlformats.org/officeDocument/2006/relationships/oleObject" Target="../embeddings/oleObject1.bin"/><Relationship Id="rId10" Type="http://schemas.openxmlformats.org/officeDocument/2006/relationships/diagramColors" Target="../diagrams/colors1.xml"/><Relationship Id="rId19" Type="http://schemas.openxmlformats.org/officeDocument/2006/relationships/image" Target="../media/image5.png"/><Relationship Id="rId31" Type="http://schemas.openxmlformats.org/officeDocument/2006/relationships/image" Target="../media/image16.png"/><Relationship Id="rId44" Type="http://schemas.openxmlformats.org/officeDocument/2006/relationships/image" Target="../media/image29.png"/><Relationship Id="rId52" Type="http://schemas.microsoft.com/office/2007/relationships/diagramDrawing" Target="../diagrams/drawing10.xml"/><Relationship Id="rId4" Type="http://schemas.openxmlformats.org/officeDocument/2006/relationships/image" Target="../media/image2.png"/><Relationship Id="rId9" Type="http://schemas.openxmlformats.org/officeDocument/2006/relationships/diagramQuickStyle" Target="../diagrams/quickStyle1.xml"/><Relationship Id="rId14" Type="http://schemas.openxmlformats.org/officeDocument/2006/relationships/diagramColors" Target="../diagrams/colors2.xml"/><Relationship Id="rId22" Type="http://schemas.openxmlformats.org/officeDocument/2006/relationships/image" Target="../media/image8.png"/><Relationship Id="rId27" Type="http://schemas.openxmlformats.org/officeDocument/2006/relationships/image" Target="../media/image12.png"/><Relationship Id="rId30" Type="http://schemas.openxmlformats.org/officeDocument/2006/relationships/image" Target="../media/image15.png"/><Relationship Id="rId35" Type="http://schemas.openxmlformats.org/officeDocument/2006/relationships/image" Target="../media/image20.png"/><Relationship Id="rId43" Type="http://schemas.openxmlformats.org/officeDocument/2006/relationships/image" Target="../media/image28.jpeg"/><Relationship Id="rId48" Type="http://schemas.openxmlformats.org/officeDocument/2006/relationships/image" Target="../media/image33.png"/><Relationship Id="rId8" Type="http://schemas.openxmlformats.org/officeDocument/2006/relationships/diagramLayout" Target="../diagrams/layout1.xml"/><Relationship Id="rId51" Type="http://schemas.microsoft.com/office/2007/relationships/diagramDrawing" Target="../diagrams/drawin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a:xfrm>
            <a:off x="21945600" y="9372601"/>
            <a:ext cx="3581400" cy="3429000"/>
          </a:xfrm>
          <a:prstGeom prst="rect">
            <a:avLst/>
          </a:prstGeom>
          <a:gradFill>
            <a:gsLst>
              <a:gs pos="20000">
                <a:schemeClr val="bg1">
                  <a:lumMod val="75000"/>
                </a:schemeClr>
              </a:gs>
              <a:gs pos="30000">
                <a:schemeClr val="bg1">
                  <a:lumMod val="85000"/>
                </a:schemeClr>
              </a:gs>
              <a:gs pos="70000">
                <a:schemeClr val="bg1">
                  <a:lumMod val="9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tx1">
                      <a:lumMod val="50000"/>
                      <a:lumOff val="50000"/>
                    </a:schemeClr>
                  </a:gs>
                  <a:gs pos="30000">
                    <a:schemeClr val="bg1">
                      <a:lumMod val="50000"/>
                    </a:schemeClr>
                  </a:gs>
                  <a:gs pos="70000">
                    <a:schemeClr val="bg1">
                      <a:lumMod val="65000"/>
                    </a:schemeClr>
                  </a:gs>
                  <a:gs pos="100000">
                    <a:schemeClr val="bg1"/>
                  </a:gs>
                </a:gsLst>
                <a:lin ang="0" scaled="0"/>
              </a:gradFill>
            </a:endParaRPr>
          </a:p>
        </p:txBody>
      </p:sp>
      <p:sp>
        <p:nvSpPr>
          <p:cNvPr id="83" name="Rectangle 82"/>
          <p:cNvSpPr/>
          <p:nvPr/>
        </p:nvSpPr>
        <p:spPr>
          <a:xfrm>
            <a:off x="17983200" y="9296401"/>
            <a:ext cx="3581400" cy="3505200"/>
          </a:xfrm>
          <a:prstGeom prst="rect">
            <a:avLst/>
          </a:prstGeom>
          <a:gradFill>
            <a:gsLst>
              <a:gs pos="20000">
                <a:schemeClr val="bg1">
                  <a:lumMod val="75000"/>
                </a:schemeClr>
              </a:gs>
              <a:gs pos="30000">
                <a:schemeClr val="bg1">
                  <a:lumMod val="85000"/>
                </a:schemeClr>
              </a:gs>
              <a:gs pos="70000">
                <a:schemeClr val="bg1">
                  <a:lumMod val="9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tx1">
                      <a:lumMod val="50000"/>
                      <a:lumOff val="50000"/>
                    </a:schemeClr>
                  </a:gs>
                  <a:gs pos="30000">
                    <a:schemeClr val="bg1">
                      <a:lumMod val="50000"/>
                    </a:schemeClr>
                  </a:gs>
                  <a:gs pos="70000">
                    <a:schemeClr val="bg1">
                      <a:lumMod val="65000"/>
                    </a:schemeClr>
                  </a:gs>
                  <a:gs pos="100000">
                    <a:schemeClr val="bg1"/>
                  </a:gs>
                </a:gsLst>
                <a:lin ang="0" scaled="0"/>
              </a:gradFill>
            </a:endParaRPr>
          </a:p>
        </p:txBody>
      </p:sp>
      <p:sp>
        <p:nvSpPr>
          <p:cNvPr id="81" name="Rectangle 80"/>
          <p:cNvSpPr/>
          <p:nvPr/>
        </p:nvSpPr>
        <p:spPr>
          <a:xfrm>
            <a:off x="10058400" y="9296401"/>
            <a:ext cx="3581400" cy="3505199"/>
          </a:xfrm>
          <a:prstGeom prst="rect">
            <a:avLst/>
          </a:prstGeom>
          <a:gradFill>
            <a:gsLst>
              <a:gs pos="20000">
                <a:schemeClr val="bg1">
                  <a:lumMod val="75000"/>
                </a:schemeClr>
              </a:gs>
              <a:gs pos="30000">
                <a:schemeClr val="bg1">
                  <a:lumMod val="85000"/>
                </a:schemeClr>
              </a:gs>
              <a:gs pos="70000">
                <a:schemeClr val="bg1">
                  <a:lumMod val="9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tx1">
                      <a:lumMod val="50000"/>
                      <a:lumOff val="50000"/>
                    </a:schemeClr>
                  </a:gs>
                  <a:gs pos="30000">
                    <a:schemeClr val="bg1">
                      <a:lumMod val="50000"/>
                    </a:schemeClr>
                  </a:gs>
                  <a:gs pos="70000">
                    <a:schemeClr val="bg1">
                      <a:lumMod val="65000"/>
                    </a:schemeClr>
                  </a:gs>
                  <a:gs pos="100000">
                    <a:schemeClr val="bg1"/>
                  </a:gs>
                </a:gsLst>
                <a:lin ang="0" scaled="0"/>
              </a:gradFill>
            </a:endParaRPr>
          </a:p>
        </p:txBody>
      </p:sp>
      <p:sp>
        <p:nvSpPr>
          <p:cNvPr id="14" name="TextBox 13"/>
          <p:cNvSpPr txBox="1"/>
          <p:nvPr/>
        </p:nvSpPr>
        <p:spPr>
          <a:xfrm>
            <a:off x="221673" y="571500"/>
            <a:ext cx="43669527" cy="3053637"/>
          </a:xfrm>
          <a:prstGeom prst="rect">
            <a:avLst/>
          </a:prstGeom>
          <a:solidFill>
            <a:schemeClr val="bg1"/>
          </a:solidFill>
          <a:effectLst>
            <a:outerShdw blurRad="50800" dist="152400" dir="5400000" algn="tl" rotWithShape="0">
              <a:srgbClr val="0066FF"/>
            </a:outerShdw>
          </a:effectLst>
          <a:scene3d>
            <a:camera prst="orthographicFront"/>
            <a:lightRig rig="threePt" dir="t">
              <a:rot lat="0" lon="0" rev="5400000"/>
            </a:lightRig>
          </a:scene3d>
          <a:sp3d extrusionH="76200" contourW="12700">
            <a:bevelB w="6350"/>
            <a:extrusionClr>
              <a:srgbClr val="0066FF"/>
            </a:extrusionClr>
            <a:contourClr>
              <a:srgbClr val="0066FF"/>
            </a:contourClr>
          </a:sp3d>
        </p:spPr>
        <p:txBody>
          <a:bodyPr wrap="square" lIns="73841" tIns="36921" rIns="73841" bIns="36921" rtlCol="0">
            <a:spAutoFit/>
          </a:bodyPr>
          <a:lstStyle/>
          <a:p>
            <a:r>
              <a:rPr lang="en-US" sz="19000" dirty="0" smtClean="0">
                <a:solidFill>
                  <a:srgbClr val="6A7F10"/>
                </a:solidFill>
              </a:rPr>
              <a:t>	</a:t>
            </a:r>
            <a:endParaRPr lang="en-US" sz="19000" b="1" dirty="0">
              <a:solidFill>
                <a:srgbClr val="6A7F10"/>
              </a:solidFill>
              <a:latin typeface="Garamond" pitchFamily="18" charset="0"/>
            </a:endParaRPr>
          </a:p>
        </p:txBody>
      </p:sp>
      <p:sp>
        <p:nvSpPr>
          <p:cNvPr id="15" name="Rectangle 14"/>
          <p:cNvSpPr/>
          <p:nvPr/>
        </p:nvSpPr>
        <p:spPr>
          <a:xfrm flipH="1">
            <a:off x="1" y="0"/>
            <a:ext cx="391885" cy="32918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3841" tIns="36921" rIns="73841" bIns="36921" rtlCol="0" anchor="ctr"/>
          <a:lstStyle/>
          <a:p>
            <a:pPr algn="ctr"/>
            <a:endParaRPr lang="en-US"/>
          </a:p>
        </p:txBody>
      </p:sp>
      <p:pic>
        <p:nvPicPr>
          <p:cNvPr id="18" name="Picture 17" descr="Intel-logo.png"/>
          <p:cNvPicPr>
            <a:picLocks noChangeAspect="1"/>
          </p:cNvPicPr>
          <p:nvPr/>
        </p:nvPicPr>
        <p:blipFill>
          <a:blip r:embed="rId4" cstate="print"/>
          <a:stretch>
            <a:fillRect/>
          </a:stretch>
        </p:blipFill>
        <p:spPr>
          <a:xfrm>
            <a:off x="2133600" y="914400"/>
            <a:ext cx="3581400" cy="2325585"/>
          </a:xfrm>
          <a:prstGeom prst="rect">
            <a:avLst/>
          </a:prstGeom>
        </p:spPr>
      </p:pic>
      <p:pic>
        <p:nvPicPr>
          <p:cNvPr id="1027" name="Picture 3" descr="E:\PSU\ECE 412\Winter 2011\Poster\Logo\psulogo.tif"/>
          <p:cNvPicPr>
            <a:picLocks noChangeAspect="1" noChangeArrowheads="1"/>
          </p:cNvPicPr>
          <p:nvPr/>
        </p:nvPicPr>
        <p:blipFill>
          <a:blip r:embed="rId5" cstate="print"/>
          <a:srcRect/>
          <a:stretch>
            <a:fillRect/>
          </a:stretch>
        </p:blipFill>
        <p:spPr bwMode="auto">
          <a:xfrm>
            <a:off x="40359671" y="990600"/>
            <a:ext cx="2236129" cy="2286000"/>
          </a:xfrm>
          <a:prstGeom prst="rect">
            <a:avLst/>
          </a:prstGeom>
          <a:noFill/>
        </p:spPr>
      </p:pic>
      <p:sp>
        <p:nvSpPr>
          <p:cNvPr id="24" name="TextBox 23"/>
          <p:cNvSpPr txBox="1"/>
          <p:nvPr/>
        </p:nvSpPr>
        <p:spPr>
          <a:xfrm>
            <a:off x="762000" y="29413200"/>
            <a:ext cx="43129200" cy="2998440"/>
          </a:xfrm>
          <a:prstGeom prst="rect">
            <a:avLst/>
          </a:prstGeom>
          <a:solidFill>
            <a:schemeClr val="bg1"/>
          </a:solidFill>
          <a:effectLst>
            <a:outerShdw blurRad="50800" dist="152400" dir="18000000" algn="bl" rotWithShape="0">
              <a:srgbClr val="0066FF"/>
            </a:outerShdw>
          </a:effectLst>
          <a:scene3d>
            <a:camera prst="orthographicFront"/>
            <a:lightRig rig="threePt" dir="t">
              <a:rot lat="0" lon="0" rev="5400000"/>
            </a:lightRig>
          </a:scene3d>
          <a:sp3d extrusionH="76200" contourW="12700">
            <a:bevelB w="6350"/>
            <a:extrusionClr>
              <a:srgbClr val="0066FF"/>
            </a:extrusionClr>
            <a:contourClr>
              <a:srgbClr val="0066FF"/>
            </a:contourClr>
          </a:sp3d>
        </p:spPr>
        <p:txBody>
          <a:bodyPr wrap="square" lIns="73841" tIns="36921" rIns="73841" bIns="36921" rtlCol="0">
            <a:spAutoFit/>
          </a:bodyPr>
          <a:lstStyle/>
          <a:p>
            <a:r>
              <a:rPr lang="en-US" sz="19000" dirty="0" smtClean="0">
                <a:solidFill>
                  <a:srgbClr val="6A7F10"/>
                </a:solidFill>
              </a:rPr>
              <a:t>	</a:t>
            </a:r>
            <a:endParaRPr lang="en-US" sz="19000" b="1" dirty="0">
              <a:solidFill>
                <a:srgbClr val="6A7F10"/>
              </a:solidFill>
              <a:latin typeface="Garamond" pitchFamily="18" charset="0"/>
            </a:endParaRPr>
          </a:p>
        </p:txBody>
      </p:sp>
      <p:sp>
        <p:nvSpPr>
          <p:cNvPr id="26" name="TextBox 25"/>
          <p:cNvSpPr txBox="1"/>
          <p:nvPr/>
        </p:nvSpPr>
        <p:spPr>
          <a:xfrm>
            <a:off x="2068285" y="30403800"/>
            <a:ext cx="25668515" cy="1437810"/>
          </a:xfrm>
          <a:prstGeom prst="rect">
            <a:avLst/>
          </a:prstGeom>
          <a:noFill/>
        </p:spPr>
        <p:txBody>
          <a:bodyPr wrap="square" lIns="73841" tIns="36921" rIns="73841" bIns="36921" rtlCol="0">
            <a:spAutoFit/>
          </a:bodyPr>
          <a:lstStyle/>
          <a:p>
            <a:r>
              <a:rPr lang="en-US" dirty="0" smtClean="0"/>
              <a:t>Department of Electrical and Computer Engineering</a:t>
            </a:r>
            <a:endParaRPr lang="en-US" dirty="0"/>
          </a:p>
        </p:txBody>
      </p:sp>
      <p:pic>
        <p:nvPicPr>
          <p:cNvPr id="1028" name="Picture 4" descr="E:\PSU\ECE 412\Winter 2011\Poster\Logo\psulogo_horiz_msword.tif"/>
          <p:cNvPicPr>
            <a:picLocks noChangeAspect="1" noChangeArrowheads="1"/>
          </p:cNvPicPr>
          <p:nvPr/>
        </p:nvPicPr>
        <p:blipFill>
          <a:blip r:embed="rId6" cstate="print"/>
          <a:srcRect/>
          <a:stretch>
            <a:fillRect/>
          </a:stretch>
        </p:blipFill>
        <p:spPr bwMode="auto">
          <a:xfrm>
            <a:off x="32675404" y="30022800"/>
            <a:ext cx="9920396" cy="1981200"/>
          </a:xfrm>
          <a:prstGeom prst="rect">
            <a:avLst/>
          </a:prstGeom>
          <a:noFill/>
        </p:spPr>
      </p:pic>
      <p:sp>
        <p:nvSpPr>
          <p:cNvPr id="31" name="Rectangle 30"/>
          <p:cNvSpPr/>
          <p:nvPr/>
        </p:nvSpPr>
        <p:spPr>
          <a:xfrm>
            <a:off x="7086600" y="838200"/>
            <a:ext cx="30861000" cy="2554545"/>
          </a:xfrm>
          <a:prstGeom prst="rect">
            <a:avLst/>
          </a:prstGeom>
          <a:noFill/>
        </p:spPr>
        <p:txBody>
          <a:bodyPr wrap="square" lIns="91440" tIns="45720" rIns="91440" bIns="45720">
            <a:spAutoFit/>
          </a:bodyPr>
          <a:lstStyle/>
          <a:p>
            <a:pPr algn="ctr"/>
            <a:r>
              <a:rPr lang="en-US" sz="160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Arial Black" pitchFamily="34" charset="0"/>
              </a:rPr>
              <a:t>TIU TRACKING SYSTEM</a:t>
            </a:r>
            <a:endParaRPr lang="en-US" sz="160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Arial Black" pitchFamily="34" charset="0"/>
            </a:endParaRPr>
          </a:p>
        </p:txBody>
      </p:sp>
      <p:graphicFrame>
        <p:nvGraphicFramePr>
          <p:cNvPr id="32" name="Diagram 31"/>
          <p:cNvGraphicFramePr/>
          <p:nvPr/>
        </p:nvGraphicFramePr>
        <p:xfrm>
          <a:off x="1828800" y="22860000"/>
          <a:ext cx="7315200" cy="92386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5" name="TextBox 34"/>
          <p:cNvSpPr txBox="1"/>
          <p:nvPr/>
        </p:nvSpPr>
        <p:spPr>
          <a:xfrm>
            <a:off x="1828800" y="23850600"/>
            <a:ext cx="7010400" cy="5324535"/>
          </a:xfrm>
          <a:prstGeom prst="rect">
            <a:avLst/>
          </a:prstGeom>
          <a:noFill/>
        </p:spPr>
        <p:txBody>
          <a:bodyPr wrap="square" rtlCol="0">
            <a:spAutoFit/>
          </a:bodyPr>
          <a:lstStyle/>
          <a:p>
            <a:pPr lvl="0">
              <a:spcBef>
                <a:spcPts val="600"/>
              </a:spcBef>
              <a:spcAft>
                <a:spcPts val="600"/>
              </a:spcAft>
            </a:pPr>
            <a:r>
              <a:rPr lang="en-US" sz="4000" dirty="0" smtClean="0">
                <a:latin typeface="Ebrima" pitchFamily="2" charset="0"/>
                <a:ea typeface="Ebrima" pitchFamily="2" charset="0"/>
                <a:cs typeface="Ebrima" pitchFamily="2" charset="0"/>
              </a:rPr>
              <a:t>Sponsor: Intel</a:t>
            </a:r>
          </a:p>
          <a:p>
            <a:pPr lvl="0">
              <a:spcBef>
                <a:spcPts val="600"/>
              </a:spcBef>
              <a:spcAft>
                <a:spcPts val="600"/>
              </a:spcAft>
            </a:pPr>
            <a:r>
              <a:rPr lang="en-US" sz="4000" dirty="0" smtClean="0">
                <a:latin typeface="Ebrima" pitchFamily="2" charset="0"/>
                <a:ea typeface="Ebrima" pitchFamily="2" charset="0"/>
                <a:cs typeface="Ebrima" pitchFamily="2" charset="0"/>
              </a:rPr>
              <a:t>Advisor: Prof. Robert </a:t>
            </a:r>
            <a:r>
              <a:rPr lang="en-US" sz="4000" dirty="0" err="1" smtClean="0">
                <a:latin typeface="Ebrima" pitchFamily="2" charset="0"/>
                <a:ea typeface="Ebrima" pitchFamily="2" charset="0"/>
                <a:cs typeface="Ebrima" pitchFamily="2" charset="0"/>
              </a:rPr>
              <a:t>Daasch</a:t>
            </a:r>
            <a:endParaRPr lang="en-US" sz="4000" dirty="0" smtClean="0">
              <a:latin typeface="Ebrima" pitchFamily="2" charset="0"/>
              <a:ea typeface="Ebrima" pitchFamily="2" charset="0"/>
              <a:cs typeface="Ebrima" pitchFamily="2" charset="0"/>
            </a:endParaRPr>
          </a:p>
          <a:p>
            <a:pPr lvl="0">
              <a:spcBef>
                <a:spcPts val="600"/>
              </a:spcBef>
              <a:spcAft>
                <a:spcPts val="600"/>
              </a:spcAft>
            </a:pPr>
            <a:r>
              <a:rPr lang="en-US" sz="4000" dirty="0" smtClean="0">
                <a:latin typeface="Ebrima" pitchFamily="2" charset="0"/>
                <a:ea typeface="Ebrima" pitchFamily="2" charset="0"/>
                <a:cs typeface="Ebrima" pitchFamily="2" charset="0"/>
              </a:rPr>
              <a:t>Members: Dung Le</a:t>
            </a:r>
          </a:p>
          <a:p>
            <a:pPr lvl="1">
              <a:spcBef>
                <a:spcPts val="600"/>
              </a:spcBef>
              <a:spcAft>
                <a:spcPts val="600"/>
              </a:spcAft>
            </a:pPr>
            <a:r>
              <a:rPr lang="en-US" sz="4000" dirty="0" smtClean="0">
                <a:latin typeface="Ebrima" pitchFamily="2" charset="0"/>
                <a:ea typeface="Ebrima" pitchFamily="2" charset="0"/>
                <a:cs typeface="Ebrima" pitchFamily="2" charset="0"/>
              </a:rPr>
              <a:t>  Tri Truong</a:t>
            </a:r>
          </a:p>
          <a:p>
            <a:pPr lvl="1">
              <a:spcBef>
                <a:spcPts val="600"/>
              </a:spcBef>
              <a:spcAft>
                <a:spcPts val="600"/>
              </a:spcAft>
            </a:pPr>
            <a:r>
              <a:rPr lang="en-US" sz="4000" dirty="0" smtClean="0">
                <a:latin typeface="Ebrima" pitchFamily="2" charset="0"/>
                <a:ea typeface="Ebrima" pitchFamily="2" charset="0"/>
                <a:cs typeface="Ebrima" pitchFamily="2" charset="0"/>
              </a:rPr>
              <a:t>  Lynh Pham</a:t>
            </a:r>
          </a:p>
          <a:p>
            <a:pPr lvl="1">
              <a:spcBef>
                <a:spcPts val="600"/>
              </a:spcBef>
              <a:spcAft>
                <a:spcPts val="600"/>
              </a:spcAft>
            </a:pPr>
            <a:r>
              <a:rPr lang="en-US" sz="4000" dirty="0" smtClean="0">
                <a:latin typeface="Ebrima" pitchFamily="2" charset="0"/>
                <a:ea typeface="Ebrima" pitchFamily="2" charset="0"/>
                <a:cs typeface="Ebrima" pitchFamily="2" charset="0"/>
              </a:rPr>
              <a:t>  Man Hoang</a:t>
            </a:r>
          </a:p>
          <a:p>
            <a:pPr lvl="1">
              <a:spcBef>
                <a:spcPts val="600"/>
              </a:spcBef>
              <a:spcAft>
                <a:spcPts val="600"/>
              </a:spcAft>
            </a:pPr>
            <a:r>
              <a:rPr lang="en-US" sz="4000" dirty="0" smtClean="0">
                <a:latin typeface="Ebrima" pitchFamily="2" charset="0"/>
                <a:ea typeface="Ebrima" pitchFamily="2" charset="0"/>
                <a:cs typeface="Ebrima" pitchFamily="2" charset="0"/>
              </a:rPr>
              <a:t>  Daniel Ferguson</a:t>
            </a:r>
            <a:endParaRPr lang="en-US" sz="4000" dirty="0">
              <a:latin typeface="Ebrima" pitchFamily="2" charset="0"/>
              <a:ea typeface="Ebrima" pitchFamily="2" charset="0"/>
              <a:cs typeface="Ebrima" pitchFamily="2" charset="0"/>
            </a:endParaRPr>
          </a:p>
        </p:txBody>
      </p:sp>
      <p:graphicFrame>
        <p:nvGraphicFramePr>
          <p:cNvPr id="36" name="Diagram 35"/>
          <p:cNvGraphicFramePr/>
          <p:nvPr/>
        </p:nvGraphicFramePr>
        <p:xfrm>
          <a:off x="1828800" y="4495800"/>
          <a:ext cx="7315200" cy="11430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38" name="Diagram 37"/>
          <p:cNvGraphicFramePr/>
          <p:nvPr/>
        </p:nvGraphicFramePr>
        <p:xfrm>
          <a:off x="1828800" y="15398889"/>
          <a:ext cx="7315200" cy="838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
        <p:nvSpPr>
          <p:cNvPr id="39" name="TextBox 38"/>
          <p:cNvSpPr txBox="1"/>
          <p:nvPr/>
        </p:nvSpPr>
        <p:spPr>
          <a:xfrm>
            <a:off x="1752600" y="16313289"/>
            <a:ext cx="7315200" cy="5016758"/>
          </a:xfrm>
          <a:prstGeom prst="rect">
            <a:avLst/>
          </a:prstGeom>
          <a:noFill/>
        </p:spPr>
        <p:txBody>
          <a:bodyPr wrap="square" rtlCol="0">
            <a:spAutoFit/>
          </a:bodyPr>
          <a:lstStyle/>
          <a:p>
            <a:pPr algn="just">
              <a:buFont typeface="Arial" pitchFamily="34" charset="0"/>
              <a:buChar char="•"/>
            </a:pPr>
            <a:r>
              <a:rPr lang="en-US" sz="4000" dirty="0" smtClean="0">
                <a:latin typeface="Arial" pitchFamily="34" charset="0"/>
                <a:cs typeface="Arial" pitchFamily="34" charset="0"/>
              </a:rPr>
              <a:t> </a:t>
            </a:r>
            <a:r>
              <a:rPr lang="en-US" sz="4000" dirty="0" smtClean="0">
                <a:latin typeface="Ebrima" pitchFamily="2" charset="0"/>
                <a:ea typeface="Ebrima" pitchFamily="2" charset="0"/>
                <a:cs typeface="Ebrima" pitchFamily="2" charset="0"/>
              </a:rPr>
              <a:t>Asset tag’s  size: 1” x 1” x 1” </a:t>
            </a:r>
          </a:p>
          <a:p>
            <a:pPr lvl="0" algn="just">
              <a:buFont typeface="Arial" pitchFamily="34" charset="0"/>
              <a:buChar char="•"/>
            </a:pPr>
            <a:r>
              <a:rPr lang="en-US" sz="4000" dirty="0" smtClean="0">
                <a:latin typeface="Ebrima" pitchFamily="2" charset="0"/>
                <a:ea typeface="Ebrima" pitchFamily="2" charset="0"/>
                <a:cs typeface="Ebrima" pitchFamily="2" charset="0"/>
              </a:rPr>
              <a:t> Low power consumption</a:t>
            </a:r>
            <a:endParaRPr lang="en-US" sz="4000" dirty="0" smtClean="0">
              <a:latin typeface="Arial" pitchFamily="34" charset="0"/>
              <a:cs typeface="Arial" pitchFamily="34" charset="0"/>
            </a:endParaRPr>
          </a:p>
          <a:p>
            <a:pPr lvl="0" algn="just">
              <a:buFont typeface="Arial" pitchFamily="34" charset="0"/>
              <a:buChar char="•"/>
            </a:pPr>
            <a:r>
              <a:rPr lang="en-US" sz="4000" dirty="0" smtClean="0">
                <a:latin typeface="Ebrima" pitchFamily="2" charset="0"/>
                <a:ea typeface="Ebrima" pitchFamily="2" charset="0"/>
                <a:cs typeface="Ebrima" pitchFamily="2" charset="0"/>
              </a:rPr>
              <a:t> High accuracy</a:t>
            </a:r>
            <a:endParaRPr lang="en-US" sz="4000" dirty="0" smtClean="0">
              <a:latin typeface="Arial" pitchFamily="34" charset="0"/>
              <a:cs typeface="Arial" pitchFamily="34" charset="0"/>
            </a:endParaRPr>
          </a:p>
          <a:p>
            <a:pPr lvl="0" algn="just">
              <a:buFont typeface="Arial" pitchFamily="34" charset="0"/>
              <a:buChar char="•"/>
            </a:pPr>
            <a:r>
              <a:rPr lang="en-US" sz="4000" dirty="0" smtClean="0">
                <a:latin typeface="Ebrima" pitchFamily="2" charset="0"/>
                <a:ea typeface="Ebrima" pitchFamily="2" charset="0"/>
                <a:cs typeface="Ebrima" pitchFamily="2" charset="0"/>
              </a:rPr>
              <a:t> Web application as user </a:t>
            </a:r>
          </a:p>
          <a:p>
            <a:pPr lvl="0" algn="just"/>
            <a:r>
              <a:rPr lang="en-US" sz="4000" dirty="0" smtClean="0">
                <a:latin typeface="Ebrima" pitchFamily="2" charset="0"/>
                <a:ea typeface="Ebrima" pitchFamily="2" charset="0"/>
                <a:cs typeface="Ebrima" pitchFamily="2" charset="0"/>
              </a:rPr>
              <a:t>  interface</a:t>
            </a:r>
          </a:p>
          <a:p>
            <a:pPr lvl="0" algn="just">
              <a:buFont typeface="Arial" pitchFamily="34" charset="0"/>
              <a:buChar char="•"/>
            </a:pPr>
            <a:r>
              <a:rPr lang="en-US" sz="4000" dirty="0" smtClean="0">
                <a:latin typeface="Ebrima" pitchFamily="2" charset="0"/>
                <a:ea typeface="Ebrima" pitchFamily="2" charset="0"/>
                <a:cs typeface="Ebrima" pitchFamily="2" charset="0"/>
              </a:rPr>
              <a:t> 2D map display</a:t>
            </a:r>
          </a:p>
          <a:p>
            <a:pPr lvl="0" algn="just">
              <a:buFont typeface="Arial" pitchFamily="34" charset="0"/>
              <a:buChar char="•"/>
            </a:pPr>
            <a:r>
              <a:rPr lang="en-US" sz="4000" dirty="0" smtClean="0">
                <a:latin typeface="Ebrima" pitchFamily="2" charset="0"/>
                <a:ea typeface="Ebrima" pitchFamily="2" charset="0"/>
                <a:cs typeface="Ebrima" pitchFamily="2" charset="0"/>
              </a:rPr>
              <a:t> Scalable tracking area</a:t>
            </a:r>
            <a:endParaRPr lang="en-US" sz="4000" dirty="0">
              <a:latin typeface="Ebrima" pitchFamily="2" charset="0"/>
              <a:ea typeface="Ebrima" pitchFamily="2" charset="0"/>
              <a:cs typeface="Ebrima" pitchFamily="2" charset="0"/>
            </a:endParaRPr>
          </a:p>
          <a:p>
            <a:pPr lvl="0">
              <a:buFont typeface="Arial" pitchFamily="34" charset="0"/>
              <a:buChar char="•"/>
            </a:pPr>
            <a:r>
              <a:rPr lang="en-US" sz="4000" dirty="0" smtClean="0">
                <a:latin typeface="Ebrima" pitchFamily="2" charset="0"/>
                <a:ea typeface="Ebrima" pitchFamily="2" charset="0"/>
                <a:cs typeface="Ebrima" pitchFamily="2" charset="0"/>
              </a:rPr>
              <a:t> Low cost solution</a:t>
            </a:r>
          </a:p>
        </p:txBody>
      </p:sp>
      <p:grpSp>
        <p:nvGrpSpPr>
          <p:cNvPr id="2" name="Group 18"/>
          <p:cNvGrpSpPr/>
          <p:nvPr/>
        </p:nvGrpSpPr>
        <p:grpSpPr>
          <a:xfrm>
            <a:off x="10058400" y="4495800"/>
            <a:ext cx="15544800" cy="1140600"/>
            <a:chOff x="0" y="1199"/>
            <a:chExt cx="7315200" cy="1216800"/>
          </a:xfrm>
        </p:grpSpPr>
        <p:sp>
          <p:nvSpPr>
            <p:cNvPr id="20" name="Rounded Rectangle 19"/>
            <p:cNvSpPr/>
            <p:nvPr/>
          </p:nvSpPr>
          <p:spPr>
            <a:xfrm>
              <a:off x="0" y="1199"/>
              <a:ext cx="7315200" cy="12168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21" name="Rounded Rectangle 4"/>
            <p:cNvSpPr/>
            <p:nvPr/>
          </p:nvSpPr>
          <p:spPr>
            <a:xfrm>
              <a:off x="59399" y="60598"/>
              <a:ext cx="7196402" cy="10980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5000" b="1" dirty="0" smtClean="0">
                  <a:latin typeface="Ebrima" pitchFamily="2" charset="0"/>
                  <a:ea typeface="Ebrima" pitchFamily="2" charset="0"/>
                  <a:cs typeface="Ebrima" pitchFamily="2" charset="0"/>
                </a:rPr>
                <a:t>METHODS &amp; APPROACH</a:t>
              </a:r>
              <a:endParaRPr lang="en-US" sz="5000" b="1" kern="1200" dirty="0">
                <a:latin typeface="Ebrima" pitchFamily="2" charset="0"/>
                <a:ea typeface="Ebrima" pitchFamily="2" charset="0"/>
                <a:cs typeface="Ebrima" pitchFamily="2" charset="0"/>
              </a:endParaRPr>
            </a:p>
          </p:txBody>
        </p:sp>
      </p:grpSp>
      <p:grpSp>
        <p:nvGrpSpPr>
          <p:cNvPr id="3" name="Group 39"/>
          <p:cNvGrpSpPr/>
          <p:nvPr/>
        </p:nvGrpSpPr>
        <p:grpSpPr>
          <a:xfrm>
            <a:off x="26593800" y="24688800"/>
            <a:ext cx="16383000" cy="914400"/>
            <a:chOff x="0" y="1199"/>
            <a:chExt cx="7315200" cy="1216800"/>
          </a:xfrm>
          <a:gradFill>
            <a:gsLst>
              <a:gs pos="0">
                <a:schemeClr val="tx2">
                  <a:lumMod val="40000"/>
                  <a:lumOff val="6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p:grpSpPr>
        <p:sp>
          <p:nvSpPr>
            <p:cNvPr id="41" name="Rounded Rectangle 40"/>
            <p:cNvSpPr/>
            <p:nvPr/>
          </p:nvSpPr>
          <p:spPr>
            <a:xfrm>
              <a:off x="0" y="1199"/>
              <a:ext cx="7315200" cy="121680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42" name="Rounded Rectangle 4"/>
            <p:cNvSpPr/>
            <p:nvPr/>
          </p:nvSpPr>
          <p:spPr>
            <a:xfrm>
              <a:off x="59399" y="60598"/>
              <a:ext cx="7196402" cy="109800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800" b="1" kern="1200" dirty="0" smtClean="0">
                  <a:latin typeface="Ebrima" pitchFamily="2" charset="0"/>
                  <a:ea typeface="Ebrima" pitchFamily="2" charset="0"/>
                  <a:cs typeface="Ebrima" pitchFamily="2" charset="0"/>
                </a:rPr>
                <a:t>CONCLUSIONS</a:t>
              </a:r>
              <a:endParaRPr lang="en-US" sz="4800" b="1" kern="1200" dirty="0">
                <a:latin typeface="Ebrima" pitchFamily="2" charset="0"/>
                <a:ea typeface="Ebrima" pitchFamily="2" charset="0"/>
                <a:cs typeface="Ebrima" pitchFamily="2" charset="0"/>
              </a:endParaRPr>
            </a:p>
          </p:txBody>
        </p:sp>
      </p:grpSp>
      <p:sp>
        <p:nvSpPr>
          <p:cNvPr id="45" name="TextBox 44"/>
          <p:cNvSpPr txBox="1"/>
          <p:nvPr/>
        </p:nvSpPr>
        <p:spPr>
          <a:xfrm>
            <a:off x="1752600" y="5715000"/>
            <a:ext cx="7391400" cy="7325082"/>
          </a:xfrm>
          <a:prstGeom prst="rect">
            <a:avLst/>
          </a:prstGeom>
          <a:noFill/>
        </p:spPr>
        <p:txBody>
          <a:bodyPr wrap="square" rtlCol="0">
            <a:spAutoFit/>
          </a:bodyPr>
          <a:lstStyle/>
          <a:p>
            <a:pPr lvl="0" algn="just">
              <a:spcBef>
                <a:spcPts val="600"/>
              </a:spcBef>
              <a:spcAft>
                <a:spcPts val="600"/>
              </a:spcAft>
            </a:pPr>
            <a:r>
              <a:rPr lang="en-US" sz="4000" dirty="0" smtClean="0">
                <a:latin typeface="Ebrima" pitchFamily="2" charset="0"/>
                <a:ea typeface="Ebrima" pitchFamily="2" charset="0"/>
                <a:cs typeface="Ebrima" pitchFamily="2" charset="0"/>
              </a:rPr>
              <a:t>TIU tracking system is a capstone project conducted by Portland State University students and sponsored by Intel Corp. The system will be used to track locations of Test Interface Units (TIUs) in the Intel Validation Lab..</a:t>
            </a:r>
          </a:p>
          <a:p>
            <a:pPr lvl="0" algn="just">
              <a:spcBef>
                <a:spcPts val="600"/>
              </a:spcBef>
              <a:spcAft>
                <a:spcPts val="600"/>
              </a:spcAft>
            </a:pPr>
            <a:r>
              <a:rPr lang="en-US" sz="4000" dirty="0" smtClean="0">
                <a:latin typeface="Ebrima" pitchFamily="2" charset="0"/>
                <a:ea typeface="Ebrima" pitchFamily="2" charset="0"/>
                <a:cs typeface="Ebrima" pitchFamily="2" charset="0"/>
              </a:rPr>
              <a:t>…………………………</a:t>
            </a:r>
          </a:p>
          <a:p>
            <a:pPr lvl="0" algn="just">
              <a:spcBef>
                <a:spcPts val="600"/>
              </a:spcBef>
              <a:spcAft>
                <a:spcPts val="600"/>
              </a:spcAft>
            </a:pPr>
            <a:r>
              <a:rPr lang="en-US" sz="4000" dirty="0" smtClean="0">
                <a:latin typeface="Ebrima" pitchFamily="2" charset="0"/>
                <a:ea typeface="Ebrima" pitchFamily="2" charset="0"/>
                <a:cs typeface="Ebrima" pitchFamily="2" charset="0"/>
              </a:rPr>
              <a:t>…………………………</a:t>
            </a:r>
          </a:p>
          <a:p>
            <a:pPr lvl="0" algn="just">
              <a:spcBef>
                <a:spcPts val="600"/>
              </a:spcBef>
              <a:spcAft>
                <a:spcPts val="600"/>
              </a:spcAft>
            </a:pPr>
            <a:endParaRPr lang="en-US" sz="4000" dirty="0">
              <a:latin typeface="Arial" pitchFamily="34" charset="0"/>
              <a:cs typeface="Arial" pitchFamily="34" charset="0"/>
            </a:endParaRPr>
          </a:p>
        </p:txBody>
      </p:sp>
      <p:grpSp>
        <p:nvGrpSpPr>
          <p:cNvPr id="4" name="Group 43"/>
          <p:cNvGrpSpPr/>
          <p:nvPr/>
        </p:nvGrpSpPr>
        <p:grpSpPr>
          <a:xfrm>
            <a:off x="26517600" y="4495800"/>
            <a:ext cx="16459200" cy="1140600"/>
            <a:chOff x="0" y="1199"/>
            <a:chExt cx="7315200" cy="1216800"/>
          </a:xfrm>
        </p:grpSpPr>
        <p:sp>
          <p:nvSpPr>
            <p:cNvPr id="48" name="Rounded Rectangle 47"/>
            <p:cNvSpPr/>
            <p:nvPr/>
          </p:nvSpPr>
          <p:spPr>
            <a:xfrm>
              <a:off x="0" y="1199"/>
              <a:ext cx="7315200" cy="121680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50" name="Rounded Rectangle 4"/>
            <p:cNvSpPr/>
            <p:nvPr/>
          </p:nvSpPr>
          <p:spPr>
            <a:xfrm>
              <a:off x="59399" y="60598"/>
              <a:ext cx="7196402" cy="10980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5000" b="1" dirty="0" smtClean="0">
                  <a:latin typeface="Ebrima" pitchFamily="2" charset="0"/>
                  <a:ea typeface="Ebrima" pitchFamily="2" charset="0"/>
                  <a:cs typeface="Ebrima" pitchFamily="2" charset="0"/>
                </a:rPr>
                <a:t>RESULTS</a:t>
              </a:r>
              <a:endParaRPr lang="en-US" sz="5000" b="1" kern="1200" dirty="0">
                <a:latin typeface="Ebrima" pitchFamily="2" charset="0"/>
                <a:ea typeface="Ebrima" pitchFamily="2" charset="0"/>
                <a:cs typeface="Ebrima" pitchFamily="2" charset="0"/>
              </a:endParaRPr>
            </a:p>
          </p:txBody>
        </p:sp>
      </p:grpSp>
      <p:sp>
        <p:nvSpPr>
          <p:cNvPr id="66" name="Rectangle 65"/>
          <p:cNvSpPr/>
          <p:nvPr/>
        </p:nvSpPr>
        <p:spPr>
          <a:xfrm>
            <a:off x="14020800" y="9296401"/>
            <a:ext cx="3581400" cy="3505199"/>
          </a:xfrm>
          <a:prstGeom prst="rect">
            <a:avLst/>
          </a:prstGeom>
          <a:gradFill>
            <a:gsLst>
              <a:gs pos="20000">
                <a:schemeClr val="bg1">
                  <a:lumMod val="75000"/>
                </a:schemeClr>
              </a:gs>
              <a:gs pos="30000">
                <a:schemeClr val="bg1">
                  <a:lumMod val="85000"/>
                </a:schemeClr>
              </a:gs>
              <a:gs pos="70000">
                <a:schemeClr val="bg1">
                  <a:lumMod val="9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tx1">
                      <a:lumMod val="50000"/>
                      <a:lumOff val="50000"/>
                    </a:schemeClr>
                  </a:gs>
                  <a:gs pos="30000">
                    <a:schemeClr val="bg1">
                      <a:lumMod val="50000"/>
                    </a:schemeClr>
                  </a:gs>
                  <a:gs pos="70000">
                    <a:schemeClr val="bg1">
                      <a:lumMod val="65000"/>
                    </a:schemeClr>
                  </a:gs>
                  <a:gs pos="100000">
                    <a:schemeClr val="bg1"/>
                  </a:gs>
                </a:gsLst>
                <a:lin ang="0" scaled="0"/>
              </a:gradFill>
            </a:endParaRPr>
          </a:p>
        </p:txBody>
      </p:sp>
      <p:sp>
        <p:nvSpPr>
          <p:cNvPr id="76" name="Rounded Rectangle 75"/>
          <p:cNvSpPr/>
          <p:nvPr/>
        </p:nvSpPr>
        <p:spPr>
          <a:xfrm>
            <a:off x="10058400" y="8229600"/>
            <a:ext cx="3581400" cy="1693984"/>
          </a:xfrm>
          <a:prstGeom prst="roundRect">
            <a:avLst/>
          </a:prstGeom>
          <a:gradFill flip="none" rotWithShape="1">
            <a:gsLst>
              <a:gs pos="0">
                <a:schemeClr val="tx2">
                  <a:lumMod val="75000"/>
                </a:schemeClr>
              </a:gs>
              <a:gs pos="45000">
                <a:schemeClr val="tx2">
                  <a:lumMod val="60000"/>
                  <a:lumOff val="40000"/>
                </a:schemeClr>
              </a:gs>
              <a:gs pos="45000">
                <a:schemeClr val="tx2">
                  <a:lumMod val="60000"/>
                  <a:lumOff val="40000"/>
                </a:schemeClr>
              </a:gs>
              <a:gs pos="100000">
                <a:schemeClr val="tx2">
                  <a:lumMod val="75000"/>
                </a:schemeClr>
              </a:gs>
            </a:gsLst>
            <a:lin ang="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Ebrima" pitchFamily="2" charset="0"/>
                <a:ea typeface="Ebrima" pitchFamily="2" charset="0"/>
                <a:cs typeface="Ebrima" pitchFamily="2" charset="0"/>
              </a:rPr>
              <a:t>Infrastructure</a:t>
            </a:r>
          </a:p>
          <a:p>
            <a:pPr algn="ctr"/>
            <a:endParaRPr lang="en-US" sz="2400" dirty="0">
              <a:latin typeface="Ebrima" pitchFamily="2" charset="0"/>
              <a:ea typeface="Ebrima" pitchFamily="2" charset="0"/>
              <a:cs typeface="Ebrima" pitchFamily="2" charset="0"/>
            </a:endParaRPr>
          </a:p>
        </p:txBody>
      </p:sp>
      <p:sp>
        <p:nvSpPr>
          <p:cNvPr id="78" name="Rounded Rectangle 77"/>
          <p:cNvSpPr/>
          <p:nvPr/>
        </p:nvSpPr>
        <p:spPr>
          <a:xfrm>
            <a:off x="14020800" y="8212016"/>
            <a:ext cx="3581400" cy="1693984"/>
          </a:xfrm>
          <a:prstGeom prst="roundRect">
            <a:avLst/>
          </a:prstGeom>
          <a:gradFill flip="none" rotWithShape="1">
            <a:gsLst>
              <a:gs pos="0">
                <a:schemeClr val="tx2">
                  <a:lumMod val="75000"/>
                </a:schemeClr>
              </a:gs>
              <a:gs pos="45000">
                <a:schemeClr val="tx2">
                  <a:lumMod val="60000"/>
                  <a:lumOff val="40000"/>
                </a:schemeClr>
              </a:gs>
              <a:gs pos="45000">
                <a:schemeClr val="tx2">
                  <a:lumMod val="60000"/>
                  <a:lumOff val="40000"/>
                </a:schemeClr>
              </a:gs>
              <a:gs pos="100000">
                <a:schemeClr val="tx2">
                  <a:lumMod val="75000"/>
                </a:schemeClr>
              </a:gs>
            </a:gsLst>
            <a:lin ang="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Ebrima" pitchFamily="2" charset="0"/>
                <a:ea typeface="Ebrima" pitchFamily="2" charset="0"/>
                <a:cs typeface="Ebrima" pitchFamily="2" charset="0"/>
              </a:rPr>
              <a:t>Locating Algorithm</a:t>
            </a:r>
          </a:p>
          <a:p>
            <a:pPr algn="ctr"/>
            <a:endParaRPr lang="en-US" sz="2400" dirty="0">
              <a:latin typeface="Ebrima" pitchFamily="2" charset="0"/>
              <a:ea typeface="Ebrima" pitchFamily="2" charset="0"/>
              <a:cs typeface="Ebrima" pitchFamily="2" charset="0"/>
            </a:endParaRPr>
          </a:p>
        </p:txBody>
      </p:sp>
      <p:sp>
        <p:nvSpPr>
          <p:cNvPr id="79" name="Rounded Rectangle 78"/>
          <p:cNvSpPr/>
          <p:nvPr/>
        </p:nvSpPr>
        <p:spPr>
          <a:xfrm>
            <a:off x="17983200" y="8212016"/>
            <a:ext cx="3581400" cy="1693984"/>
          </a:xfrm>
          <a:prstGeom prst="roundRect">
            <a:avLst/>
          </a:prstGeom>
          <a:gradFill flip="none" rotWithShape="1">
            <a:gsLst>
              <a:gs pos="0">
                <a:schemeClr val="tx2">
                  <a:lumMod val="75000"/>
                </a:schemeClr>
              </a:gs>
              <a:gs pos="45000">
                <a:schemeClr val="tx2">
                  <a:lumMod val="60000"/>
                  <a:lumOff val="40000"/>
                </a:schemeClr>
              </a:gs>
              <a:gs pos="45000">
                <a:schemeClr val="tx2">
                  <a:lumMod val="60000"/>
                  <a:lumOff val="40000"/>
                </a:schemeClr>
              </a:gs>
              <a:gs pos="100000">
                <a:schemeClr val="tx2">
                  <a:lumMod val="75000"/>
                </a:schemeClr>
              </a:gs>
            </a:gsLst>
            <a:lin ang="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Ebrima" pitchFamily="2" charset="0"/>
                <a:ea typeface="Ebrima" pitchFamily="2" charset="0"/>
                <a:cs typeface="Ebrima" pitchFamily="2" charset="0"/>
              </a:rPr>
              <a:t>User Interface</a:t>
            </a:r>
          </a:p>
          <a:p>
            <a:pPr algn="ctr"/>
            <a:endParaRPr lang="en-US" sz="2400" dirty="0">
              <a:latin typeface="Ebrima" pitchFamily="2" charset="0"/>
              <a:ea typeface="Ebrima" pitchFamily="2" charset="0"/>
              <a:cs typeface="Ebrima" pitchFamily="2" charset="0"/>
            </a:endParaRPr>
          </a:p>
        </p:txBody>
      </p:sp>
      <p:sp>
        <p:nvSpPr>
          <p:cNvPr id="80" name="Rounded Rectangle 79"/>
          <p:cNvSpPr/>
          <p:nvPr/>
        </p:nvSpPr>
        <p:spPr>
          <a:xfrm>
            <a:off x="21945600" y="8212016"/>
            <a:ext cx="3581400" cy="1693984"/>
          </a:xfrm>
          <a:prstGeom prst="roundRect">
            <a:avLst/>
          </a:prstGeom>
          <a:gradFill flip="none" rotWithShape="1">
            <a:gsLst>
              <a:gs pos="0">
                <a:schemeClr val="tx2">
                  <a:lumMod val="75000"/>
                </a:schemeClr>
              </a:gs>
              <a:gs pos="45000">
                <a:schemeClr val="tx2">
                  <a:lumMod val="60000"/>
                  <a:lumOff val="40000"/>
                </a:schemeClr>
              </a:gs>
              <a:gs pos="45000">
                <a:schemeClr val="tx2">
                  <a:lumMod val="60000"/>
                  <a:lumOff val="40000"/>
                </a:schemeClr>
              </a:gs>
              <a:gs pos="100000">
                <a:schemeClr val="tx2">
                  <a:lumMod val="75000"/>
                </a:schemeClr>
              </a:gs>
            </a:gsLst>
            <a:lin ang="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Ebrima" pitchFamily="2" charset="0"/>
                <a:ea typeface="Ebrima" pitchFamily="2" charset="0"/>
                <a:cs typeface="Ebrima" pitchFamily="2" charset="0"/>
              </a:rPr>
              <a:t>Data Management</a:t>
            </a:r>
          </a:p>
          <a:p>
            <a:pPr algn="ctr"/>
            <a:endParaRPr lang="en-US" sz="2400" dirty="0">
              <a:latin typeface="Ebrima" pitchFamily="2" charset="0"/>
              <a:ea typeface="Ebrima" pitchFamily="2" charset="0"/>
              <a:cs typeface="Ebrima" pitchFamily="2" charset="0"/>
            </a:endParaRPr>
          </a:p>
        </p:txBody>
      </p:sp>
      <p:sp>
        <p:nvSpPr>
          <p:cNvPr id="86" name="TextBox 85"/>
          <p:cNvSpPr txBox="1"/>
          <p:nvPr/>
        </p:nvSpPr>
        <p:spPr>
          <a:xfrm>
            <a:off x="10210800" y="9982200"/>
            <a:ext cx="3504486" cy="2062103"/>
          </a:xfrm>
          <a:prstGeom prst="rect">
            <a:avLst/>
          </a:prstGeom>
          <a:noFill/>
        </p:spPr>
        <p:txBody>
          <a:bodyPr wrap="none" rtlCol="0">
            <a:spAutoFit/>
          </a:bodyPr>
          <a:lstStyle/>
          <a:p>
            <a:pPr>
              <a:buFont typeface="Arial" pitchFamily="34" charset="0"/>
              <a:buChar char="•"/>
            </a:pPr>
            <a:r>
              <a:rPr lang="en-US" sz="3200" dirty="0" smtClean="0">
                <a:latin typeface="Ebrima" pitchFamily="2" charset="0"/>
                <a:ea typeface="Ebrima" pitchFamily="2" charset="0"/>
                <a:cs typeface="Ebrima" pitchFamily="2" charset="0"/>
              </a:rPr>
              <a:t> RF Transceiver</a:t>
            </a:r>
          </a:p>
          <a:p>
            <a:pPr>
              <a:buFont typeface="Arial" pitchFamily="34" charset="0"/>
              <a:buChar char="•"/>
            </a:pPr>
            <a:r>
              <a:rPr lang="en-US" sz="3200" dirty="0" smtClean="0">
                <a:latin typeface="Ebrima" pitchFamily="2" charset="0"/>
                <a:ea typeface="Ebrima" pitchFamily="2" charset="0"/>
                <a:cs typeface="Ebrima" pitchFamily="2" charset="0"/>
              </a:rPr>
              <a:t> Mesh Network</a:t>
            </a:r>
          </a:p>
          <a:p>
            <a:pPr>
              <a:buFont typeface="Arial" pitchFamily="34" charset="0"/>
              <a:buChar char="•"/>
            </a:pPr>
            <a:r>
              <a:rPr lang="en-US" sz="3200" dirty="0" smtClean="0">
                <a:latin typeface="Ebrima" pitchFamily="2" charset="0"/>
                <a:ea typeface="Ebrima" pitchFamily="2" charset="0"/>
                <a:cs typeface="Ebrima" pitchFamily="2" charset="0"/>
              </a:rPr>
              <a:t> Wi-Fi Proxy</a:t>
            </a:r>
          </a:p>
          <a:p>
            <a:pPr>
              <a:buFont typeface="Arial" pitchFamily="34" charset="0"/>
              <a:buChar char="•"/>
            </a:pPr>
            <a:r>
              <a:rPr lang="en-US" sz="3200" dirty="0" smtClean="0">
                <a:latin typeface="Ebrima" pitchFamily="2" charset="0"/>
                <a:ea typeface="Ebrima" pitchFamily="2" charset="0"/>
                <a:cs typeface="Ebrima" pitchFamily="2" charset="0"/>
              </a:rPr>
              <a:t> Server Computer</a:t>
            </a:r>
          </a:p>
        </p:txBody>
      </p:sp>
      <p:pic>
        <p:nvPicPr>
          <p:cNvPr id="88" name="Picture 87" descr="radio_icon.png"/>
          <p:cNvPicPr>
            <a:picLocks noChangeAspect="1"/>
          </p:cNvPicPr>
          <p:nvPr/>
        </p:nvPicPr>
        <p:blipFill>
          <a:blip r:embed="rId19" cstate="print"/>
          <a:stretch>
            <a:fillRect/>
          </a:stretch>
        </p:blipFill>
        <p:spPr>
          <a:xfrm>
            <a:off x="10744200" y="6019800"/>
            <a:ext cx="2057400" cy="2057400"/>
          </a:xfrm>
          <a:prstGeom prst="rect">
            <a:avLst/>
          </a:prstGeom>
        </p:spPr>
      </p:pic>
      <p:pic>
        <p:nvPicPr>
          <p:cNvPr id="90" name="Picture 89" descr="Data_Managament.png"/>
          <p:cNvPicPr>
            <a:picLocks noChangeAspect="1"/>
          </p:cNvPicPr>
          <p:nvPr/>
        </p:nvPicPr>
        <p:blipFill>
          <a:blip r:embed="rId20" cstate="print"/>
          <a:stretch>
            <a:fillRect/>
          </a:stretch>
        </p:blipFill>
        <p:spPr>
          <a:xfrm>
            <a:off x="22479000" y="5715000"/>
            <a:ext cx="2438400" cy="2438400"/>
          </a:xfrm>
          <a:prstGeom prst="rect">
            <a:avLst/>
          </a:prstGeom>
        </p:spPr>
      </p:pic>
      <p:pic>
        <p:nvPicPr>
          <p:cNvPr id="91" name="Picture 90" descr="User_2.png"/>
          <p:cNvPicPr>
            <a:picLocks noChangeAspect="1"/>
          </p:cNvPicPr>
          <p:nvPr/>
        </p:nvPicPr>
        <p:blipFill>
          <a:blip r:embed="rId21" cstate="print"/>
          <a:stretch>
            <a:fillRect/>
          </a:stretch>
        </p:blipFill>
        <p:spPr>
          <a:xfrm>
            <a:off x="18592800" y="5867400"/>
            <a:ext cx="2438400" cy="2438400"/>
          </a:xfrm>
          <a:prstGeom prst="rect">
            <a:avLst/>
          </a:prstGeom>
        </p:spPr>
      </p:pic>
      <p:pic>
        <p:nvPicPr>
          <p:cNvPr id="92" name="Picture 91" descr="20071261737248597780103.png"/>
          <p:cNvPicPr>
            <a:picLocks noChangeAspect="1"/>
          </p:cNvPicPr>
          <p:nvPr/>
        </p:nvPicPr>
        <p:blipFill>
          <a:blip r:embed="rId22" cstate="print"/>
          <a:stretch>
            <a:fillRect/>
          </a:stretch>
        </p:blipFill>
        <p:spPr>
          <a:xfrm>
            <a:off x="14630400" y="5715000"/>
            <a:ext cx="2362200" cy="2362200"/>
          </a:xfrm>
          <a:prstGeom prst="rect">
            <a:avLst/>
          </a:prstGeom>
        </p:spPr>
      </p:pic>
      <p:sp>
        <p:nvSpPr>
          <p:cNvPr id="99" name="TextBox 98"/>
          <p:cNvSpPr txBox="1"/>
          <p:nvPr/>
        </p:nvSpPr>
        <p:spPr>
          <a:xfrm>
            <a:off x="14097000" y="10058400"/>
            <a:ext cx="3199915" cy="1077218"/>
          </a:xfrm>
          <a:prstGeom prst="rect">
            <a:avLst/>
          </a:prstGeom>
          <a:noFill/>
        </p:spPr>
        <p:txBody>
          <a:bodyPr wrap="none" rtlCol="0">
            <a:spAutoFit/>
          </a:bodyPr>
          <a:lstStyle/>
          <a:p>
            <a:pPr>
              <a:buFont typeface="Arial" pitchFamily="34" charset="0"/>
              <a:buChar char="•"/>
            </a:pPr>
            <a:r>
              <a:rPr lang="en-US" sz="3200" dirty="0" smtClean="0">
                <a:latin typeface="Ebrima" pitchFamily="2" charset="0"/>
                <a:ea typeface="Ebrima" pitchFamily="2" charset="0"/>
                <a:cs typeface="Ebrima" pitchFamily="2" charset="0"/>
              </a:rPr>
              <a:t> Finger-Print</a:t>
            </a:r>
          </a:p>
          <a:p>
            <a:pPr>
              <a:buFont typeface="Arial" pitchFamily="34" charset="0"/>
              <a:buChar char="•"/>
            </a:pPr>
            <a:r>
              <a:rPr lang="en-US" sz="3200" dirty="0" smtClean="0">
                <a:latin typeface="Ebrima" pitchFamily="2" charset="0"/>
                <a:ea typeface="Ebrima" pitchFamily="2" charset="0"/>
                <a:cs typeface="Ebrima" pitchFamily="2" charset="0"/>
              </a:rPr>
              <a:t> Voting Method</a:t>
            </a:r>
          </a:p>
        </p:txBody>
      </p:sp>
      <p:sp>
        <p:nvSpPr>
          <p:cNvPr id="68" name="TextBox 67"/>
          <p:cNvSpPr txBox="1"/>
          <p:nvPr/>
        </p:nvSpPr>
        <p:spPr>
          <a:xfrm>
            <a:off x="18135600" y="10058400"/>
            <a:ext cx="3449983" cy="1569660"/>
          </a:xfrm>
          <a:prstGeom prst="rect">
            <a:avLst/>
          </a:prstGeom>
          <a:noFill/>
        </p:spPr>
        <p:txBody>
          <a:bodyPr wrap="none" rtlCol="0">
            <a:spAutoFit/>
          </a:bodyPr>
          <a:lstStyle/>
          <a:p>
            <a:pPr>
              <a:buFont typeface="Arial" pitchFamily="34" charset="0"/>
              <a:buChar char="•"/>
            </a:pPr>
            <a:r>
              <a:rPr lang="en-US" sz="3200" dirty="0" smtClean="0">
                <a:latin typeface="Ebrima" pitchFamily="2" charset="0"/>
                <a:ea typeface="Ebrima" pitchFamily="2" charset="0"/>
                <a:cs typeface="Ebrima" pitchFamily="2" charset="0"/>
              </a:rPr>
              <a:t> Web Application</a:t>
            </a:r>
          </a:p>
          <a:p>
            <a:pPr>
              <a:buFont typeface="Arial" pitchFamily="34" charset="0"/>
              <a:buChar char="•"/>
            </a:pPr>
            <a:r>
              <a:rPr lang="en-US" sz="3200" dirty="0" smtClean="0">
                <a:latin typeface="Ebrima" pitchFamily="2" charset="0"/>
                <a:ea typeface="Ebrima" pitchFamily="2" charset="0"/>
                <a:cs typeface="Ebrima" pitchFamily="2" charset="0"/>
              </a:rPr>
              <a:t> User Interface</a:t>
            </a:r>
          </a:p>
          <a:p>
            <a:pPr>
              <a:buFont typeface="Arial" pitchFamily="34" charset="0"/>
              <a:buChar char="•"/>
            </a:pPr>
            <a:r>
              <a:rPr lang="en-US" sz="3200" dirty="0" smtClean="0">
                <a:latin typeface="Ebrima" pitchFamily="2" charset="0"/>
                <a:ea typeface="Ebrima" pitchFamily="2" charset="0"/>
                <a:cs typeface="Ebrima" pitchFamily="2" charset="0"/>
              </a:rPr>
              <a:t> Admin Interface</a:t>
            </a:r>
          </a:p>
        </p:txBody>
      </p:sp>
      <p:sp>
        <p:nvSpPr>
          <p:cNvPr id="69" name="TextBox 68"/>
          <p:cNvSpPr txBox="1"/>
          <p:nvPr/>
        </p:nvSpPr>
        <p:spPr>
          <a:xfrm>
            <a:off x="22077017" y="10058400"/>
            <a:ext cx="3028393" cy="2062103"/>
          </a:xfrm>
          <a:prstGeom prst="rect">
            <a:avLst/>
          </a:prstGeom>
          <a:noFill/>
        </p:spPr>
        <p:txBody>
          <a:bodyPr wrap="none" rtlCol="0">
            <a:spAutoFit/>
          </a:bodyPr>
          <a:lstStyle/>
          <a:p>
            <a:pPr>
              <a:buFont typeface="Arial" pitchFamily="34" charset="0"/>
              <a:buChar char="•"/>
            </a:pPr>
            <a:r>
              <a:rPr lang="en-US" sz="3200" dirty="0" smtClean="0">
                <a:latin typeface="Ebrima" pitchFamily="2" charset="0"/>
                <a:ea typeface="Ebrima" pitchFamily="2" charset="0"/>
                <a:cs typeface="Ebrima" pitchFamily="2" charset="0"/>
              </a:rPr>
              <a:t> Controller </a:t>
            </a:r>
          </a:p>
          <a:p>
            <a:pPr>
              <a:buFont typeface="Arial" pitchFamily="34" charset="0"/>
              <a:buChar char="•"/>
            </a:pPr>
            <a:r>
              <a:rPr lang="en-US" sz="3200" dirty="0" smtClean="0">
                <a:latin typeface="Ebrima" pitchFamily="2" charset="0"/>
                <a:ea typeface="Ebrima" pitchFamily="2" charset="0"/>
                <a:cs typeface="Ebrima" pitchFamily="2" charset="0"/>
              </a:rPr>
              <a:t> SQL Database</a:t>
            </a:r>
          </a:p>
          <a:p>
            <a:pPr>
              <a:buFont typeface="Arial" pitchFamily="34" charset="0"/>
              <a:buChar char="•"/>
            </a:pPr>
            <a:r>
              <a:rPr lang="en-US" sz="3200" dirty="0" smtClean="0">
                <a:latin typeface="Ebrima" pitchFamily="2" charset="0"/>
                <a:ea typeface="Ebrima" pitchFamily="2" charset="0"/>
                <a:cs typeface="Ebrima" pitchFamily="2" charset="0"/>
              </a:rPr>
              <a:t> Tracking Area </a:t>
            </a:r>
          </a:p>
          <a:p>
            <a:pPr>
              <a:buFont typeface="Arial" pitchFamily="34" charset="0"/>
              <a:buChar char="•"/>
            </a:pPr>
            <a:r>
              <a:rPr lang="en-US" sz="3200" dirty="0" smtClean="0">
                <a:latin typeface="Ebrima" pitchFamily="2" charset="0"/>
                <a:ea typeface="Ebrima" pitchFamily="2" charset="0"/>
                <a:cs typeface="Ebrima" pitchFamily="2" charset="0"/>
              </a:rPr>
              <a:t> Battery Level</a:t>
            </a:r>
          </a:p>
        </p:txBody>
      </p:sp>
      <p:graphicFrame>
        <p:nvGraphicFramePr>
          <p:cNvPr id="191" name="Chart 190"/>
          <p:cNvGraphicFramePr/>
          <p:nvPr/>
        </p:nvGraphicFramePr>
        <p:xfrm>
          <a:off x="35737800" y="14249400"/>
          <a:ext cx="7391400" cy="5638800"/>
        </p:xfrm>
        <a:graphic>
          <a:graphicData uri="http://schemas.openxmlformats.org/drawingml/2006/chart">
            <c:chart xmlns:c="http://schemas.openxmlformats.org/drawingml/2006/chart" xmlns:r="http://schemas.openxmlformats.org/officeDocument/2006/relationships" r:id="rId23"/>
          </a:graphicData>
        </a:graphic>
      </p:graphicFrame>
      <p:pic>
        <p:nvPicPr>
          <p:cNvPr id="25" name="Picture 2" descr="C:\Users\WOODY\Desktop\Image\Java.png"/>
          <p:cNvPicPr>
            <a:picLocks noChangeAspect="1" noChangeArrowheads="1"/>
          </p:cNvPicPr>
          <p:nvPr/>
        </p:nvPicPr>
        <p:blipFill>
          <a:blip r:embed="rId24" cstate="print"/>
          <a:srcRect/>
          <a:stretch>
            <a:fillRect/>
          </a:stretch>
        </p:blipFill>
        <p:spPr bwMode="auto">
          <a:xfrm>
            <a:off x="40690800" y="6096000"/>
            <a:ext cx="1981200" cy="1981200"/>
          </a:xfrm>
          <a:prstGeom prst="rect">
            <a:avLst/>
          </a:prstGeom>
          <a:noFill/>
        </p:spPr>
      </p:pic>
      <p:sp>
        <p:nvSpPr>
          <p:cNvPr id="116" name="Rounded Rectangle 115"/>
          <p:cNvSpPr/>
          <p:nvPr/>
        </p:nvSpPr>
        <p:spPr>
          <a:xfrm>
            <a:off x="26517600" y="5943600"/>
            <a:ext cx="8305800" cy="7772400"/>
          </a:xfrm>
          <a:prstGeom prst="roundRect">
            <a:avLst/>
          </a:prstGeom>
          <a:noFill/>
          <a:ln w="762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3" descr="C:\Users\WOODY\Desktop\Image\html_icon.png"/>
          <p:cNvPicPr>
            <a:picLocks noChangeAspect="1" noChangeArrowheads="1"/>
          </p:cNvPicPr>
          <p:nvPr/>
        </p:nvPicPr>
        <p:blipFill>
          <a:blip r:embed="rId25" cstate="print"/>
          <a:srcRect/>
          <a:stretch>
            <a:fillRect/>
          </a:stretch>
        </p:blipFill>
        <p:spPr bwMode="auto">
          <a:xfrm>
            <a:off x="35280600" y="8382000"/>
            <a:ext cx="2082800" cy="2082800"/>
          </a:xfrm>
          <a:prstGeom prst="rect">
            <a:avLst/>
          </a:prstGeom>
          <a:noFill/>
        </p:spPr>
      </p:pic>
      <p:sp>
        <p:nvSpPr>
          <p:cNvPr id="120" name="Rounded Rectangle 119"/>
          <p:cNvSpPr/>
          <p:nvPr/>
        </p:nvSpPr>
        <p:spPr>
          <a:xfrm>
            <a:off x="35052000" y="5943600"/>
            <a:ext cx="7924800" cy="7772400"/>
          </a:xfrm>
          <a:prstGeom prst="roundRect">
            <a:avLst/>
          </a:prstGeom>
          <a:noFill/>
          <a:ln w="762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C:\Users\WOODY\Desktop\Image\Free-Database-Add-icon.png"/>
          <p:cNvPicPr>
            <a:picLocks noChangeAspect="1" noChangeArrowheads="1"/>
          </p:cNvPicPr>
          <p:nvPr/>
        </p:nvPicPr>
        <p:blipFill>
          <a:blip r:embed="rId26" cstate="print"/>
          <a:srcRect/>
          <a:stretch>
            <a:fillRect/>
          </a:stretch>
        </p:blipFill>
        <p:spPr bwMode="auto">
          <a:xfrm>
            <a:off x="41071800" y="11125200"/>
            <a:ext cx="1785258" cy="1785258"/>
          </a:xfrm>
          <a:prstGeom prst="rect">
            <a:avLst/>
          </a:prstGeom>
          <a:noFill/>
        </p:spPr>
      </p:pic>
      <p:sp>
        <p:nvSpPr>
          <p:cNvPr id="16" name="Rectangle 15"/>
          <p:cNvSpPr/>
          <p:nvPr/>
        </p:nvSpPr>
        <p:spPr>
          <a:xfrm flipH="1">
            <a:off x="391887" y="0"/>
            <a:ext cx="391885" cy="329184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3841" tIns="36921" rIns="73841" bIns="36921" rtlCol="0" anchor="ctr"/>
          <a:lstStyle/>
          <a:p>
            <a:pPr algn="ctr"/>
            <a:endParaRPr lang="en-US"/>
          </a:p>
        </p:txBody>
      </p:sp>
      <p:sp>
        <p:nvSpPr>
          <p:cNvPr id="122" name="TextBox 121"/>
          <p:cNvSpPr txBox="1"/>
          <p:nvPr/>
        </p:nvSpPr>
        <p:spPr>
          <a:xfrm>
            <a:off x="26517600" y="25690286"/>
            <a:ext cx="16383000" cy="3323987"/>
          </a:xfrm>
          <a:prstGeom prst="rect">
            <a:avLst/>
          </a:prstGeom>
          <a:noFill/>
        </p:spPr>
        <p:txBody>
          <a:bodyPr wrap="square" rtlCol="0">
            <a:spAutoFit/>
          </a:bodyPr>
          <a:lstStyle/>
          <a:p>
            <a:pPr lvl="0" algn="just">
              <a:spcBef>
                <a:spcPts val="600"/>
              </a:spcBef>
              <a:spcAft>
                <a:spcPts val="600"/>
              </a:spcAft>
            </a:pPr>
            <a:r>
              <a:rPr lang="en-US" sz="4000" dirty="0" smtClean="0">
                <a:latin typeface="Ebrima" pitchFamily="2" charset="0"/>
                <a:ea typeface="Ebrima" pitchFamily="2" charset="0"/>
                <a:cs typeface="Ebrima" pitchFamily="2" charset="0"/>
              </a:rPr>
              <a:t>The tracking system consists of two primary parts: hardware and software. The hardware infrastructure is built upon RF technology. The number of detectors will be scaled in order to achieve the desired accuracy and efficiency</a:t>
            </a:r>
            <a:r>
              <a:rPr lang="en-US" sz="4000" dirty="0" smtClean="0"/>
              <a:t>..</a:t>
            </a:r>
          </a:p>
          <a:p>
            <a:pPr lvl="0" algn="just">
              <a:spcBef>
                <a:spcPts val="600"/>
              </a:spcBef>
              <a:spcAft>
                <a:spcPts val="600"/>
              </a:spcAft>
            </a:pPr>
            <a:r>
              <a:rPr lang="en-US" sz="4000" dirty="0" smtClean="0">
                <a:latin typeface="Arial" pitchFamily="34" charset="0"/>
                <a:cs typeface="Arial" pitchFamily="34" charset="0"/>
              </a:rPr>
              <a:t>……………………………….</a:t>
            </a:r>
            <a:endParaRPr lang="en-US" sz="4000" dirty="0">
              <a:latin typeface="Arial" pitchFamily="34" charset="0"/>
              <a:cs typeface="Arial" pitchFamily="34" charset="0"/>
            </a:endParaRPr>
          </a:p>
        </p:txBody>
      </p:sp>
      <p:pic>
        <p:nvPicPr>
          <p:cNvPr id="125" name="Picture 2"/>
          <p:cNvPicPr>
            <a:picLocks noChangeAspect="1" noChangeArrowheads="1"/>
          </p:cNvPicPr>
          <p:nvPr/>
        </p:nvPicPr>
        <p:blipFill>
          <a:blip r:embed="rId27"/>
          <a:srcRect/>
          <a:stretch>
            <a:fillRect/>
          </a:stretch>
        </p:blipFill>
        <p:spPr bwMode="auto">
          <a:xfrm>
            <a:off x="26517600" y="14249400"/>
            <a:ext cx="9144000" cy="5410200"/>
          </a:xfrm>
          <a:prstGeom prst="rect">
            <a:avLst/>
          </a:prstGeom>
          <a:noFill/>
          <a:ln w="9525">
            <a:noFill/>
            <a:miter lim="800000"/>
            <a:headEnd/>
            <a:tailEnd/>
          </a:ln>
          <a:effectLst/>
        </p:spPr>
      </p:pic>
      <p:pic>
        <p:nvPicPr>
          <p:cNvPr id="5" name="Picture 2" descr="E:\PSU\ECE 412\Winter 2011\Pictures\Real boards\JPG\Tag_Poster.JPG"/>
          <p:cNvPicPr>
            <a:picLocks noChangeAspect="1" noChangeArrowheads="1"/>
          </p:cNvPicPr>
          <p:nvPr/>
        </p:nvPicPr>
        <p:blipFill>
          <a:blip r:embed="rId28" cstate="print"/>
          <a:srcRect/>
          <a:stretch>
            <a:fillRect/>
          </a:stretch>
        </p:blipFill>
        <p:spPr bwMode="auto">
          <a:xfrm rot="20948527">
            <a:off x="31454344" y="6511393"/>
            <a:ext cx="2980532" cy="1981200"/>
          </a:xfrm>
          <a:prstGeom prst="rect">
            <a:avLst/>
          </a:prstGeom>
          <a:noFill/>
        </p:spPr>
      </p:pic>
      <p:pic>
        <p:nvPicPr>
          <p:cNvPr id="6" name="Picture 3" descr="E:\PSU\ECE 412\Winter 2011\Pictures\Real boards\JPG\Detector_Poster.JPG"/>
          <p:cNvPicPr>
            <a:picLocks noChangeAspect="1" noChangeArrowheads="1"/>
          </p:cNvPicPr>
          <p:nvPr/>
        </p:nvPicPr>
        <p:blipFill>
          <a:blip r:embed="rId29" cstate="print"/>
          <a:srcRect/>
          <a:stretch>
            <a:fillRect/>
          </a:stretch>
        </p:blipFill>
        <p:spPr bwMode="auto">
          <a:xfrm>
            <a:off x="26607767" y="9169852"/>
            <a:ext cx="3746828" cy="812348"/>
          </a:xfrm>
          <a:prstGeom prst="rect">
            <a:avLst/>
          </a:prstGeom>
          <a:noFill/>
        </p:spPr>
      </p:pic>
      <p:pic>
        <p:nvPicPr>
          <p:cNvPr id="28" name="Picture 4" descr="E:\PSU\ECE 412\Winter 2011\Pictures\Real boards\JPG\wify_1.png"/>
          <p:cNvPicPr>
            <a:picLocks noChangeAspect="1" noChangeArrowheads="1"/>
          </p:cNvPicPr>
          <p:nvPr/>
        </p:nvPicPr>
        <p:blipFill>
          <a:blip r:embed="rId30" cstate="print"/>
          <a:srcRect/>
          <a:stretch>
            <a:fillRect/>
          </a:stretch>
        </p:blipFill>
        <p:spPr bwMode="auto">
          <a:xfrm>
            <a:off x="32440024" y="11963400"/>
            <a:ext cx="2002376" cy="1566922"/>
          </a:xfrm>
          <a:prstGeom prst="rect">
            <a:avLst/>
          </a:prstGeom>
          <a:noFill/>
        </p:spPr>
      </p:pic>
      <p:grpSp>
        <p:nvGrpSpPr>
          <p:cNvPr id="173" name="Group 172"/>
          <p:cNvGrpSpPr/>
          <p:nvPr/>
        </p:nvGrpSpPr>
        <p:grpSpPr>
          <a:xfrm>
            <a:off x="10134600" y="22402800"/>
            <a:ext cx="7391400" cy="6400800"/>
            <a:chOff x="10134600" y="22402800"/>
            <a:chExt cx="7391400" cy="6400800"/>
          </a:xfrm>
        </p:grpSpPr>
        <p:sp>
          <p:nvSpPr>
            <p:cNvPr id="136" name="Rounded Rectangle 135"/>
            <p:cNvSpPr/>
            <p:nvPr/>
          </p:nvSpPr>
          <p:spPr>
            <a:xfrm>
              <a:off x="10134600" y="23241000"/>
              <a:ext cx="7391400" cy="5562600"/>
            </a:xfrm>
            <a:prstGeom prst="roundRect">
              <a:avLst/>
            </a:prstGeom>
            <a:noFill/>
            <a:ln w="571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60" name="Picture 12" descr="C:\Users\WOODY\Desktop\Image\ies_check.png"/>
            <p:cNvPicPr>
              <a:picLocks noChangeAspect="1" noChangeArrowheads="1"/>
            </p:cNvPicPr>
            <p:nvPr/>
          </p:nvPicPr>
          <p:blipFill>
            <a:blip r:embed="rId31" cstate="print"/>
            <a:srcRect/>
            <a:stretch>
              <a:fillRect/>
            </a:stretch>
          </p:blipFill>
          <p:spPr bwMode="auto">
            <a:xfrm>
              <a:off x="10287000" y="22479000"/>
              <a:ext cx="1899009" cy="1659025"/>
            </a:xfrm>
            <a:prstGeom prst="rect">
              <a:avLst/>
            </a:prstGeom>
            <a:noFill/>
          </p:spPr>
        </p:pic>
        <p:sp>
          <p:nvSpPr>
            <p:cNvPr id="140" name="TextBox 139"/>
            <p:cNvSpPr txBox="1"/>
            <p:nvPr/>
          </p:nvSpPr>
          <p:spPr>
            <a:xfrm>
              <a:off x="12039600" y="22402800"/>
              <a:ext cx="3366627" cy="830997"/>
            </a:xfrm>
            <a:prstGeom prst="rect">
              <a:avLst/>
            </a:prstGeom>
            <a:noFill/>
          </p:spPr>
          <p:txBody>
            <a:bodyPr wrap="none" rtlCol="0">
              <a:spAutoFit/>
            </a:bodyPr>
            <a:lstStyle/>
            <a:p>
              <a:r>
                <a:rPr lang="en-US" sz="4800" dirty="0" smtClean="0">
                  <a:solidFill>
                    <a:srgbClr val="4081D0"/>
                  </a:solidFill>
                  <a:latin typeface="Ebrima" pitchFamily="2" charset="0"/>
                  <a:ea typeface="Ebrima" pitchFamily="2" charset="0"/>
                  <a:cs typeface="Ebrima" pitchFamily="2" charset="0"/>
                </a:rPr>
                <a:t>Advantages</a:t>
              </a:r>
              <a:endParaRPr lang="en-US" sz="4800" dirty="0">
                <a:solidFill>
                  <a:srgbClr val="4081D0"/>
                </a:solidFill>
                <a:latin typeface="Ebrima" pitchFamily="2" charset="0"/>
                <a:ea typeface="Ebrima" pitchFamily="2" charset="0"/>
                <a:cs typeface="Ebrima" pitchFamily="2" charset="0"/>
              </a:endParaRPr>
            </a:p>
          </p:txBody>
        </p:sp>
        <p:sp>
          <p:nvSpPr>
            <p:cNvPr id="160" name="Rectangle 159"/>
            <p:cNvSpPr/>
            <p:nvPr/>
          </p:nvSpPr>
          <p:spPr>
            <a:xfrm>
              <a:off x="10515600" y="24231600"/>
              <a:ext cx="6553200" cy="2554545"/>
            </a:xfrm>
            <a:prstGeom prst="rect">
              <a:avLst/>
            </a:prstGeom>
          </p:spPr>
          <p:txBody>
            <a:bodyPr wrap="square">
              <a:spAutoFit/>
            </a:bodyPr>
            <a:lstStyle/>
            <a:p>
              <a:pPr lvl="0">
                <a:buFont typeface="Arial" pitchFamily="34" charset="0"/>
                <a:buChar char="•"/>
              </a:pPr>
              <a:r>
                <a:rPr lang="en-US" sz="4000" dirty="0" smtClean="0">
                  <a:latin typeface="Ebrima" pitchFamily="2" charset="0"/>
                  <a:ea typeface="Ebrima" pitchFamily="2" charset="0"/>
                  <a:cs typeface="Ebrima" pitchFamily="2" charset="0"/>
                </a:rPr>
                <a:t> Small size</a:t>
              </a:r>
              <a:endParaRPr lang="en-US" sz="4000" dirty="0" smtClean="0"/>
            </a:p>
            <a:p>
              <a:pPr lvl="0">
                <a:buFont typeface="Arial" pitchFamily="34" charset="0"/>
                <a:buChar char="•"/>
              </a:pPr>
              <a:r>
                <a:rPr lang="en-US" sz="4000" dirty="0" smtClean="0">
                  <a:latin typeface="Ebrima" pitchFamily="2" charset="0"/>
                  <a:ea typeface="Ebrima" pitchFamily="2" charset="0"/>
                  <a:cs typeface="Ebrima" pitchFamily="2" charset="0"/>
                </a:rPr>
                <a:t> Low power consumption</a:t>
              </a:r>
            </a:p>
            <a:p>
              <a:pPr lvl="0">
                <a:buFont typeface="Arial" pitchFamily="34" charset="0"/>
                <a:buChar char="•"/>
              </a:pPr>
              <a:r>
                <a:rPr lang="en-US" sz="4000" dirty="0" smtClean="0">
                  <a:latin typeface="Ebrima" pitchFamily="2" charset="0"/>
                  <a:ea typeface="Ebrima" pitchFamily="2" charset="0"/>
                  <a:cs typeface="Ebrima" pitchFamily="2" charset="0"/>
                </a:rPr>
                <a:t> Easy scalability</a:t>
              </a:r>
            </a:p>
            <a:p>
              <a:pPr lvl="0">
                <a:buFont typeface="Arial" pitchFamily="34" charset="0"/>
                <a:buChar char="•"/>
              </a:pPr>
              <a:r>
                <a:rPr lang="en-US" sz="4000" dirty="0" smtClean="0">
                  <a:latin typeface="Ebrima" pitchFamily="2" charset="0"/>
                  <a:ea typeface="Ebrima" pitchFamily="2" charset="0"/>
                  <a:cs typeface="Ebrima" pitchFamily="2" charset="0"/>
                </a:rPr>
                <a:t> Low cost</a:t>
              </a:r>
              <a:endParaRPr lang="en-US" sz="4000" dirty="0"/>
            </a:p>
          </p:txBody>
        </p:sp>
      </p:grpSp>
      <p:grpSp>
        <p:nvGrpSpPr>
          <p:cNvPr id="177" name="Group 176"/>
          <p:cNvGrpSpPr/>
          <p:nvPr/>
        </p:nvGrpSpPr>
        <p:grpSpPr>
          <a:xfrm>
            <a:off x="17983200" y="22402800"/>
            <a:ext cx="7391400" cy="6400800"/>
            <a:chOff x="17983200" y="22402800"/>
            <a:chExt cx="7391400" cy="6400800"/>
          </a:xfrm>
        </p:grpSpPr>
        <p:sp>
          <p:nvSpPr>
            <p:cNvPr id="142" name="Rounded Rectangle 141"/>
            <p:cNvSpPr/>
            <p:nvPr/>
          </p:nvSpPr>
          <p:spPr>
            <a:xfrm>
              <a:off x="17983200" y="23164800"/>
              <a:ext cx="7391400" cy="5638800"/>
            </a:xfrm>
            <a:prstGeom prst="roundRect">
              <a:avLst/>
            </a:prstGeom>
            <a:noFill/>
            <a:ln w="571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61" name="Picture 13" descr="C:\Users\WOODY\Desktop\Image\button_cancel.png"/>
            <p:cNvPicPr>
              <a:picLocks noChangeAspect="1" noChangeArrowheads="1"/>
            </p:cNvPicPr>
            <p:nvPr/>
          </p:nvPicPr>
          <p:blipFill>
            <a:blip r:embed="rId32" cstate="print"/>
            <a:srcRect/>
            <a:stretch>
              <a:fillRect/>
            </a:stretch>
          </p:blipFill>
          <p:spPr bwMode="auto">
            <a:xfrm>
              <a:off x="18440400" y="22631400"/>
              <a:ext cx="1371600" cy="1371600"/>
            </a:xfrm>
            <a:prstGeom prst="rect">
              <a:avLst/>
            </a:prstGeom>
            <a:noFill/>
          </p:spPr>
        </p:pic>
        <p:sp>
          <p:nvSpPr>
            <p:cNvPr id="145" name="TextBox 144"/>
            <p:cNvSpPr txBox="1"/>
            <p:nvPr/>
          </p:nvSpPr>
          <p:spPr>
            <a:xfrm>
              <a:off x="19888200" y="22402800"/>
              <a:ext cx="3770456" cy="830997"/>
            </a:xfrm>
            <a:prstGeom prst="rect">
              <a:avLst/>
            </a:prstGeom>
            <a:noFill/>
          </p:spPr>
          <p:txBody>
            <a:bodyPr wrap="none" rtlCol="0">
              <a:spAutoFit/>
            </a:bodyPr>
            <a:lstStyle/>
            <a:p>
              <a:r>
                <a:rPr lang="en-US" sz="4800" dirty="0" smtClean="0">
                  <a:solidFill>
                    <a:srgbClr val="4081D0"/>
                  </a:solidFill>
                </a:rPr>
                <a:t>Disadvantages</a:t>
              </a:r>
              <a:endParaRPr lang="en-US" sz="4800" dirty="0">
                <a:solidFill>
                  <a:srgbClr val="4081D0"/>
                </a:solidFill>
              </a:endParaRPr>
            </a:p>
          </p:txBody>
        </p:sp>
        <p:sp>
          <p:nvSpPr>
            <p:cNvPr id="161" name="Rectangle 160"/>
            <p:cNvSpPr/>
            <p:nvPr/>
          </p:nvSpPr>
          <p:spPr>
            <a:xfrm>
              <a:off x="18411372" y="24188057"/>
              <a:ext cx="5562600" cy="1323439"/>
            </a:xfrm>
            <a:prstGeom prst="rect">
              <a:avLst/>
            </a:prstGeom>
          </p:spPr>
          <p:txBody>
            <a:bodyPr wrap="square">
              <a:spAutoFit/>
            </a:bodyPr>
            <a:lstStyle/>
            <a:p>
              <a:pPr lvl="0">
                <a:buFont typeface="Arial" pitchFamily="34" charset="0"/>
                <a:buChar char="•"/>
              </a:pPr>
              <a:r>
                <a:rPr lang="en-US" sz="4000" dirty="0" smtClean="0">
                  <a:latin typeface="Ebrima" pitchFamily="2" charset="0"/>
                  <a:ea typeface="Ebrima" pitchFamily="2" charset="0"/>
                  <a:cs typeface="Ebrima" pitchFamily="2" charset="0"/>
                </a:rPr>
                <a:t> Noise sensitive</a:t>
              </a:r>
            </a:p>
            <a:p>
              <a:pPr lvl="0">
                <a:buFont typeface="Arial" pitchFamily="34" charset="0"/>
                <a:buChar char="•"/>
              </a:pPr>
              <a:r>
                <a:rPr lang="en-US" sz="4000" dirty="0" smtClean="0">
                  <a:latin typeface="Ebrima" pitchFamily="2" charset="0"/>
                  <a:ea typeface="Ebrima" pitchFamily="2" charset="0"/>
                  <a:cs typeface="Ebrima" pitchFamily="2" charset="0"/>
                </a:rPr>
                <a:t> Calibration required</a:t>
              </a:r>
            </a:p>
          </p:txBody>
        </p:sp>
      </p:grpSp>
      <p:grpSp>
        <p:nvGrpSpPr>
          <p:cNvPr id="208" name="Group 207"/>
          <p:cNvGrpSpPr/>
          <p:nvPr/>
        </p:nvGrpSpPr>
        <p:grpSpPr>
          <a:xfrm>
            <a:off x="10134600" y="12877800"/>
            <a:ext cx="15354300" cy="9144000"/>
            <a:chOff x="10134600" y="12877800"/>
            <a:chExt cx="15354300" cy="9144000"/>
          </a:xfrm>
        </p:grpSpPr>
        <p:grpSp>
          <p:nvGrpSpPr>
            <p:cNvPr id="202" name="Group 201"/>
            <p:cNvGrpSpPr/>
            <p:nvPr/>
          </p:nvGrpSpPr>
          <p:grpSpPr>
            <a:xfrm>
              <a:off x="12659802" y="18451002"/>
              <a:ext cx="3267408" cy="1732774"/>
              <a:chOff x="12659802" y="18451002"/>
              <a:chExt cx="3267408" cy="1732774"/>
            </a:xfrm>
          </p:grpSpPr>
          <p:pic>
            <p:nvPicPr>
              <p:cNvPr id="141" name="Picture 140" descr="istockphoto_12865598-wireless-network-wifi-icon.jpg"/>
              <p:cNvPicPr>
                <a:picLocks noChangeAspect="1"/>
              </p:cNvPicPr>
              <p:nvPr/>
            </p:nvPicPr>
            <p:blipFill>
              <a:blip r:embed="rId33" cstate="print"/>
              <a:stretch>
                <a:fillRect/>
              </a:stretch>
            </p:blipFill>
            <p:spPr>
              <a:xfrm>
                <a:off x="13639800" y="19050000"/>
                <a:ext cx="1337996" cy="1133776"/>
              </a:xfrm>
              <a:prstGeom prst="rect">
                <a:avLst/>
              </a:prstGeom>
              <a:ln>
                <a:noFill/>
              </a:ln>
              <a:effectLst>
                <a:softEdge rad="112500"/>
              </a:effectLst>
            </p:spPr>
          </p:pic>
          <p:pic>
            <p:nvPicPr>
              <p:cNvPr id="139" name="Picture 138" descr="200712811334187778024.png"/>
              <p:cNvPicPr>
                <a:picLocks noChangeAspect="1"/>
              </p:cNvPicPr>
              <p:nvPr/>
            </p:nvPicPr>
            <p:blipFill>
              <a:blip r:embed="rId34" cstate="print">
                <a:duotone>
                  <a:schemeClr val="accent6">
                    <a:shade val="45000"/>
                    <a:satMod val="135000"/>
                  </a:schemeClr>
                  <a:prstClr val="white"/>
                </a:duotone>
                <a:lum bright="-11000" contrast="33000"/>
              </a:blip>
              <a:stretch>
                <a:fillRect/>
              </a:stretch>
            </p:blipFill>
            <p:spPr>
              <a:xfrm rot="14944043">
                <a:off x="12659802" y="18451002"/>
                <a:ext cx="1119246" cy="1119246"/>
              </a:xfrm>
              <a:prstGeom prst="rect">
                <a:avLst/>
              </a:prstGeom>
              <a:noFill/>
            </p:spPr>
          </p:pic>
          <p:pic>
            <p:nvPicPr>
              <p:cNvPr id="144" name="Picture 143" descr="200712811334187778024.png"/>
              <p:cNvPicPr>
                <a:picLocks noChangeAspect="1"/>
              </p:cNvPicPr>
              <p:nvPr/>
            </p:nvPicPr>
            <p:blipFill>
              <a:blip r:embed="rId34" cstate="print">
                <a:duotone>
                  <a:schemeClr val="accent6">
                    <a:shade val="45000"/>
                    <a:satMod val="135000"/>
                  </a:schemeClr>
                  <a:prstClr val="white"/>
                </a:duotone>
                <a:lum bright="-11000" contrast="33000"/>
              </a:blip>
              <a:stretch>
                <a:fillRect/>
              </a:stretch>
            </p:blipFill>
            <p:spPr>
              <a:xfrm rot="10254293">
                <a:off x="14860410" y="18594210"/>
                <a:ext cx="1066800" cy="1066800"/>
              </a:xfrm>
              <a:prstGeom prst="rect">
                <a:avLst/>
              </a:prstGeom>
              <a:noFill/>
            </p:spPr>
          </p:pic>
        </p:grpSp>
        <p:pic>
          <p:nvPicPr>
            <p:cNvPr id="174" name="Picture 173" descr="1209193.png"/>
            <p:cNvPicPr>
              <a:picLocks noChangeAspect="1"/>
            </p:cNvPicPr>
            <p:nvPr/>
          </p:nvPicPr>
          <p:blipFill>
            <a:blip r:embed="rId35" cstate="print">
              <a:duotone>
                <a:prstClr val="black"/>
                <a:schemeClr val="accent1">
                  <a:tint val="45000"/>
                  <a:satMod val="400000"/>
                </a:schemeClr>
              </a:duotone>
              <a:lum bright="40000" contrast="40000"/>
            </a:blip>
            <a:stretch>
              <a:fillRect/>
            </a:stretch>
          </p:blipFill>
          <p:spPr>
            <a:xfrm>
              <a:off x="23450494" y="19895180"/>
              <a:ext cx="1121186" cy="1121187"/>
            </a:xfrm>
            <a:prstGeom prst="rect">
              <a:avLst/>
            </a:prstGeom>
          </p:spPr>
        </p:pic>
        <p:pic>
          <p:nvPicPr>
            <p:cNvPr id="175" name="Picture 174" descr="15342238.png"/>
            <p:cNvPicPr>
              <a:picLocks noChangeAspect="1"/>
            </p:cNvPicPr>
            <p:nvPr/>
          </p:nvPicPr>
          <p:blipFill>
            <a:blip r:embed="rId36" cstate="print"/>
            <a:stretch>
              <a:fillRect/>
            </a:stretch>
          </p:blipFill>
          <p:spPr>
            <a:xfrm rot="14755922">
              <a:off x="23447532" y="19812001"/>
              <a:ext cx="1148352" cy="1148352"/>
            </a:xfrm>
            <a:prstGeom prst="rect">
              <a:avLst/>
            </a:prstGeom>
          </p:spPr>
        </p:pic>
        <p:sp>
          <p:nvSpPr>
            <p:cNvPr id="176" name="TextBox 175"/>
            <p:cNvSpPr txBox="1"/>
            <p:nvPr/>
          </p:nvSpPr>
          <p:spPr>
            <a:xfrm>
              <a:off x="23241000" y="20802600"/>
              <a:ext cx="1290398" cy="430211"/>
            </a:xfrm>
            <a:prstGeom prst="rect">
              <a:avLst/>
            </a:prstGeom>
            <a:noFill/>
          </p:spPr>
          <p:txBody>
            <a:bodyPr wrap="none" rtlCol="0">
              <a:spAutoFit/>
            </a:bodyPr>
            <a:lstStyle/>
            <a:p>
              <a:r>
                <a:rPr lang="en-US" sz="3200" dirty="0" smtClean="0">
                  <a:solidFill>
                    <a:schemeClr val="accent2"/>
                  </a:solidFill>
                  <a:latin typeface="Ebrima" pitchFamily="2" charset="0"/>
                  <a:ea typeface="Ebrima" pitchFamily="2" charset="0"/>
                  <a:cs typeface="Ebrima" pitchFamily="2" charset="0"/>
                </a:rPr>
                <a:t>Detector</a:t>
              </a:r>
              <a:endParaRPr lang="en-US" sz="3200" dirty="0">
                <a:solidFill>
                  <a:schemeClr val="accent2"/>
                </a:solidFill>
                <a:latin typeface="Ebrima" pitchFamily="2" charset="0"/>
                <a:ea typeface="Ebrima" pitchFamily="2" charset="0"/>
                <a:cs typeface="Ebrima" pitchFamily="2" charset="0"/>
              </a:endParaRPr>
            </a:p>
          </p:txBody>
        </p:sp>
        <p:sp>
          <p:nvSpPr>
            <p:cNvPr id="186" name="Rounded Rectangle 185"/>
            <p:cNvSpPr/>
            <p:nvPr/>
          </p:nvSpPr>
          <p:spPr>
            <a:xfrm>
              <a:off x="10134600" y="12877800"/>
              <a:ext cx="15354300" cy="9144000"/>
            </a:xfrm>
            <a:prstGeom prst="roundRect">
              <a:avLst/>
            </a:prstGeom>
            <a:noFill/>
            <a:ln w="76200">
              <a:solidFill>
                <a:schemeClr val="tx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39"/>
            <p:cNvGrpSpPr/>
            <p:nvPr/>
          </p:nvGrpSpPr>
          <p:grpSpPr>
            <a:xfrm>
              <a:off x="11658600" y="12877800"/>
              <a:ext cx="12344400" cy="762000"/>
              <a:chOff x="0" y="1199"/>
              <a:chExt cx="7315200" cy="1216800"/>
            </a:xfrm>
            <a:gradFill>
              <a:gsLst>
                <a:gs pos="0">
                  <a:schemeClr val="tx2">
                    <a:lumMod val="40000"/>
                    <a:lumOff val="6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p:grpSpPr>
          <p:sp>
            <p:nvSpPr>
              <p:cNvPr id="188" name="Rounded Rectangle 187"/>
              <p:cNvSpPr/>
              <p:nvPr/>
            </p:nvSpPr>
            <p:spPr>
              <a:xfrm>
                <a:off x="0" y="1199"/>
                <a:ext cx="7315200" cy="1216800"/>
              </a:xfrm>
              <a:prstGeom prst="roundRect">
                <a:avLst/>
              </a:prstGeom>
              <a:grpFill/>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89" name="Rounded Rectangle 4"/>
              <p:cNvSpPr/>
              <p:nvPr/>
            </p:nvSpPr>
            <p:spPr>
              <a:xfrm>
                <a:off x="59399" y="60598"/>
                <a:ext cx="7196402" cy="109800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000" b="1" kern="1200" dirty="0" smtClean="0">
                    <a:latin typeface="Ebrima" pitchFamily="2" charset="0"/>
                    <a:ea typeface="Ebrima" pitchFamily="2" charset="0"/>
                    <a:cs typeface="Ebrima" pitchFamily="2" charset="0"/>
                  </a:rPr>
                  <a:t>TIU Tracking System</a:t>
                </a:r>
                <a:endParaRPr lang="en-US" sz="4000" b="1" kern="1200" dirty="0">
                  <a:latin typeface="Ebrima" pitchFamily="2" charset="0"/>
                  <a:ea typeface="Ebrima" pitchFamily="2" charset="0"/>
                  <a:cs typeface="Ebrima" pitchFamily="2" charset="0"/>
                </a:endParaRPr>
              </a:p>
            </p:txBody>
          </p:sp>
        </p:grpSp>
        <p:pic>
          <p:nvPicPr>
            <p:cNvPr id="109" name="Picture 108" descr="1209193.png"/>
            <p:cNvPicPr>
              <a:picLocks noChangeAspect="1"/>
            </p:cNvPicPr>
            <p:nvPr/>
          </p:nvPicPr>
          <p:blipFill>
            <a:blip r:embed="rId35" cstate="print">
              <a:duotone>
                <a:prstClr val="black"/>
                <a:schemeClr val="accent1">
                  <a:tint val="45000"/>
                  <a:satMod val="400000"/>
                </a:schemeClr>
              </a:duotone>
              <a:lum bright="40000" contrast="40000"/>
            </a:blip>
            <a:stretch>
              <a:fillRect/>
            </a:stretch>
          </p:blipFill>
          <p:spPr>
            <a:xfrm>
              <a:off x="20824414" y="20367213"/>
              <a:ext cx="1121186" cy="1121187"/>
            </a:xfrm>
            <a:prstGeom prst="rect">
              <a:avLst/>
            </a:prstGeom>
          </p:spPr>
        </p:pic>
        <p:pic>
          <p:nvPicPr>
            <p:cNvPr id="110" name="Picture 109" descr="15342238.png"/>
            <p:cNvPicPr>
              <a:picLocks noChangeAspect="1"/>
            </p:cNvPicPr>
            <p:nvPr/>
          </p:nvPicPr>
          <p:blipFill>
            <a:blip r:embed="rId36" cstate="print"/>
            <a:stretch>
              <a:fillRect/>
            </a:stretch>
          </p:blipFill>
          <p:spPr>
            <a:xfrm rot="15322988">
              <a:off x="20844505" y="20298143"/>
              <a:ext cx="1148352" cy="1148352"/>
            </a:xfrm>
            <a:prstGeom prst="rect">
              <a:avLst/>
            </a:prstGeom>
          </p:spPr>
        </p:pic>
        <p:sp>
          <p:nvSpPr>
            <p:cNvPr id="111" name="TextBox 110"/>
            <p:cNvSpPr txBox="1"/>
            <p:nvPr/>
          </p:nvSpPr>
          <p:spPr>
            <a:xfrm>
              <a:off x="20579002" y="21286789"/>
              <a:ext cx="1290398" cy="430211"/>
            </a:xfrm>
            <a:prstGeom prst="rect">
              <a:avLst/>
            </a:prstGeom>
            <a:noFill/>
          </p:spPr>
          <p:txBody>
            <a:bodyPr wrap="none" rtlCol="0">
              <a:spAutoFit/>
            </a:bodyPr>
            <a:lstStyle/>
            <a:p>
              <a:r>
                <a:rPr lang="en-US" sz="3200" dirty="0" smtClean="0">
                  <a:solidFill>
                    <a:schemeClr val="accent2"/>
                  </a:solidFill>
                  <a:latin typeface="Ebrima" pitchFamily="2" charset="0"/>
                  <a:ea typeface="Ebrima" pitchFamily="2" charset="0"/>
                  <a:cs typeface="Ebrima" pitchFamily="2" charset="0"/>
                </a:rPr>
                <a:t>Detector</a:t>
              </a:r>
              <a:endParaRPr lang="en-US" sz="3200" dirty="0">
                <a:solidFill>
                  <a:schemeClr val="accent2"/>
                </a:solidFill>
                <a:latin typeface="Ebrima" pitchFamily="2" charset="0"/>
                <a:ea typeface="Ebrima" pitchFamily="2" charset="0"/>
                <a:cs typeface="Ebrima" pitchFamily="2" charset="0"/>
              </a:endParaRPr>
            </a:p>
          </p:txBody>
        </p:sp>
        <p:pic>
          <p:nvPicPr>
            <p:cNvPr id="113" name="Picture 112" descr="1209193.png"/>
            <p:cNvPicPr>
              <a:picLocks noChangeAspect="1"/>
            </p:cNvPicPr>
            <p:nvPr/>
          </p:nvPicPr>
          <p:blipFill>
            <a:blip r:embed="rId35" cstate="print">
              <a:duotone>
                <a:prstClr val="black"/>
                <a:schemeClr val="accent1">
                  <a:tint val="45000"/>
                  <a:satMod val="400000"/>
                </a:schemeClr>
              </a:duotone>
              <a:lum bright="40000" contrast="40000"/>
            </a:blip>
            <a:stretch>
              <a:fillRect/>
            </a:stretch>
          </p:blipFill>
          <p:spPr>
            <a:xfrm>
              <a:off x="23907694" y="14401800"/>
              <a:ext cx="1121186" cy="1121187"/>
            </a:xfrm>
            <a:prstGeom prst="rect">
              <a:avLst/>
            </a:prstGeom>
          </p:spPr>
        </p:pic>
        <p:sp>
          <p:nvSpPr>
            <p:cNvPr id="115" name="TextBox 114"/>
            <p:cNvSpPr txBox="1"/>
            <p:nvPr/>
          </p:nvSpPr>
          <p:spPr>
            <a:xfrm>
              <a:off x="23622000" y="15316200"/>
              <a:ext cx="1290398" cy="430211"/>
            </a:xfrm>
            <a:prstGeom prst="rect">
              <a:avLst/>
            </a:prstGeom>
            <a:noFill/>
          </p:spPr>
          <p:txBody>
            <a:bodyPr wrap="none" rtlCol="0">
              <a:spAutoFit/>
            </a:bodyPr>
            <a:lstStyle/>
            <a:p>
              <a:r>
                <a:rPr lang="en-US" sz="3200" dirty="0" smtClean="0">
                  <a:solidFill>
                    <a:schemeClr val="accent2"/>
                  </a:solidFill>
                  <a:latin typeface="Ebrima" pitchFamily="2" charset="0"/>
                  <a:ea typeface="Ebrima" pitchFamily="2" charset="0"/>
                  <a:cs typeface="Ebrima" pitchFamily="2" charset="0"/>
                </a:rPr>
                <a:t>Detector</a:t>
              </a:r>
              <a:endParaRPr lang="en-US" sz="3200" dirty="0">
                <a:solidFill>
                  <a:schemeClr val="accent2"/>
                </a:solidFill>
                <a:latin typeface="Ebrima" pitchFamily="2" charset="0"/>
                <a:ea typeface="Ebrima" pitchFamily="2" charset="0"/>
                <a:cs typeface="Ebrima" pitchFamily="2" charset="0"/>
              </a:endParaRPr>
            </a:p>
          </p:txBody>
        </p:sp>
        <p:pic>
          <p:nvPicPr>
            <p:cNvPr id="117" name="Picture 116" descr="1209193.png"/>
            <p:cNvPicPr>
              <a:picLocks noChangeAspect="1"/>
            </p:cNvPicPr>
            <p:nvPr/>
          </p:nvPicPr>
          <p:blipFill>
            <a:blip r:embed="rId35" cstate="print">
              <a:duotone>
                <a:prstClr val="black"/>
                <a:schemeClr val="accent1">
                  <a:tint val="45000"/>
                  <a:satMod val="400000"/>
                </a:schemeClr>
              </a:duotone>
              <a:lum bright="40000" contrast="40000"/>
            </a:blip>
            <a:stretch>
              <a:fillRect/>
            </a:stretch>
          </p:blipFill>
          <p:spPr>
            <a:xfrm>
              <a:off x="20729005" y="14413060"/>
              <a:ext cx="1121186" cy="1121187"/>
            </a:xfrm>
            <a:prstGeom prst="rect">
              <a:avLst/>
            </a:prstGeom>
          </p:spPr>
        </p:pic>
        <p:sp>
          <p:nvSpPr>
            <p:cNvPr id="137" name="TextBox 136"/>
            <p:cNvSpPr txBox="1"/>
            <p:nvPr/>
          </p:nvSpPr>
          <p:spPr>
            <a:xfrm>
              <a:off x="21412200" y="13639800"/>
              <a:ext cx="2743200" cy="584775"/>
            </a:xfrm>
            <a:prstGeom prst="rect">
              <a:avLst/>
            </a:prstGeom>
            <a:noFill/>
          </p:spPr>
          <p:txBody>
            <a:bodyPr wrap="square" rtlCol="0">
              <a:spAutoFit/>
            </a:bodyPr>
            <a:lstStyle/>
            <a:p>
              <a:pPr algn="ctr"/>
              <a:r>
                <a:rPr lang="en-US" sz="3200" dirty="0" smtClean="0">
                  <a:solidFill>
                    <a:schemeClr val="tx2">
                      <a:lumMod val="60000"/>
                      <a:lumOff val="40000"/>
                    </a:schemeClr>
                  </a:solidFill>
                  <a:latin typeface="Ebrima" pitchFamily="2" charset="0"/>
                  <a:ea typeface="Ebrima" pitchFamily="2" charset="0"/>
                  <a:cs typeface="Ebrima" pitchFamily="2" charset="0"/>
                </a:rPr>
                <a:t>Tracking area</a:t>
              </a:r>
              <a:endParaRPr lang="en-US" sz="3200" dirty="0">
                <a:solidFill>
                  <a:schemeClr val="tx2">
                    <a:lumMod val="60000"/>
                    <a:lumOff val="40000"/>
                  </a:schemeClr>
                </a:solidFill>
                <a:latin typeface="Ebrima" pitchFamily="2" charset="0"/>
                <a:ea typeface="Ebrima" pitchFamily="2" charset="0"/>
                <a:cs typeface="Ebrima" pitchFamily="2" charset="0"/>
              </a:endParaRPr>
            </a:p>
          </p:txBody>
        </p:sp>
        <p:pic>
          <p:nvPicPr>
            <p:cNvPr id="2050" name="Picture 2" descr="D:\Study\Capstone Proj\Docs\Photos\20482970.png"/>
            <p:cNvPicPr>
              <a:picLocks noChangeAspect="1" noChangeArrowheads="1"/>
            </p:cNvPicPr>
            <p:nvPr/>
          </p:nvPicPr>
          <p:blipFill>
            <a:blip r:embed="rId37" cstate="print"/>
            <a:srcRect/>
            <a:stretch>
              <a:fillRect/>
            </a:stretch>
          </p:blipFill>
          <p:spPr bwMode="auto">
            <a:xfrm>
              <a:off x="13792200" y="15544800"/>
              <a:ext cx="1981200" cy="1981200"/>
            </a:xfrm>
            <a:prstGeom prst="rect">
              <a:avLst/>
            </a:prstGeom>
            <a:noFill/>
          </p:spPr>
        </p:pic>
        <p:sp>
          <p:nvSpPr>
            <p:cNvPr id="129" name="TextBox 128"/>
            <p:cNvSpPr txBox="1"/>
            <p:nvPr/>
          </p:nvSpPr>
          <p:spPr>
            <a:xfrm>
              <a:off x="13639800" y="17145000"/>
              <a:ext cx="2362200" cy="523220"/>
            </a:xfrm>
            <a:prstGeom prst="rect">
              <a:avLst/>
            </a:prstGeom>
            <a:noFill/>
          </p:spPr>
          <p:txBody>
            <a:bodyPr wrap="square" rtlCol="0">
              <a:spAutoFit/>
            </a:bodyPr>
            <a:lstStyle/>
            <a:p>
              <a:pPr algn="ctr"/>
              <a:r>
                <a:rPr lang="en-US" sz="2800" dirty="0" smtClean="0">
                  <a:solidFill>
                    <a:schemeClr val="tx2">
                      <a:lumMod val="60000"/>
                      <a:lumOff val="40000"/>
                    </a:schemeClr>
                  </a:solidFill>
                  <a:latin typeface="Ebrima" pitchFamily="2" charset="0"/>
                  <a:ea typeface="Ebrima" pitchFamily="2" charset="0"/>
                  <a:cs typeface="Ebrima" pitchFamily="2" charset="0"/>
                </a:rPr>
                <a:t>Internet</a:t>
              </a:r>
              <a:endParaRPr lang="en-US" sz="2800" dirty="0">
                <a:solidFill>
                  <a:schemeClr val="tx2">
                    <a:lumMod val="60000"/>
                    <a:lumOff val="40000"/>
                  </a:schemeClr>
                </a:solidFill>
                <a:latin typeface="Ebrima" pitchFamily="2" charset="0"/>
                <a:ea typeface="Ebrima" pitchFamily="2" charset="0"/>
                <a:cs typeface="Ebrima" pitchFamily="2" charset="0"/>
              </a:endParaRPr>
            </a:p>
          </p:txBody>
        </p:sp>
        <p:grpSp>
          <p:nvGrpSpPr>
            <p:cNvPr id="206" name="Group 205"/>
            <p:cNvGrpSpPr/>
            <p:nvPr/>
          </p:nvGrpSpPr>
          <p:grpSpPr>
            <a:xfrm>
              <a:off x="20040600" y="14325243"/>
              <a:ext cx="2743200" cy="2819757"/>
              <a:chOff x="20040600" y="14325243"/>
              <a:chExt cx="2743200" cy="2819757"/>
            </a:xfrm>
          </p:grpSpPr>
          <p:pic>
            <p:nvPicPr>
              <p:cNvPr id="118" name="Picture 117" descr="15342238.png"/>
              <p:cNvPicPr>
                <a:picLocks noChangeAspect="1"/>
              </p:cNvPicPr>
              <p:nvPr/>
            </p:nvPicPr>
            <p:blipFill>
              <a:blip r:embed="rId36" cstate="print"/>
              <a:stretch>
                <a:fillRect/>
              </a:stretch>
            </p:blipFill>
            <p:spPr>
              <a:xfrm rot="10309280">
                <a:off x="20726043" y="14325243"/>
                <a:ext cx="1148352" cy="1148352"/>
              </a:xfrm>
              <a:prstGeom prst="rect">
                <a:avLst/>
              </a:prstGeom>
            </p:spPr>
          </p:pic>
          <p:sp>
            <p:nvSpPr>
              <p:cNvPr id="119" name="TextBox 118"/>
              <p:cNvSpPr txBox="1"/>
              <p:nvPr/>
            </p:nvSpPr>
            <p:spPr>
              <a:xfrm>
                <a:off x="20502802" y="15316200"/>
                <a:ext cx="1290398" cy="430211"/>
              </a:xfrm>
              <a:prstGeom prst="rect">
                <a:avLst/>
              </a:prstGeom>
              <a:noFill/>
            </p:spPr>
            <p:txBody>
              <a:bodyPr wrap="none" rtlCol="0">
                <a:spAutoFit/>
              </a:bodyPr>
              <a:lstStyle/>
              <a:p>
                <a:r>
                  <a:rPr lang="en-US" sz="3200" dirty="0" smtClean="0">
                    <a:solidFill>
                      <a:schemeClr val="accent2"/>
                    </a:solidFill>
                    <a:latin typeface="Ebrima" pitchFamily="2" charset="0"/>
                    <a:ea typeface="Ebrima" pitchFamily="2" charset="0"/>
                    <a:cs typeface="Ebrima" pitchFamily="2" charset="0"/>
                  </a:rPr>
                  <a:t>Detector</a:t>
                </a:r>
                <a:endParaRPr lang="en-US" sz="3200" dirty="0">
                  <a:solidFill>
                    <a:schemeClr val="accent2"/>
                  </a:solidFill>
                  <a:latin typeface="Ebrima" pitchFamily="2" charset="0"/>
                  <a:ea typeface="Ebrima" pitchFamily="2" charset="0"/>
                  <a:cs typeface="Ebrima" pitchFamily="2" charset="0"/>
                </a:endParaRPr>
              </a:p>
            </p:txBody>
          </p:sp>
          <p:pic>
            <p:nvPicPr>
              <p:cNvPr id="134" name="Picture 133" descr="12091911.png"/>
              <p:cNvPicPr>
                <a:picLocks noChangeAspect="1"/>
              </p:cNvPicPr>
              <p:nvPr/>
            </p:nvPicPr>
            <p:blipFill>
              <a:blip r:embed="rId38"/>
              <a:stretch>
                <a:fillRect/>
              </a:stretch>
            </p:blipFill>
            <p:spPr>
              <a:xfrm>
                <a:off x="20040600" y="15773400"/>
                <a:ext cx="2743200" cy="1371600"/>
              </a:xfrm>
              <a:prstGeom prst="rect">
                <a:avLst/>
              </a:prstGeom>
            </p:spPr>
          </p:pic>
          <p:sp>
            <p:nvSpPr>
              <p:cNvPr id="195" name="TextBox 194"/>
              <p:cNvSpPr txBox="1"/>
              <p:nvPr/>
            </p:nvSpPr>
            <p:spPr>
              <a:xfrm>
                <a:off x="20269200" y="16056114"/>
                <a:ext cx="2286000" cy="707886"/>
              </a:xfrm>
              <a:prstGeom prst="rect">
                <a:avLst/>
              </a:prstGeom>
              <a:noFill/>
            </p:spPr>
            <p:txBody>
              <a:bodyPr wrap="square" rtlCol="0">
                <a:spAutoFit/>
              </a:bodyPr>
              <a:lstStyle/>
              <a:p>
                <a:pPr algn="ctr"/>
                <a:r>
                  <a:rPr lang="en-US" sz="2000" dirty="0" smtClean="0">
                    <a:solidFill>
                      <a:schemeClr val="tx2">
                        <a:lumMod val="60000"/>
                        <a:lumOff val="40000"/>
                      </a:schemeClr>
                    </a:solidFill>
                    <a:latin typeface="Ebrima" pitchFamily="2" charset="0"/>
                    <a:ea typeface="Ebrima" pitchFamily="2" charset="0"/>
                    <a:cs typeface="Ebrima" pitchFamily="2" charset="0"/>
                  </a:rPr>
                  <a:t>Receive tag’s info and measure RSSI</a:t>
                </a:r>
                <a:endParaRPr lang="en-US" sz="2000" dirty="0">
                  <a:solidFill>
                    <a:schemeClr val="tx2">
                      <a:lumMod val="60000"/>
                      <a:lumOff val="40000"/>
                    </a:schemeClr>
                  </a:solidFill>
                  <a:latin typeface="Ebrima" pitchFamily="2" charset="0"/>
                  <a:ea typeface="Ebrima" pitchFamily="2" charset="0"/>
                  <a:cs typeface="Ebrima" pitchFamily="2" charset="0"/>
                </a:endParaRPr>
              </a:p>
            </p:txBody>
          </p:sp>
        </p:grpSp>
        <p:pic>
          <p:nvPicPr>
            <p:cNvPr id="148" name="Picture 147" descr="200712811334187778024.png"/>
            <p:cNvPicPr>
              <a:picLocks noChangeAspect="1"/>
            </p:cNvPicPr>
            <p:nvPr/>
          </p:nvPicPr>
          <p:blipFill>
            <a:blip r:embed="rId34" cstate="print">
              <a:duotone>
                <a:schemeClr val="accent6">
                  <a:shade val="45000"/>
                  <a:satMod val="135000"/>
                </a:schemeClr>
                <a:prstClr val="white"/>
              </a:duotone>
              <a:lum bright="-11000" contrast="33000"/>
            </a:blip>
            <a:stretch>
              <a:fillRect/>
            </a:stretch>
          </p:blipFill>
          <p:spPr>
            <a:xfrm rot="10646144">
              <a:off x="12955411" y="16994010"/>
              <a:ext cx="1066800" cy="1066800"/>
            </a:xfrm>
            <a:prstGeom prst="rect">
              <a:avLst/>
            </a:prstGeom>
            <a:noFill/>
          </p:spPr>
        </p:pic>
        <p:grpSp>
          <p:nvGrpSpPr>
            <p:cNvPr id="204" name="Group 203"/>
            <p:cNvGrpSpPr/>
            <p:nvPr/>
          </p:nvGrpSpPr>
          <p:grpSpPr>
            <a:xfrm>
              <a:off x="15468600" y="17754600"/>
              <a:ext cx="2464777" cy="4114800"/>
              <a:chOff x="15468600" y="17754600"/>
              <a:chExt cx="2464777" cy="4114800"/>
            </a:xfrm>
          </p:grpSpPr>
          <p:pic>
            <p:nvPicPr>
              <p:cNvPr id="143" name="Picture 142" descr="wifi_router.png"/>
              <p:cNvPicPr>
                <a:picLocks noChangeAspect="1"/>
              </p:cNvPicPr>
              <p:nvPr/>
            </p:nvPicPr>
            <p:blipFill>
              <a:blip r:embed="rId39" cstate="print">
                <a:duotone>
                  <a:prstClr val="black"/>
                  <a:schemeClr val="accent1">
                    <a:tint val="45000"/>
                    <a:satMod val="400000"/>
                  </a:schemeClr>
                </a:duotone>
                <a:lum bright="10000" contrast="-10000"/>
              </a:blip>
              <a:stretch>
                <a:fillRect/>
              </a:stretch>
            </p:blipFill>
            <p:spPr>
              <a:xfrm>
                <a:off x="15773400" y="17754600"/>
                <a:ext cx="1811548" cy="1600200"/>
              </a:xfrm>
              <a:prstGeom prst="rect">
                <a:avLst/>
              </a:prstGeom>
            </p:spPr>
          </p:pic>
          <p:sp>
            <p:nvSpPr>
              <p:cNvPr id="147" name="TextBox 146"/>
              <p:cNvSpPr txBox="1"/>
              <p:nvPr/>
            </p:nvSpPr>
            <p:spPr>
              <a:xfrm>
                <a:off x="16078200" y="19227225"/>
                <a:ext cx="1295400" cy="584775"/>
              </a:xfrm>
              <a:prstGeom prst="rect">
                <a:avLst/>
              </a:prstGeom>
              <a:noFill/>
            </p:spPr>
            <p:txBody>
              <a:bodyPr wrap="square" rtlCol="0">
                <a:spAutoFit/>
              </a:bodyPr>
              <a:lstStyle/>
              <a:p>
                <a:r>
                  <a:rPr lang="en-US" sz="3200" dirty="0" smtClean="0">
                    <a:solidFill>
                      <a:schemeClr val="accent2"/>
                    </a:solidFill>
                    <a:latin typeface="Ebrima" pitchFamily="2" charset="0"/>
                    <a:ea typeface="Ebrima" pitchFamily="2" charset="0"/>
                    <a:cs typeface="Ebrima" pitchFamily="2" charset="0"/>
                  </a:rPr>
                  <a:t>Proxy</a:t>
                </a:r>
              </a:p>
            </p:txBody>
          </p:sp>
          <p:pic>
            <p:nvPicPr>
              <p:cNvPr id="126" name="Picture 125" descr="12091911.png"/>
              <p:cNvPicPr>
                <a:picLocks noChangeAspect="1"/>
              </p:cNvPicPr>
              <p:nvPr/>
            </p:nvPicPr>
            <p:blipFill>
              <a:blip r:embed="rId38"/>
              <a:stretch>
                <a:fillRect/>
              </a:stretch>
            </p:blipFill>
            <p:spPr>
              <a:xfrm>
                <a:off x="15468600" y="19659600"/>
                <a:ext cx="2464777" cy="2209800"/>
              </a:xfrm>
              <a:prstGeom prst="rect">
                <a:avLst/>
              </a:prstGeom>
            </p:spPr>
          </p:pic>
          <p:sp>
            <p:nvSpPr>
              <p:cNvPr id="149" name="TextBox 148"/>
              <p:cNvSpPr txBox="1"/>
              <p:nvPr/>
            </p:nvSpPr>
            <p:spPr>
              <a:xfrm>
                <a:off x="15849600" y="20040600"/>
                <a:ext cx="1752600" cy="1323439"/>
              </a:xfrm>
              <a:prstGeom prst="rect">
                <a:avLst/>
              </a:prstGeom>
              <a:noFill/>
            </p:spPr>
            <p:txBody>
              <a:bodyPr wrap="square" rtlCol="0">
                <a:spAutoFit/>
              </a:bodyPr>
              <a:lstStyle/>
              <a:p>
                <a:r>
                  <a:rPr lang="en-US" sz="2000" dirty="0" smtClean="0">
                    <a:solidFill>
                      <a:schemeClr val="tx2">
                        <a:lumMod val="60000"/>
                        <a:lumOff val="40000"/>
                      </a:schemeClr>
                    </a:solidFill>
                    <a:latin typeface="Ebrima" pitchFamily="2" charset="0"/>
                    <a:ea typeface="Ebrima" pitchFamily="2" charset="0"/>
                    <a:cs typeface="Ebrima" pitchFamily="2" charset="0"/>
                  </a:rPr>
                  <a:t>Relay all data packets and interface to controller</a:t>
                </a:r>
                <a:endParaRPr lang="en-US" sz="2000" dirty="0">
                  <a:solidFill>
                    <a:schemeClr val="tx2">
                      <a:lumMod val="60000"/>
                      <a:lumOff val="40000"/>
                    </a:schemeClr>
                  </a:solidFill>
                  <a:latin typeface="Ebrima" pitchFamily="2" charset="0"/>
                  <a:ea typeface="Ebrima" pitchFamily="2" charset="0"/>
                  <a:cs typeface="Ebrima" pitchFamily="2" charset="0"/>
                </a:endParaRPr>
              </a:p>
            </p:txBody>
          </p:sp>
        </p:grpSp>
        <p:grpSp>
          <p:nvGrpSpPr>
            <p:cNvPr id="201" name="Group 200"/>
            <p:cNvGrpSpPr/>
            <p:nvPr/>
          </p:nvGrpSpPr>
          <p:grpSpPr>
            <a:xfrm>
              <a:off x="10363200" y="16154400"/>
              <a:ext cx="3048000" cy="5627255"/>
              <a:chOff x="10363200" y="16154400"/>
              <a:chExt cx="3048000" cy="5627255"/>
            </a:xfrm>
          </p:grpSpPr>
          <p:grpSp>
            <p:nvGrpSpPr>
              <p:cNvPr id="7" name="Group 125"/>
              <p:cNvGrpSpPr/>
              <p:nvPr/>
            </p:nvGrpSpPr>
            <p:grpSpPr>
              <a:xfrm>
                <a:off x="10363200" y="17297400"/>
                <a:ext cx="2514600" cy="2927925"/>
                <a:chOff x="10439400" y="16383000"/>
                <a:chExt cx="2514600" cy="2927925"/>
              </a:xfrm>
            </p:grpSpPr>
            <p:pic>
              <p:nvPicPr>
                <p:cNvPr id="180" name="Picture 179" descr="1914499.png"/>
                <p:cNvPicPr>
                  <a:picLocks noChangeAspect="1"/>
                </p:cNvPicPr>
                <p:nvPr/>
              </p:nvPicPr>
              <p:blipFill>
                <a:blip r:embed="rId40" cstate="print"/>
                <a:stretch>
                  <a:fillRect/>
                </a:stretch>
              </p:blipFill>
              <p:spPr>
                <a:xfrm>
                  <a:off x="10439400" y="16383000"/>
                  <a:ext cx="2514600" cy="2514600"/>
                </a:xfrm>
                <a:prstGeom prst="rect">
                  <a:avLst/>
                </a:prstGeom>
              </p:spPr>
            </p:pic>
            <p:sp>
              <p:nvSpPr>
                <p:cNvPr id="181" name="TextBox 180"/>
                <p:cNvSpPr txBox="1"/>
                <p:nvPr/>
              </p:nvSpPr>
              <p:spPr>
                <a:xfrm>
                  <a:off x="10591800" y="18726150"/>
                  <a:ext cx="1991251" cy="584775"/>
                </a:xfrm>
                <a:prstGeom prst="rect">
                  <a:avLst/>
                </a:prstGeom>
                <a:noFill/>
              </p:spPr>
              <p:txBody>
                <a:bodyPr wrap="none" rtlCol="0">
                  <a:spAutoFit/>
                </a:bodyPr>
                <a:lstStyle/>
                <a:p>
                  <a:r>
                    <a:rPr lang="en-US" sz="3200" dirty="0" smtClean="0">
                      <a:solidFill>
                        <a:schemeClr val="accent2"/>
                      </a:solidFill>
                      <a:latin typeface="Ebrima" pitchFamily="2" charset="0"/>
                      <a:ea typeface="Ebrima" pitchFamily="2" charset="0"/>
                      <a:cs typeface="Ebrima" pitchFamily="2" charset="0"/>
                    </a:rPr>
                    <a:t>Controller</a:t>
                  </a:r>
                  <a:endParaRPr lang="en-US" sz="3200" dirty="0">
                    <a:solidFill>
                      <a:schemeClr val="accent2"/>
                    </a:solidFill>
                    <a:latin typeface="Ebrima" pitchFamily="2" charset="0"/>
                    <a:ea typeface="Ebrima" pitchFamily="2" charset="0"/>
                    <a:cs typeface="Ebrima" pitchFamily="2" charset="0"/>
                  </a:endParaRPr>
                </a:p>
              </p:txBody>
            </p:sp>
          </p:grpSp>
          <p:pic>
            <p:nvPicPr>
              <p:cNvPr id="150" name="Picture 149" descr="12091911.png"/>
              <p:cNvPicPr>
                <a:picLocks noChangeAspect="1"/>
              </p:cNvPicPr>
              <p:nvPr/>
            </p:nvPicPr>
            <p:blipFill>
              <a:blip r:embed="rId38"/>
              <a:stretch>
                <a:fillRect/>
              </a:stretch>
            </p:blipFill>
            <p:spPr>
              <a:xfrm>
                <a:off x="10363200" y="20040600"/>
                <a:ext cx="2209800" cy="1741055"/>
              </a:xfrm>
              <a:prstGeom prst="rect">
                <a:avLst/>
              </a:prstGeom>
            </p:spPr>
          </p:pic>
          <p:sp>
            <p:nvSpPr>
              <p:cNvPr id="135" name="TextBox 134"/>
              <p:cNvSpPr txBox="1"/>
              <p:nvPr/>
            </p:nvSpPr>
            <p:spPr>
              <a:xfrm>
                <a:off x="10591800" y="20320337"/>
                <a:ext cx="1981200" cy="1015663"/>
              </a:xfrm>
              <a:prstGeom prst="rect">
                <a:avLst/>
              </a:prstGeom>
              <a:noFill/>
            </p:spPr>
            <p:txBody>
              <a:bodyPr wrap="square" rtlCol="0">
                <a:spAutoFit/>
              </a:bodyPr>
              <a:lstStyle/>
              <a:p>
                <a:r>
                  <a:rPr lang="en-US" sz="2000" dirty="0" smtClean="0">
                    <a:solidFill>
                      <a:schemeClr val="tx2">
                        <a:lumMod val="60000"/>
                        <a:lumOff val="40000"/>
                      </a:schemeClr>
                    </a:solidFill>
                    <a:latin typeface="Ebrima" pitchFamily="2" charset="0"/>
                    <a:ea typeface="Ebrima" pitchFamily="2" charset="0"/>
                    <a:cs typeface="Ebrima" pitchFamily="2" charset="0"/>
                  </a:rPr>
                  <a:t>Process data, </a:t>
                </a:r>
              </a:p>
              <a:p>
                <a:r>
                  <a:rPr lang="en-US" sz="2000" dirty="0" smtClean="0">
                    <a:solidFill>
                      <a:schemeClr val="tx2">
                        <a:lumMod val="60000"/>
                        <a:lumOff val="40000"/>
                      </a:schemeClr>
                    </a:solidFill>
                    <a:latin typeface="Ebrima" pitchFamily="2" charset="0"/>
                    <a:ea typeface="Ebrima" pitchFamily="2" charset="0"/>
                    <a:cs typeface="Ebrima" pitchFamily="2" charset="0"/>
                  </a:rPr>
                  <a:t>calculate asset tag’s location</a:t>
                </a:r>
                <a:endParaRPr lang="en-US" sz="2000" dirty="0">
                  <a:solidFill>
                    <a:schemeClr val="tx2">
                      <a:lumMod val="60000"/>
                      <a:lumOff val="40000"/>
                    </a:schemeClr>
                  </a:solidFill>
                  <a:latin typeface="Ebrima" pitchFamily="2" charset="0"/>
                  <a:ea typeface="Ebrima" pitchFamily="2" charset="0"/>
                  <a:cs typeface="Ebrima" pitchFamily="2" charset="0"/>
                </a:endParaRPr>
              </a:p>
            </p:txBody>
          </p:sp>
          <p:pic>
            <p:nvPicPr>
              <p:cNvPr id="151" name="Picture 150" descr="12091911.png"/>
              <p:cNvPicPr>
                <a:picLocks noChangeAspect="1"/>
              </p:cNvPicPr>
              <p:nvPr/>
            </p:nvPicPr>
            <p:blipFill>
              <a:blip r:embed="rId38"/>
              <a:stretch>
                <a:fillRect/>
              </a:stretch>
            </p:blipFill>
            <p:spPr>
              <a:xfrm>
                <a:off x="11391900" y="16154400"/>
                <a:ext cx="2019300" cy="1599046"/>
              </a:xfrm>
              <a:prstGeom prst="rect">
                <a:avLst/>
              </a:prstGeom>
            </p:spPr>
          </p:pic>
          <p:sp>
            <p:nvSpPr>
              <p:cNvPr id="130" name="TextBox 129"/>
              <p:cNvSpPr txBox="1"/>
              <p:nvPr/>
            </p:nvSpPr>
            <p:spPr>
              <a:xfrm>
                <a:off x="11582400" y="16383000"/>
                <a:ext cx="1676400" cy="1015663"/>
              </a:xfrm>
              <a:prstGeom prst="rect">
                <a:avLst/>
              </a:prstGeom>
              <a:noFill/>
            </p:spPr>
            <p:txBody>
              <a:bodyPr wrap="square" rtlCol="0">
                <a:spAutoFit/>
              </a:bodyPr>
              <a:lstStyle/>
              <a:p>
                <a:r>
                  <a:rPr lang="en-US" sz="2000" dirty="0" smtClean="0">
                    <a:solidFill>
                      <a:schemeClr val="tx2">
                        <a:lumMod val="60000"/>
                        <a:lumOff val="40000"/>
                      </a:schemeClr>
                    </a:solidFill>
                    <a:latin typeface="Ebrima" pitchFamily="2" charset="0"/>
                    <a:ea typeface="Ebrima" pitchFamily="2" charset="0"/>
                    <a:cs typeface="Ebrima" pitchFamily="2" charset="0"/>
                  </a:rPr>
                  <a:t>Web Server (PHP, HTML5, Java script)</a:t>
                </a:r>
                <a:endParaRPr lang="en-US" sz="2000" dirty="0">
                  <a:solidFill>
                    <a:schemeClr val="tx2">
                      <a:lumMod val="60000"/>
                      <a:lumOff val="40000"/>
                    </a:schemeClr>
                  </a:solidFill>
                  <a:latin typeface="Ebrima" pitchFamily="2" charset="0"/>
                  <a:ea typeface="Ebrima" pitchFamily="2" charset="0"/>
                  <a:cs typeface="Ebrima" pitchFamily="2" charset="0"/>
                </a:endParaRPr>
              </a:p>
            </p:txBody>
          </p:sp>
        </p:grpSp>
        <p:grpSp>
          <p:nvGrpSpPr>
            <p:cNvPr id="187" name="Group 186"/>
            <p:cNvGrpSpPr/>
            <p:nvPr/>
          </p:nvGrpSpPr>
          <p:grpSpPr>
            <a:xfrm>
              <a:off x="15658145" y="14020800"/>
              <a:ext cx="4268155" cy="3200400"/>
              <a:chOff x="15658145" y="14020800"/>
              <a:chExt cx="4268155" cy="3200400"/>
            </a:xfrm>
          </p:grpSpPr>
          <p:grpSp>
            <p:nvGrpSpPr>
              <p:cNvPr id="11" name="Group 132"/>
              <p:cNvGrpSpPr/>
              <p:nvPr/>
            </p:nvGrpSpPr>
            <p:grpSpPr>
              <a:xfrm>
                <a:off x="16154400" y="14020800"/>
                <a:ext cx="3414147" cy="2209800"/>
                <a:chOff x="18683853" y="13639800"/>
                <a:chExt cx="3414147" cy="2209800"/>
              </a:xfrm>
            </p:grpSpPr>
            <p:grpSp>
              <p:nvGrpSpPr>
                <p:cNvPr id="12" name="Group 103"/>
                <p:cNvGrpSpPr/>
                <p:nvPr/>
              </p:nvGrpSpPr>
              <p:grpSpPr>
                <a:xfrm>
                  <a:off x="19507200" y="13639800"/>
                  <a:ext cx="2590800" cy="2209800"/>
                  <a:chOff x="21336000" y="13868400"/>
                  <a:chExt cx="2590800" cy="2209800"/>
                </a:xfrm>
              </p:grpSpPr>
              <p:pic>
                <p:nvPicPr>
                  <p:cNvPr id="157" name="Picture 156" descr="1914496.png"/>
                  <p:cNvPicPr>
                    <a:picLocks noChangeAspect="1"/>
                  </p:cNvPicPr>
                  <p:nvPr/>
                </p:nvPicPr>
                <p:blipFill>
                  <a:blip r:embed="rId41" cstate="print"/>
                  <a:stretch>
                    <a:fillRect/>
                  </a:stretch>
                </p:blipFill>
                <p:spPr>
                  <a:xfrm>
                    <a:off x="21717000" y="13868400"/>
                    <a:ext cx="2209800" cy="2209800"/>
                  </a:xfrm>
                  <a:prstGeom prst="rect">
                    <a:avLst/>
                  </a:prstGeom>
                </p:spPr>
              </p:pic>
              <p:pic>
                <p:nvPicPr>
                  <p:cNvPr id="158" name="Picture 157" descr="20071261846318777805.png"/>
                  <p:cNvPicPr>
                    <a:picLocks noChangeAspect="1"/>
                  </p:cNvPicPr>
                  <p:nvPr/>
                </p:nvPicPr>
                <p:blipFill>
                  <a:blip r:embed="rId42" cstate="print"/>
                  <a:stretch>
                    <a:fillRect/>
                  </a:stretch>
                </p:blipFill>
                <p:spPr>
                  <a:xfrm>
                    <a:off x="21336000" y="14325600"/>
                    <a:ext cx="1295400" cy="1295400"/>
                  </a:xfrm>
                  <a:prstGeom prst="rect">
                    <a:avLst/>
                  </a:prstGeom>
                </p:spPr>
              </p:pic>
            </p:grpSp>
            <p:sp>
              <p:nvSpPr>
                <p:cNvPr id="156" name="TextBox 155"/>
                <p:cNvSpPr txBox="1"/>
                <p:nvPr/>
              </p:nvSpPr>
              <p:spPr>
                <a:xfrm>
                  <a:off x="18683853" y="14020800"/>
                  <a:ext cx="1173719" cy="584775"/>
                </a:xfrm>
                <a:prstGeom prst="rect">
                  <a:avLst/>
                </a:prstGeom>
                <a:noFill/>
              </p:spPr>
              <p:txBody>
                <a:bodyPr wrap="none" rtlCol="0">
                  <a:spAutoFit/>
                </a:bodyPr>
                <a:lstStyle/>
                <a:p>
                  <a:r>
                    <a:rPr lang="en-US" sz="3200" dirty="0" smtClean="0">
                      <a:solidFill>
                        <a:schemeClr val="accent2"/>
                      </a:solidFill>
                      <a:latin typeface="Ebrima" pitchFamily="2" charset="0"/>
                      <a:ea typeface="Ebrima" pitchFamily="2" charset="0"/>
                      <a:cs typeface="Ebrima" pitchFamily="2" charset="0"/>
                    </a:rPr>
                    <a:t>Users</a:t>
                  </a:r>
                  <a:endParaRPr lang="en-US" sz="3200" dirty="0">
                    <a:solidFill>
                      <a:schemeClr val="accent2"/>
                    </a:solidFill>
                    <a:latin typeface="Ebrima" pitchFamily="2" charset="0"/>
                    <a:ea typeface="Ebrima" pitchFamily="2" charset="0"/>
                    <a:cs typeface="Ebrima" pitchFamily="2" charset="0"/>
                  </a:endParaRPr>
                </a:p>
              </p:txBody>
            </p:sp>
          </p:grpSp>
          <p:pic>
            <p:nvPicPr>
              <p:cNvPr id="146" name="Picture 145" descr="200712811334187778024.png"/>
              <p:cNvPicPr>
                <a:picLocks noChangeAspect="1"/>
              </p:cNvPicPr>
              <p:nvPr/>
            </p:nvPicPr>
            <p:blipFill>
              <a:blip r:embed="rId34" cstate="print">
                <a:duotone>
                  <a:schemeClr val="accent6">
                    <a:shade val="45000"/>
                    <a:satMod val="135000"/>
                  </a:schemeClr>
                  <a:prstClr val="white"/>
                </a:duotone>
                <a:lum bright="-11000" contrast="33000"/>
              </a:blip>
              <a:stretch>
                <a:fillRect/>
              </a:stretch>
            </p:blipFill>
            <p:spPr>
              <a:xfrm rot="11048592">
                <a:off x="15658145" y="15277144"/>
                <a:ext cx="1066800" cy="1066800"/>
              </a:xfrm>
              <a:prstGeom prst="rect">
                <a:avLst/>
              </a:prstGeom>
              <a:noFill/>
            </p:spPr>
          </p:pic>
          <p:pic>
            <p:nvPicPr>
              <p:cNvPr id="152" name="Picture 151" descr="12091911.png"/>
              <p:cNvPicPr>
                <a:picLocks noChangeAspect="1"/>
              </p:cNvPicPr>
              <p:nvPr/>
            </p:nvPicPr>
            <p:blipFill>
              <a:blip r:embed="rId38"/>
              <a:stretch>
                <a:fillRect/>
              </a:stretch>
            </p:blipFill>
            <p:spPr>
              <a:xfrm>
                <a:off x="17348200" y="16002000"/>
                <a:ext cx="2514600" cy="1219200"/>
              </a:xfrm>
              <a:prstGeom prst="rect">
                <a:avLst/>
              </a:prstGeom>
            </p:spPr>
          </p:pic>
          <p:sp>
            <p:nvSpPr>
              <p:cNvPr id="131" name="TextBox 130"/>
              <p:cNvSpPr txBox="1"/>
              <p:nvPr/>
            </p:nvSpPr>
            <p:spPr>
              <a:xfrm>
                <a:off x="17564100" y="16132314"/>
                <a:ext cx="2362200" cy="707886"/>
              </a:xfrm>
              <a:prstGeom prst="rect">
                <a:avLst/>
              </a:prstGeom>
              <a:noFill/>
            </p:spPr>
            <p:txBody>
              <a:bodyPr wrap="square" rtlCol="0">
                <a:spAutoFit/>
              </a:bodyPr>
              <a:lstStyle/>
              <a:p>
                <a:r>
                  <a:rPr lang="en-US" sz="2000" dirty="0" smtClean="0">
                    <a:solidFill>
                      <a:schemeClr val="tx2">
                        <a:lumMod val="60000"/>
                        <a:lumOff val="40000"/>
                      </a:schemeClr>
                    </a:solidFill>
                    <a:latin typeface="Ebrima" pitchFamily="2" charset="0"/>
                    <a:ea typeface="Ebrima" pitchFamily="2" charset="0"/>
                    <a:cs typeface="Ebrima" pitchFamily="2" charset="0"/>
                  </a:rPr>
                  <a:t>Access tracking info via Web app</a:t>
                </a:r>
                <a:endParaRPr lang="en-US" sz="2000" dirty="0">
                  <a:solidFill>
                    <a:schemeClr val="tx2">
                      <a:lumMod val="60000"/>
                      <a:lumOff val="40000"/>
                    </a:schemeClr>
                  </a:solidFill>
                  <a:latin typeface="Ebrima" pitchFamily="2" charset="0"/>
                  <a:ea typeface="Ebrima" pitchFamily="2" charset="0"/>
                  <a:cs typeface="Ebrima" pitchFamily="2" charset="0"/>
                </a:endParaRPr>
              </a:p>
            </p:txBody>
          </p:sp>
        </p:grpSp>
        <p:pic>
          <p:nvPicPr>
            <p:cNvPr id="154" name="Picture 153" descr="15342238.png"/>
            <p:cNvPicPr>
              <a:picLocks noChangeAspect="1"/>
            </p:cNvPicPr>
            <p:nvPr/>
          </p:nvPicPr>
          <p:blipFill>
            <a:blip r:embed="rId36" cstate="print"/>
            <a:stretch>
              <a:fillRect/>
            </a:stretch>
          </p:blipFill>
          <p:spPr>
            <a:xfrm rot="11014167">
              <a:off x="23886814" y="14299491"/>
              <a:ext cx="1148352" cy="1148352"/>
            </a:xfrm>
            <a:prstGeom prst="rect">
              <a:avLst/>
            </a:prstGeom>
          </p:spPr>
        </p:pic>
        <p:grpSp>
          <p:nvGrpSpPr>
            <p:cNvPr id="205" name="Group 204"/>
            <p:cNvGrpSpPr/>
            <p:nvPr/>
          </p:nvGrpSpPr>
          <p:grpSpPr>
            <a:xfrm>
              <a:off x="17611245" y="17449798"/>
              <a:ext cx="3877155" cy="3200402"/>
              <a:chOff x="17611245" y="17449798"/>
              <a:chExt cx="3877155" cy="3200402"/>
            </a:xfrm>
          </p:grpSpPr>
          <p:grpSp>
            <p:nvGrpSpPr>
              <p:cNvPr id="23" name="Group 128"/>
              <p:cNvGrpSpPr/>
              <p:nvPr/>
            </p:nvGrpSpPr>
            <p:grpSpPr>
              <a:xfrm>
                <a:off x="18973800" y="17449798"/>
                <a:ext cx="1290398" cy="1484663"/>
                <a:chOff x="19581994" y="20003736"/>
                <a:chExt cx="1754006" cy="2018064"/>
              </a:xfrm>
            </p:grpSpPr>
            <p:pic>
              <p:nvPicPr>
                <p:cNvPr id="192" name="Picture 191" descr="1209193.png"/>
                <p:cNvPicPr>
                  <a:picLocks noChangeAspect="1"/>
                </p:cNvPicPr>
                <p:nvPr/>
              </p:nvPicPr>
              <p:blipFill>
                <a:blip r:embed="rId35" cstate="print">
                  <a:duotone>
                    <a:prstClr val="black"/>
                    <a:schemeClr val="accent1">
                      <a:tint val="45000"/>
                      <a:satMod val="400000"/>
                    </a:schemeClr>
                  </a:duotone>
                  <a:lum bright="40000" contrast="40000"/>
                </a:blip>
                <a:stretch>
                  <a:fillRect/>
                </a:stretch>
              </p:blipFill>
              <p:spPr>
                <a:xfrm>
                  <a:off x="19659600" y="20116800"/>
                  <a:ext cx="1524000" cy="1524000"/>
                </a:xfrm>
                <a:prstGeom prst="rect">
                  <a:avLst/>
                </a:prstGeom>
              </p:spPr>
            </p:pic>
            <p:pic>
              <p:nvPicPr>
                <p:cNvPr id="193" name="Picture 192" descr="15342238.png"/>
                <p:cNvPicPr>
                  <a:picLocks noChangeAspect="1"/>
                </p:cNvPicPr>
                <p:nvPr/>
              </p:nvPicPr>
              <p:blipFill>
                <a:blip r:embed="rId36" cstate="print"/>
                <a:stretch>
                  <a:fillRect/>
                </a:stretch>
              </p:blipFill>
              <p:spPr>
                <a:xfrm rot="12482044">
                  <a:off x="19655574" y="20003736"/>
                  <a:ext cx="1560926" cy="1560925"/>
                </a:xfrm>
                <a:prstGeom prst="rect">
                  <a:avLst/>
                </a:prstGeom>
              </p:spPr>
            </p:pic>
            <p:sp>
              <p:nvSpPr>
                <p:cNvPr id="194" name="TextBox 193"/>
                <p:cNvSpPr txBox="1"/>
                <p:nvPr/>
              </p:nvSpPr>
              <p:spPr>
                <a:xfrm>
                  <a:off x="19581994" y="21437025"/>
                  <a:ext cx="1754006" cy="584775"/>
                </a:xfrm>
                <a:prstGeom prst="rect">
                  <a:avLst/>
                </a:prstGeom>
                <a:noFill/>
              </p:spPr>
              <p:txBody>
                <a:bodyPr wrap="none" rtlCol="0">
                  <a:spAutoFit/>
                </a:bodyPr>
                <a:lstStyle/>
                <a:p>
                  <a:r>
                    <a:rPr lang="en-US" sz="3200" dirty="0" smtClean="0">
                      <a:solidFill>
                        <a:schemeClr val="accent2"/>
                      </a:solidFill>
                      <a:latin typeface="Ebrima" pitchFamily="2" charset="0"/>
                      <a:ea typeface="Ebrima" pitchFamily="2" charset="0"/>
                      <a:cs typeface="Ebrima" pitchFamily="2" charset="0"/>
                    </a:rPr>
                    <a:t>Detector</a:t>
                  </a:r>
                  <a:endParaRPr lang="en-US" sz="3200" dirty="0">
                    <a:solidFill>
                      <a:schemeClr val="accent2"/>
                    </a:solidFill>
                    <a:latin typeface="Ebrima" pitchFamily="2" charset="0"/>
                    <a:ea typeface="Ebrima" pitchFamily="2" charset="0"/>
                    <a:cs typeface="Ebrima" pitchFamily="2" charset="0"/>
                  </a:endParaRPr>
                </a:p>
              </p:txBody>
            </p:sp>
          </p:grpSp>
          <p:pic>
            <p:nvPicPr>
              <p:cNvPr id="200" name="Picture 2" descr="C:\Users\WOODY\Desktop\Image\123GoTV-transmitter-icon.jpg"/>
              <p:cNvPicPr>
                <a:picLocks noChangeAspect="1" noChangeArrowheads="1"/>
              </p:cNvPicPr>
              <p:nvPr/>
            </p:nvPicPr>
            <p:blipFill>
              <a:blip r:embed="rId43" cstate="print"/>
              <a:srcRect/>
              <a:stretch>
                <a:fillRect/>
              </a:stretch>
            </p:blipFill>
            <p:spPr bwMode="auto">
              <a:xfrm rot="10183872">
                <a:off x="17611245" y="18103208"/>
                <a:ext cx="1443976" cy="1086121"/>
              </a:xfrm>
              <a:prstGeom prst="rect">
                <a:avLst/>
              </a:prstGeom>
              <a:noFill/>
            </p:spPr>
          </p:pic>
          <p:pic>
            <p:nvPicPr>
              <p:cNvPr id="155" name="Picture 154" descr="12091911.png"/>
              <p:cNvPicPr>
                <a:picLocks noChangeAspect="1"/>
              </p:cNvPicPr>
              <p:nvPr/>
            </p:nvPicPr>
            <p:blipFill>
              <a:blip r:embed="rId38"/>
              <a:stretch>
                <a:fillRect/>
              </a:stretch>
            </p:blipFill>
            <p:spPr>
              <a:xfrm>
                <a:off x="18211800" y="18973800"/>
                <a:ext cx="3276600" cy="1676400"/>
              </a:xfrm>
              <a:prstGeom prst="rect">
                <a:avLst/>
              </a:prstGeom>
            </p:spPr>
          </p:pic>
          <p:sp>
            <p:nvSpPr>
              <p:cNvPr id="124" name="TextBox 123"/>
              <p:cNvSpPr txBox="1"/>
              <p:nvPr/>
            </p:nvSpPr>
            <p:spPr>
              <a:xfrm>
                <a:off x="18440400" y="19220879"/>
                <a:ext cx="2819400" cy="1015663"/>
              </a:xfrm>
              <a:prstGeom prst="rect">
                <a:avLst/>
              </a:prstGeom>
              <a:noFill/>
            </p:spPr>
            <p:txBody>
              <a:bodyPr wrap="square" rtlCol="0">
                <a:spAutoFit/>
              </a:bodyPr>
              <a:lstStyle/>
              <a:p>
                <a:pPr algn="ctr"/>
                <a:r>
                  <a:rPr lang="en-US" sz="2000" dirty="0" smtClean="0">
                    <a:solidFill>
                      <a:schemeClr val="tx2">
                        <a:lumMod val="60000"/>
                        <a:lumOff val="40000"/>
                      </a:schemeClr>
                    </a:solidFill>
                    <a:latin typeface="Ebrima" pitchFamily="2" charset="0"/>
                    <a:ea typeface="Ebrima" pitchFamily="2" charset="0"/>
                    <a:cs typeface="Ebrima" pitchFamily="2" charset="0"/>
                  </a:rPr>
                  <a:t>Data packets are relayed through mesh network of detectors</a:t>
                </a:r>
                <a:endParaRPr lang="en-US" sz="2000" dirty="0">
                  <a:solidFill>
                    <a:schemeClr val="tx2">
                      <a:lumMod val="60000"/>
                      <a:lumOff val="40000"/>
                    </a:schemeClr>
                  </a:solidFill>
                  <a:latin typeface="Ebrima" pitchFamily="2" charset="0"/>
                  <a:ea typeface="Ebrima" pitchFamily="2" charset="0"/>
                  <a:cs typeface="Ebrima" pitchFamily="2" charset="0"/>
                </a:endParaRPr>
              </a:p>
            </p:txBody>
          </p:sp>
        </p:grpSp>
        <p:grpSp>
          <p:nvGrpSpPr>
            <p:cNvPr id="207" name="Group 206"/>
            <p:cNvGrpSpPr/>
            <p:nvPr/>
          </p:nvGrpSpPr>
          <p:grpSpPr>
            <a:xfrm>
              <a:off x="20955001" y="15947611"/>
              <a:ext cx="4463560" cy="4000985"/>
              <a:chOff x="20955001" y="15947611"/>
              <a:chExt cx="4463560" cy="4000985"/>
            </a:xfrm>
          </p:grpSpPr>
          <p:grpSp>
            <p:nvGrpSpPr>
              <p:cNvPr id="9" name="Group 130"/>
              <p:cNvGrpSpPr/>
              <p:nvPr/>
            </p:nvGrpSpPr>
            <p:grpSpPr>
              <a:xfrm>
                <a:off x="22174200" y="16916400"/>
                <a:ext cx="2185988" cy="2057399"/>
                <a:chOff x="22860005" y="16611601"/>
                <a:chExt cx="2590800" cy="2438399"/>
              </a:xfrm>
            </p:grpSpPr>
            <p:grpSp>
              <p:nvGrpSpPr>
                <p:cNvPr id="10" name="Group 113"/>
                <p:cNvGrpSpPr/>
                <p:nvPr/>
              </p:nvGrpSpPr>
              <p:grpSpPr>
                <a:xfrm>
                  <a:off x="22860005" y="16611601"/>
                  <a:ext cx="2590800" cy="2438399"/>
                  <a:chOff x="22860005" y="16611601"/>
                  <a:chExt cx="2590800" cy="2438399"/>
                </a:xfrm>
              </p:grpSpPr>
              <p:pic>
                <p:nvPicPr>
                  <p:cNvPr id="169" name="Picture 168" descr="15342246.png"/>
                  <p:cNvPicPr>
                    <a:picLocks noChangeAspect="1"/>
                  </p:cNvPicPr>
                  <p:nvPr/>
                </p:nvPicPr>
                <p:blipFill>
                  <a:blip r:embed="rId44" cstate="print"/>
                  <a:stretch>
                    <a:fillRect/>
                  </a:stretch>
                </p:blipFill>
                <p:spPr>
                  <a:xfrm>
                    <a:off x="23622005" y="17221200"/>
                    <a:ext cx="1828800" cy="1828800"/>
                  </a:xfrm>
                  <a:prstGeom prst="rect">
                    <a:avLst/>
                  </a:prstGeom>
                </p:spPr>
              </p:pic>
              <p:pic>
                <p:nvPicPr>
                  <p:cNvPr id="170" name="Picture 169" descr="15342234.png"/>
                  <p:cNvPicPr>
                    <a:picLocks noChangeAspect="1"/>
                  </p:cNvPicPr>
                  <p:nvPr/>
                </p:nvPicPr>
                <p:blipFill>
                  <a:blip r:embed="rId45" cstate="print"/>
                  <a:stretch>
                    <a:fillRect/>
                  </a:stretch>
                </p:blipFill>
                <p:spPr>
                  <a:xfrm>
                    <a:off x="22860005" y="16611601"/>
                    <a:ext cx="1828800" cy="1828800"/>
                  </a:xfrm>
                  <a:prstGeom prst="rect">
                    <a:avLst/>
                  </a:prstGeom>
                </p:spPr>
              </p:pic>
            </p:grpSp>
            <p:sp>
              <p:nvSpPr>
                <p:cNvPr id="168" name="TextBox 167"/>
                <p:cNvSpPr txBox="1"/>
                <p:nvPr/>
              </p:nvSpPr>
              <p:spPr>
                <a:xfrm>
                  <a:off x="23943738" y="17695334"/>
                  <a:ext cx="849913" cy="584775"/>
                </a:xfrm>
                <a:prstGeom prst="rect">
                  <a:avLst/>
                </a:prstGeom>
                <a:noFill/>
              </p:spPr>
              <p:txBody>
                <a:bodyPr wrap="none" rtlCol="0">
                  <a:spAutoFit/>
                </a:bodyPr>
                <a:lstStyle/>
                <a:p>
                  <a:r>
                    <a:rPr lang="en-US" sz="3200" dirty="0" smtClean="0">
                      <a:solidFill>
                        <a:schemeClr val="accent2"/>
                      </a:solidFill>
                      <a:latin typeface="Ebrima" pitchFamily="2" charset="0"/>
                      <a:ea typeface="Ebrima" pitchFamily="2" charset="0"/>
                      <a:cs typeface="Ebrima" pitchFamily="2" charset="0"/>
                    </a:rPr>
                    <a:t>Tag</a:t>
                  </a:r>
                  <a:endParaRPr lang="en-US" sz="3200" dirty="0">
                    <a:solidFill>
                      <a:schemeClr val="accent2"/>
                    </a:solidFill>
                    <a:latin typeface="Ebrima" pitchFamily="2" charset="0"/>
                    <a:ea typeface="Ebrima" pitchFamily="2" charset="0"/>
                    <a:cs typeface="Ebrima" pitchFamily="2" charset="0"/>
                  </a:endParaRPr>
                </a:p>
              </p:txBody>
            </p:sp>
          </p:grpSp>
          <p:pic>
            <p:nvPicPr>
              <p:cNvPr id="1026" name="Picture 2" descr="C:\Users\WOODY\Desktop\Image\123GoTV-transmitter-icon.jpg"/>
              <p:cNvPicPr>
                <a:picLocks noChangeAspect="1" noChangeArrowheads="1"/>
              </p:cNvPicPr>
              <p:nvPr/>
            </p:nvPicPr>
            <p:blipFill>
              <a:blip r:embed="rId43" cstate="print"/>
              <a:srcRect/>
              <a:stretch>
                <a:fillRect/>
              </a:stretch>
            </p:blipFill>
            <p:spPr bwMode="auto">
              <a:xfrm rot="17981772">
                <a:off x="23137401" y="16126538"/>
                <a:ext cx="1443976" cy="1086121"/>
              </a:xfrm>
              <a:prstGeom prst="rect">
                <a:avLst/>
              </a:prstGeom>
              <a:noFill/>
            </p:spPr>
          </p:pic>
          <p:pic>
            <p:nvPicPr>
              <p:cNvPr id="199" name="Picture 2" descr="C:\Users\WOODY\Desktop\Image\123GoTV-transmitter-icon.jpg"/>
              <p:cNvPicPr>
                <a:picLocks noChangeAspect="1" noChangeArrowheads="1"/>
              </p:cNvPicPr>
              <p:nvPr/>
            </p:nvPicPr>
            <p:blipFill>
              <a:blip r:embed="rId43" cstate="print"/>
              <a:srcRect/>
              <a:stretch>
                <a:fillRect/>
              </a:stretch>
            </p:blipFill>
            <p:spPr bwMode="auto">
              <a:xfrm rot="10800000">
                <a:off x="20955001" y="17373600"/>
                <a:ext cx="1443976" cy="1086121"/>
              </a:xfrm>
              <a:prstGeom prst="rect">
                <a:avLst/>
              </a:prstGeom>
              <a:noFill/>
            </p:spPr>
          </p:pic>
          <p:pic>
            <p:nvPicPr>
              <p:cNvPr id="153" name="Picture 152" descr="12091911.png"/>
              <p:cNvPicPr>
                <a:picLocks noChangeAspect="1"/>
              </p:cNvPicPr>
              <p:nvPr/>
            </p:nvPicPr>
            <p:blipFill>
              <a:blip r:embed="rId46" cstate="print"/>
              <a:stretch>
                <a:fillRect/>
              </a:stretch>
            </p:blipFill>
            <p:spPr>
              <a:xfrm>
                <a:off x="23774400" y="18364200"/>
                <a:ext cx="1644161" cy="1295400"/>
              </a:xfrm>
              <a:prstGeom prst="rect">
                <a:avLst/>
              </a:prstGeom>
            </p:spPr>
          </p:pic>
          <p:sp>
            <p:nvSpPr>
              <p:cNvPr id="133" name="TextBox 132"/>
              <p:cNvSpPr txBox="1"/>
              <p:nvPr/>
            </p:nvSpPr>
            <p:spPr>
              <a:xfrm>
                <a:off x="23774400" y="18592800"/>
                <a:ext cx="1600200" cy="707886"/>
              </a:xfrm>
              <a:prstGeom prst="rect">
                <a:avLst/>
              </a:prstGeom>
              <a:noFill/>
            </p:spPr>
            <p:txBody>
              <a:bodyPr wrap="square" rtlCol="0">
                <a:spAutoFit/>
              </a:bodyPr>
              <a:lstStyle/>
              <a:p>
                <a:pPr algn="ctr"/>
                <a:r>
                  <a:rPr lang="en-US" sz="2000" dirty="0" smtClean="0">
                    <a:solidFill>
                      <a:schemeClr val="tx2">
                        <a:lumMod val="60000"/>
                        <a:lumOff val="40000"/>
                      </a:schemeClr>
                    </a:solidFill>
                    <a:latin typeface="Ebrima" pitchFamily="2" charset="0"/>
                    <a:ea typeface="Ebrima" pitchFamily="2" charset="0"/>
                    <a:cs typeface="Ebrima" pitchFamily="2" charset="0"/>
                  </a:rPr>
                  <a:t>Broadcast RF signal</a:t>
                </a:r>
                <a:endParaRPr lang="en-US" sz="2000" dirty="0">
                  <a:solidFill>
                    <a:schemeClr val="tx2">
                      <a:lumMod val="60000"/>
                      <a:lumOff val="40000"/>
                    </a:schemeClr>
                  </a:solidFill>
                  <a:latin typeface="Ebrima" pitchFamily="2" charset="0"/>
                  <a:ea typeface="Ebrima" pitchFamily="2" charset="0"/>
                  <a:cs typeface="Ebrima" pitchFamily="2" charset="0"/>
                </a:endParaRPr>
              </a:p>
            </p:txBody>
          </p:sp>
          <p:pic>
            <p:nvPicPr>
              <p:cNvPr id="159" name="Picture 2" descr="C:\Users\WOODY\Desktop\Image\123GoTV-transmitter-icon.jpg"/>
              <p:cNvPicPr>
                <a:picLocks noChangeAspect="1" noChangeArrowheads="1"/>
              </p:cNvPicPr>
              <p:nvPr/>
            </p:nvPicPr>
            <p:blipFill>
              <a:blip r:embed="rId43" cstate="print"/>
              <a:srcRect/>
              <a:stretch>
                <a:fillRect/>
              </a:stretch>
            </p:blipFill>
            <p:spPr bwMode="auto">
              <a:xfrm rot="6577057">
                <a:off x="22053752" y="18683547"/>
                <a:ext cx="1443976" cy="1086121"/>
              </a:xfrm>
              <a:prstGeom prst="rect">
                <a:avLst/>
              </a:prstGeom>
              <a:noFill/>
            </p:spPr>
          </p:pic>
        </p:grpSp>
        <p:grpSp>
          <p:nvGrpSpPr>
            <p:cNvPr id="197" name="Group 196"/>
            <p:cNvGrpSpPr/>
            <p:nvPr/>
          </p:nvGrpSpPr>
          <p:grpSpPr>
            <a:xfrm>
              <a:off x="10287000" y="13563600"/>
              <a:ext cx="4419600" cy="2958648"/>
              <a:chOff x="10287000" y="13563600"/>
              <a:chExt cx="4419600" cy="2958648"/>
            </a:xfrm>
          </p:grpSpPr>
          <p:sp>
            <p:nvSpPr>
              <p:cNvPr id="183" name="TextBox 182"/>
              <p:cNvSpPr txBox="1"/>
              <p:nvPr/>
            </p:nvSpPr>
            <p:spPr>
              <a:xfrm>
                <a:off x="12420600" y="13716000"/>
                <a:ext cx="1377300" cy="584775"/>
              </a:xfrm>
              <a:prstGeom prst="rect">
                <a:avLst/>
              </a:prstGeom>
              <a:noFill/>
            </p:spPr>
            <p:txBody>
              <a:bodyPr wrap="none" rtlCol="0">
                <a:spAutoFit/>
              </a:bodyPr>
              <a:lstStyle/>
              <a:p>
                <a:r>
                  <a:rPr lang="en-US" sz="3200" dirty="0" smtClean="0">
                    <a:solidFill>
                      <a:schemeClr val="accent2"/>
                    </a:solidFill>
                    <a:latin typeface="Ebrima" pitchFamily="2" charset="0"/>
                    <a:ea typeface="Ebrima" pitchFamily="2" charset="0"/>
                    <a:cs typeface="Ebrima" pitchFamily="2" charset="0"/>
                  </a:rPr>
                  <a:t>Admin</a:t>
                </a:r>
                <a:endParaRPr lang="en-US" sz="3200" dirty="0">
                  <a:solidFill>
                    <a:schemeClr val="accent2"/>
                  </a:solidFill>
                  <a:latin typeface="Ebrima" pitchFamily="2" charset="0"/>
                  <a:ea typeface="Ebrima" pitchFamily="2" charset="0"/>
                  <a:cs typeface="Ebrima" pitchFamily="2" charset="0"/>
                </a:endParaRPr>
              </a:p>
            </p:txBody>
          </p:sp>
          <p:pic>
            <p:nvPicPr>
              <p:cNvPr id="2051" name="Picture 3" descr="C:\Users\WOODY\Desktop\Image\user.png"/>
              <p:cNvPicPr>
                <a:picLocks noChangeAspect="1" noChangeArrowheads="1"/>
              </p:cNvPicPr>
              <p:nvPr/>
            </p:nvPicPr>
            <p:blipFill>
              <a:blip r:embed="rId47" cstate="print"/>
              <a:srcRect/>
              <a:stretch>
                <a:fillRect/>
              </a:stretch>
            </p:blipFill>
            <p:spPr bwMode="auto">
              <a:xfrm>
                <a:off x="10287000" y="13563600"/>
                <a:ext cx="2711450" cy="2711450"/>
              </a:xfrm>
              <a:prstGeom prst="rect">
                <a:avLst/>
              </a:prstGeom>
              <a:noFill/>
            </p:spPr>
          </p:pic>
          <p:pic>
            <p:nvPicPr>
              <p:cNvPr id="138" name="Picture 137" descr="200712811334187778024.png"/>
              <p:cNvPicPr>
                <a:picLocks noChangeAspect="1"/>
              </p:cNvPicPr>
              <p:nvPr/>
            </p:nvPicPr>
            <p:blipFill>
              <a:blip r:embed="rId34" cstate="print">
                <a:duotone>
                  <a:schemeClr val="accent6">
                    <a:shade val="45000"/>
                    <a:satMod val="135000"/>
                  </a:schemeClr>
                  <a:prstClr val="white"/>
                </a:duotone>
                <a:lum bright="-11000" contrast="33000"/>
              </a:blip>
              <a:stretch>
                <a:fillRect/>
              </a:stretch>
            </p:blipFill>
            <p:spPr>
              <a:xfrm rot="14944043">
                <a:off x="12736001" y="15403002"/>
                <a:ext cx="1119246" cy="1119246"/>
              </a:xfrm>
              <a:prstGeom prst="rect">
                <a:avLst/>
              </a:prstGeom>
              <a:noFill/>
            </p:spPr>
          </p:pic>
          <p:pic>
            <p:nvPicPr>
              <p:cNvPr id="162" name="Picture 161" descr="12091911.png"/>
              <p:cNvPicPr>
                <a:picLocks noChangeAspect="1"/>
              </p:cNvPicPr>
              <p:nvPr/>
            </p:nvPicPr>
            <p:blipFill>
              <a:blip r:embed="rId38"/>
              <a:stretch>
                <a:fillRect/>
              </a:stretch>
            </p:blipFill>
            <p:spPr>
              <a:xfrm>
                <a:off x="12344400" y="14144172"/>
                <a:ext cx="2362200" cy="1600200"/>
              </a:xfrm>
              <a:prstGeom prst="rect">
                <a:avLst/>
              </a:prstGeom>
            </p:spPr>
          </p:pic>
          <p:sp>
            <p:nvSpPr>
              <p:cNvPr id="132" name="TextBox 131"/>
              <p:cNvSpPr txBox="1"/>
              <p:nvPr/>
            </p:nvSpPr>
            <p:spPr>
              <a:xfrm>
                <a:off x="12649200" y="14376737"/>
                <a:ext cx="1828800" cy="1015663"/>
              </a:xfrm>
              <a:prstGeom prst="rect">
                <a:avLst/>
              </a:prstGeom>
              <a:noFill/>
            </p:spPr>
            <p:txBody>
              <a:bodyPr wrap="square" rtlCol="0">
                <a:spAutoFit/>
              </a:bodyPr>
              <a:lstStyle/>
              <a:p>
                <a:r>
                  <a:rPr lang="en-US" sz="2000" dirty="0" smtClean="0">
                    <a:solidFill>
                      <a:schemeClr val="tx2">
                        <a:lumMod val="60000"/>
                        <a:lumOff val="40000"/>
                      </a:schemeClr>
                    </a:solidFill>
                    <a:latin typeface="Ebrima" pitchFamily="2" charset="0"/>
                    <a:ea typeface="Ebrima" pitchFamily="2" charset="0"/>
                    <a:cs typeface="Ebrima" pitchFamily="2" charset="0"/>
                  </a:rPr>
                  <a:t>Maintain and update system via Web app</a:t>
                </a:r>
                <a:endParaRPr lang="en-US" sz="2000" dirty="0">
                  <a:solidFill>
                    <a:schemeClr val="tx2">
                      <a:lumMod val="60000"/>
                      <a:lumOff val="40000"/>
                    </a:schemeClr>
                  </a:solidFill>
                  <a:latin typeface="Ebrima" pitchFamily="2" charset="0"/>
                  <a:ea typeface="Ebrima" pitchFamily="2" charset="0"/>
                  <a:cs typeface="Ebrima" pitchFamily="2" charset="0"/>
                </a:endParaRPr>
              </a:p>
            </p:txBody>
          </p:sp>
        </p:grpSp>
      </p:grpSp>
      <p:sp>
        <p:nvSpPr>
          <p:cNvPr id="164" name="TextBox 163"/>
          <p:cNvSpPr txBox="1"/>
          <p:nvPr/>
        </p:nvSpPr>
        <p:spPr>
          <a:xfrm>
            <a:off x="35737800" y="10744200"/>
            <a:ext cx="5562600" cy="2923877"/>
          </a:xfrm>
          <a:prstGeom prst="rect">
            <a:avLst/>
          </a:prstGeom>
          <a:noFill/>
        </p:spPr>
        <p:txBody>
          <a:bodyPr wrap="square" rtlCol="0">
            <a:spAutoFit/>
          </a:bodyPr>
          <a:lstStyle/>
          <a:p>
            <a:r>
              <a:rPr lang="en-US" sz="2800" dirty="0" smtClean="0">
                <a:solidFill>
                  <a:schemeClr val="accent2"/>
                </a:solidFill>
                <a:latin typeface="Ebrima" pitchFamily="2" charset="0"/>
                <a:ea typeface="Ebrima" pitchFamily="2" charset="0"/>
                <a:cs typeface="Ebrima" pitchFamily="2" charset="0"/>
              </a:rPr>
              <a:t>SQL Database</a:t>
            </a:r>
          </a:p>
          <a:p>
            <a:pPr>
              <a:buFont typeface="Arial" pitchFamily="34" charset="0"/>
              <a:buChar char="•"/>
            </a:pPr>
            <a:r>
              <a:rPr lang="en-US" sz="3200" dirty="0" smtClean="0">
                <a:solidFill>
                  <a:schemeClr val="tx2">
                    <a:lumMod val="60000"/>
                    <a:lumOff val="40000"/>
                  </a:schemeClr>
                </a:solidFill>
                <a:latin typeface="Ebrima" pitchFamily="2" charset="0"/>
                <a:ea typeface="Ebrima" pitchFamily="2" charset="0"/>
                <a:cs typeface="Ebrima" pitchFamily="2" charset="0"/>
              </a:rPr>
              <a:t> </a:t>
            </a:r>
            <a:r>
              <a:rPr lang="en-US" sz="2400" dirty="0" smtClean="0">
                <a:solidFill>
                  <a:schemeClr val="tx2">
                    <a:lumMod val="60000"/>
                    <a:lumOff val="40000"/>
                  </a:schemeClr>
                </a:solidFill>
                <a:latin typeface="Ebrima" pitchFamily="2" charset="0"/>
                <a:ea typeface="Ebrima" pitchFamily="2" charset="0"/>
                <a:cs typeface="Ebrima" pitchFamily="2" charset="0"/>
              </a:rPr>
              <a:t>RSSI-distance model or RF </a:t>
            </a:r>
          </a:p>
          <a:p>
            <a:r>
              <a:rPr lang="en-US" sz="2400" dirty="0" smtClean="0">
                <a:solidFill>
                  <a:schemeClr val="tx2">
                    <a:lumMod val="60000"/>
                    <a:lumOff val="40000"/>
                  </a:schemeClr>
                </a:solidFill>
                <a:latin typeface="Ebrima" pitchFamily="2" charset="0"/>
                <a:ea typeface="Ebrima" pitchFamily="2" charset="0"/>
                <a:cs typeface="Ebrima" pitchFamily="2" charset="0"/>
              </a:rPr>
              <a:t>   fingerprinting</a:t>
            </a:r>
          </a:p>
          <a:p>
            <a:pPr>
              <a:buFont typeface="Arial" pitchFamily="34" charset="0"/>
              <a:buChar char="•"/>
            </a:pPr>
            <a:r>
              <a:rPr lang="en-US" sz="2400" dirty="0" smtClean="0">
                <a:solidFill>
                  <a:schemeClr val="tx2">
                    <a:lumMod val="60000"/>
                    <a:lumOff val="40000"/>
                  </a:schemeClr>
                </a:solidFill>
                <a:latin typeface="Ebrima" pitchFamily="2" charset="0"/>
                <a:ea typeface="Ebrima" pitchFamily="2" charset="0"/>
                <a:cs typeface="Ebrima" pitchFamily="2" charset="0"/>
              </a:rPr>
              <a:t> Location update interval</a:t>
            </a:r>
          </a:p>
          <a:p>
            <a:pPr>
              <a:buFont typeface="Arial" pitchFamily="34" charset="0"/>
              <a:buChar char="•"/>
            </a:pPr>
            <a:r>
              <a:rPr lang="en-US" sz="2400" dirty="0" smtClean="0">
                <a:solidFill>
                  <a:schemeClr val="tx2">
                    <a:lumMod val="60000"/>
                    <a:lumOff val="40000"/>
                  </a:schemeClr>
                </a:solidFill>
                <a:latin typeface="Ebrima" pitchFamily="2" charset="0"/>
                <a:ea typeface="Ebrima" pitchFamily="2" charset="0"/>
                <a:cs typeface="Ebrima" pitchFamily="2" charset="0"/>
              </a:rPr>
              <a:t> Geometry of the tracking area</a:t>
            </a:r>
          </a:p>
          <a:p>
            <a:pPr>
              <a:buFont typeface="Arial" pitchFamily="34" charset="0"/>
              <a:buChar char="•"/>
            </a:pPr>
            <a:r>
              <a:rPr lang="en-US" sz="2400" dirty="0" smtClean="0">
                <a:solidFill>
                  <a:schemeClr val="tx2">
                    <a:lumMod val="60000"/>
                    <a:lumOff val="40000"/>
                  </a:schemeClr>
                </a:solidFill>
                <a:latin typeface="Ebrima" pitchFamily="2" charset="0"/>
                <a:ea typeface="Ebrima" pitchFamily="2" charset="0"/>
                <a:cs typeface="Ebrima" pitchFamily="2" charset="0"/>
              </a:rPr>
              <a:t> Identifications, locations, and battery levels of the TIUs </a:t>
            </a:r>
            <a:endParaRPr lang="en-US" sz="2400" dirty="0">
              <a:solidFill>
                <a:schemeClr val="tx2">
                  <a:lumMod val="60000"/>
                  <a:lumOff val="40000"/>
                </a:schemeClr>
              </a:solidFill>
              <a:latin typeface="Ebrima" pitchFamily="2" charset="0"/>
              <a:ea typeface="Ebrima" pitchFamily="2" charset="0"/>
              <a:cs typeface="Ebrima" pitchFamily="2" charset="0"/>
            </a:endParaRPr>
          </a:p>
        </p:txBody>
      </p:sp>
      <p:sp>
        <p:nvSpPr>
          <p:cNvPr id="165" name="TextBox 164"/>
          <p:cNvSpPr txBox="1"/>
          <p:nvPr/>
        </p:nvSpPr>
        <p:spPr>
          <a:xfrm>
            <a:off x="37338000" y="8298120"/>
            <a:ext cx="5562600" cy="2369880"/>
          </a:xfrm>
          <a:prstGeom prst="rect">
            <a:avLst/>
          </a:prstGeom>
          <a:noFill/>
        </p:spPr>
        <p:txBody>
          <a:bodyPr wrap="square" rtlCol="0">
            <a:spAutoFit/>
          </a:bodyPr>
          <a:lstStyle/>
          <a:p>
            <a:r>
              <a:rPr lang="en-US" sz="2800" dirty="0" smtClean="0">
                <a:solidFill>
                  <a:schemeClr val="accent2"/>
                </a:solidFill>
                <a:latin typeface="Ebrima" pitchFamily="2" charset="0"/>
                <a:ea typeface="Ebrima" pitchFamily="2" charset="0"/>
                <a:cs typeface="Ebrima" pitchFamily="2" charset="0"/>
              </a:rPr>
              <a:t>Web Application</a:t>
            </a:r>
          </a:p>
          <a:p>
            <a:pPr>
              <a:buFont typeface="Arial" pitchFamily="34" charset="0"/>
              <a:buChar char="•"/>
            </a:pPr>
            <a:r>
              <a:rPr lang="en-US" sz="2400" dirty="0" smtClean="0">
                <a:solidFill>
                  <a:schemeClr val="tx2">
                    <a:lumMod val="60000"/>
                    <a:lumOff val="40000"/>
                  </a:schemeClr>
                </a:solidFill>
                <a:latin typeface="Ebrima" pitchFamily="2" charset="0"/>
                <a:ea typeface="Ebrima" pitchFamily="2" charset="0"/>
                <a:cs typeface="Ebrima" pitchFamily="2" charset="0"/>
              </a:rPr>
              <a:t> User and Admin interface</a:t>
            </a:r>
          </a:p>
          <a:p>
            <a:pPr>
              <a:buFont typeface="Arial" pitchFamily="34" charset="0"/>
              <a:buChar char="•"/>
            </a:pPr>
            <a:r>
              <a:rPr lang="en-US" sz="2400" dirty="0" smtClean="0">
                <a:solidFill>
                  <a:schemeClr val="tx2">
                    <a:lumMod val="60000"/>
                    <a:lumOff val="40000"/>
                  </a:schemeClr>
                </a:solidFill>
                <a:latin typeface="Ebrima" pitchFamily="2" charset="0"/>
                <a:ea typeface="Ebrima" pitchFamily="2" charset="0"/>
                <a:cs typeface="Ebrima" pitchFamily="2" charset="0"/>
              </a:rPr>
              <a:t> 2D map display</a:t>
            </a:r>
          </a:p>
          <a:p>
            <a:pPr>
              <a:buFont typeface="Arial" pitchFamily="34" charset="0"/>
              <a:buChar char="•"/>
            </a:pPr>
            <a:r>
              <a:rPr lang="en-US" sz="2400" dirty="0" smtClean="0">
                <a:solidFill>
                  <a:schemeClr val="tx2">
                    <a:lumMod val="60000"/>
                    <a:lumOff val="40000"/>
                  </a:schemeClr>
                </a:solidFill>
                <a:latin typeface="Ebrima" pitchFamily="2" charset="0"/>
                <a:ea typeface="Ebrima" pitchFamily="2" charset="0"/>
                <a:cs typeface="Ebrima" pitchFamily="2" charset="0"/>
              </a:rPr>
              <a:t> Search TIU via ID</a:t>
            </a:r>
          </a:p>
          <a:p>
            <a:pPr>
              <a:buFont typeface="Arial" pitchFamily="34" charset="0"/>
              <a:buChar char="•"/>
            </a:pPr>
            <a:r>
              <a:rPr lang="en-US" sz="2400" dirty="0" smtClean="0">
                <a:solidFill>
                  <a:schemeClr val="tx2">
                    <a:lumMod val="60000"/>
                    <a:lumOff val="40000"/>
                  </a:schemeClr>
                </a:solidFill>
                <a:latin typeface="Ebrima" pitchFamily="2" charset="0"/>
                <a:ea typeface="Ebrima" pitchFamily="2" charset="0"/>
                <a:cs typeface="Ebrima" pitchFamily="2" charset="0"/>
              </a:rPr>
              <a:t> View location history of TIUs</a:t>
            </a:r>
          </a:p>
          <a:p>
            <a:pPr>
              <a:buFont typeface="Arial" pitchFamily="34" charset="0"/>
              <a:buChar char="•"/>
            </a:pPr>
            <a:r>
              <a:rPr lang="en-US" sz="2400" dirty="0" smtClean="0">
                <a:solidFill>
                  <a:schemeClr val="tx2">
                    <a:lumMod val="60000"/>
                    <a:lumOff val="40000"/>
                  </a:schemeClr>
                </a:solidFill>
                <a:latin typeface="Ebrima" pitchFamily="2" charset="0"/>
                <a:ea typeface="Ebrima" pitchFamily="2" charset="0"/>
                <a:cs typeface="Ebrima" pitchFamily="2" charset="0"/>
              </a:rPr>
              <a:t> Show battery level   </a:t>
            </a:r>
            <a:endParaRPr lang="en-US" sz="2400" dirty="0">
              <a:solidFill>
                <a:schemeClr val="tx2">
                  <a:lumMod val="60000"/>
                  <a:lumOff val="40000"/>
                </a:schemeClr>
              </a:solidFill>
              <a:latin typeface="Ebrima" pitchFamily="2" charset="0"/>
              <a:ea typeface="Ebrima" pitchFamily="2" charset="0"/>
              <a:cs typeface="Ebrima" pitchFamily="2" charset="0"/>
            </a:endParaRPr>
          </a:p>
        </p:txBody>
      </p:sp>
      <p:sp>
        <p:nvSpPr>
          <p:cNvPr id="166" name="TextBox 165"/>
          <p:cNvSpPr txBox="1"/>
          <p:nvPr/>
        </p:nvSpPr>
        <p:spPr>
          <a:xfrm>
            <a:off x="35661600" y="6248400"/>
            <a:ext cx="5562600" cy="1261884"/>
          </a:xfrm>
          <a:prstGeom prst="rect">
            <a:avLst/>
          </a:prstGeom>
          <a:noFill/>
        </p:spPr>
        <p:txBody>
          <a:bodyPr wrap="square" rtlCol="0">
            <a:spAutoFit/>
          </a:bodyPr>
          <a:lstStyle/>
          <a:p>
            <a:r>
              <a:rPr lang="en-US" sz="2800" dirty="0" smtClean="0">
                <a:solidFill>
                  <a:schemeClr val="accent2"/>
                </a:solidFill>
                <a:latin typeface="Ebrima" pitchFamily="2" charset="0"/>
                <a:ea typeface="Ebrima" pitchFamily="2" charset="0"/>
                <a:cs typeface="Ebrima" pitchFamily="2" charset="0"/>
              </a:rPr>
              <a:t>Java script</a:t>
            </a:r>
          </a:p>
          <a:p>
            <a:pPr>
              <a:buFont typeface="Arial" pitchFamily="34" charset="0"/>
              <a:buChar char="•"/>
            </a:pPr>
            <a:r>
              <a:rPr lang="en-US" sz="2400" dirty="0" smtClean="0">
                <a:solidFill>
                  <a:schemeClr val="tx2">
                    <a:lumMod val="60000"/>
                    <a:lumOff val="40000"/>
                  </a:schemeClr>
                </a:solidFill>
                <a:latin typeface="Ebrima" pitchFamily="2" charset="0"/>
                <a:ea typeface="Ebrima" pitchFamily="2" charset="0"/>
                <a:cs typeface="Ebrima" pitchFamily="2" charset="0"/>
              </a:rPr>
              <a:t> Add and remove tag/detector</a:t>
            </a:r>
          </a:p>
          <a:p>
            <a:pPr>
              <a:buFont typeface="Arial" pitchFamily="34" charset="0"/>
              <a:buChar char="•"/>
            </a:pPr>
            <a:r>
              <a:rPr lang="en-US" sz="2400" dirty="0" smtClean="0">
                <a:solidFill>
                  <a:schemeClr val="tx2">
                    <a:lumMod val="60000"/>
                    <a:lumOff val="40000"/>
                  </a:schemeClr>
                </a:solidFill>
                <a:latin typeface="Ebrima" pitchFamily="2" charset="0"/>
                <a:ea typeface="Ebrima" pitchFamily="2" charset="0"/>
                <a:cs typeface="Ebrima" pitchFamily="2" charset="0"/>
              </a:rPr>
              <a:t> Change  geometry of tracking area   </a:t>
            </a:r>
            <a:endParaRPr lang="en-US" sz="2400" dirty="0">
              <a:solidFill>
                <a:schemeClr val="tx2">
                  <a:lumMod val="60000"/>
                  <a:lumOff val="40000"/>
                </a:schemeClr>
              </a:solidFill>
              <a:latin typeface="Ebrima" pitchFamily="2" charset="0"/>
              <a:ea typeface="Ebrima" pitchFamily="2" charset="0"/>
              <a:cs typeface="Ebrima" pitchFamily="2" charset="0"/>
            </a:endParaRPr>
          </a:p>
        </p:txBody>
      </p:sp>
      <p:sp>
        <p:nvSpPr>
          <p:cNvPr id="167" name="TextBox 166"/>
          <p:cNvSpPr txBox="1"/>
          <p:nvPr/>
        </p:nvSpPr>
        <p:spPr>
          <a:xfrm>
            <a:off x="26974800" y="6172200"/>
            <a:ext cx="5562600" cy="2739211"/>
          </a:xfrm>
          <a:prstGeom prst="rect">
            <a:avLst/>
          </a:prstGeom>
          <a:noFill/>
        </p:spPr>
        <p:txBody>
          <a:bodyPr wrap="square" rtlCol="0">
            <a:spAutoFit/>
          </a:bodyPr>
          <a:lstStyle/>
          <a:p>
            <a:r>
              <a:rPr lang="en-US" sz="2800" dirty="0" smtClean="0">
                <a:solidFill>
                  <a:schemeClr val="accent2"/>
                </a:solidFill>
                <a:latin typeface="Ebrima" pitchFamily="2" charset="0"/>
                <a:ea typeface="Ebrima" pitchFamily="2" charset="0"/>
                <a:cs typeface="Ebrima" pitchFamily="2" charset="0"/>
              </a:rPr>
              <a:t>Asset Tag</a:t>
            </a:r>
          </a:p>
          <a:p>
            <a:pPr>
              <a:buFont typeface="Arial" pitchFamily="34" charset="0"/>
              <a:buChar char="•"/>
            </a:pPr>
            <a:r>
              <a:rPr lang="en-US" sz="2400" dirty="0" smtClean="0">
                <a:solidFill>
                  <a:schemeClr val="tx2">
                    <a:lumMod val="60000"/>
                    <a:lumOff val="40000"/>
                  </a:schemeClr>
                </a:solidFill>
                <a:latin typeface="Ebrima" pitchFamily="2" charset="0"/>
                <a:ea typeface="Ebrima" pitchFamily="2" charset="0"/>
                <a:cs typeface="Ebrima" pitchFamily="2" charset="0"/>
              </a:rPr>
              <a:t> Size: 1”x1”x1”</a:t>
            </a:r>
          </a:p>
          <a:p>
            <a:pPr>
              <a:buFont typeface="Arial" pitchFamily="34" charset="0"/>
              <a:buChar char="•"/>
            </a:pPr>
            <a:r>
              <a:rPr lang="en-US" sz="2400" dirty="0" smtClean="0">
                <a:solidFill>
                  <a:schemeClr val="tx2">
                    <a:lumMod val="60000"/>
                    <a:lumOff val="40000"/>
                  </a:schemeClr>
                </a:solidFill>
                <a:latin typeface="Ebrima" pitchFamily="2" charset="0"/>
                <a:ea typeface="Ebrima" pitchFamily="2" charset="0"/>
                <a:cs typeface="Ebrima" pitchFamily="2" charset="0"/>
              </a:rPr>
              <a:t> Main board and RF12 breakout board</a:t>
            </a:r>
          </a:p>
          <a:p>
            <a:pPr>
              <a:buFont typeface="Arial" pitchFamily="34" charset="0"/>
              <a:buChar char="•"/>
            </a:pPr>
            <a:r>
              <a:rPr lang="en-US" sz="2400" dirty="0" smtClean="0">
                <a:solidFill>
                  <a:schemeClr val="tx2">
                    <a:lumMod val="60000"/>
                    <a:lumOff val="40000"/>
                  </a:schemeClr>
                </a:solidFill>
                <a:latin typeface="Ebrima" pitchFamily="2" charset="0"/>
                <a:ea typeface="Ebrima" pitchFamily="2" charset="0"/>
                <a:cs typeface="Ebrima" pitchFamily="2" charset="0"/>
              </a:rPr>
              <a:t> Use RF12B transceiver with 434MHz</a:t>
            </a:r>
          </a:p>
          <a:p>
            <a:pPr>
              <a:buFont typeface="Arial" pitchFamily="34" charset="0"/>
              <a:buChar char="•"/>
            </a:pPr>
            <a:r>
              <a:rPr lang="en-US" sz="2400" dirty="0" smtClean="0">
                <a:solidFill>
                  <a:schemeClr val="tx2">
                    <a:lumMod val="60000"/>
                    <a:lumOff val="40000"/>
                  </a:schemeClr>
                </a:solidFill>
                <a:latin typeface="Ebrima" pitchFamily="2" charset="0"/>
                <a:ea typeface="Ebrima" pitchFamily="2" charset="0"/>
                <a:cs typeface="Ebrima" pitchFamily="2" charset="0"/>
              </a:rPr>
              <a:t> Use MCU ATMega328p</a:t>
            </a:r>
          </a:p>
          <a:p>
            <a:pPr>
              <a:buFont typeface="Arial" pitchFamily="34" charset="0"/>
              <a:buChar char="•"/>
            </a:pPr>
            <a:r>
              <a:rPr lang="en-US" sz="2400" dirty="0" smtClean="0">
                <a:solidFill>
                  <a:schemeClr val="tx2">
                    <a:lumMod val="60000"/>
                    <a:lumOff val="40000"/>
                  </a:schemeClr>
                </a:solidFill>
                <a:latin typeface="Ebrima" pitchFamily="2" charset="0"/>
                <a:ea typeface="Ebrima" pitchFamily="2" charset="0"/>
                <a:cs typeface="Ebrima" pitchFamily="2" charset="0"/>
              </a:rPr>
              <a:t> Use coin cell 20mm battery</a:t>
            </a:r>
          </a:p>
          <a:p>
            <a:pPr>
              <a:buFont typeface="Arial" pitchFamily="34" charset="0"/>
              <a:buChar char="•"/>
            </a:pPr>
            <a:r>
              <a:rPr lang="en-US" sz="2400" dirty="0" smtClean="0">
                <a:solidFill>
                  <a:schemeClr val="tx2">
                    <a:lumMod val="60000"/>
                    <a:lumOff val="40000"/>
                  </a:schemeClr>
                </a:solidFill>
                <a:latin typeface="Ebrima" pitchFamily="2" charset="0"/>
                <a:ea typeface="Ebrima" pitchFamily="2" charset="0"/>
                <a:cs typeface="Ebrima" pitchFamily="2" charset="0"/>
              </a:rPr>
              <a:t> Battery life: more than 1 month   </a:t>
            </a:r>
            <a:endParaRPr lang="en-US" sz="2400" dirty="0">
              <a:solidFill>
                <a:schemeClr val="tx2">
                  <a:lumMod val="60000"/>
                  <a:lumOff val="40000"/>
                </a:schemeClr>
              </a:solidFill>
              <a:latin typeface="Ebrima" pitchFamily="2" charset="0"/>
              <a:ea typeface="Ebrima" pitchFamily="2" charset="0"/>
              <a:cs typeface="Ebrima" pitchFamily="2" charset="0"/>
            </a:endParaRPr>
          </a:p>
        </p:txBody>
      </p:sp>
      <p:sp>
        <p:nvSpPr>
          <p:cNvPr id="171" name="TextBox 170"/>
          <p:cNvSpPr txBox="1"/>
          <p:nvPr/>
        </p:nvSpPr>
        <p:spPr>
          <a:xfrm>
            <a:off x="30403800" y="8991600"/>
            <a:ext cx="4114800" cy="2369880"/>
          </a:xfrm>
          <a:prstGeom prst="rect">
            <a:avLst/>
          </a:prstGeom>
          <a:noFill/>
        </p:spPr>
        <p:txBody>
          <a:bodyPr wrap="square" rtlCol="0">
            <a:spAutoFit/>
          </a:bodyPr>
          <a:lstStyle/>
          <a:p>
            <a:r>
              <a:rPr lang="en-US" sz="2800" dirty="0" smtClean="0">
                <a:solidFill>
                  <a:schemeClr val="accent2"/>
                </a:solidFill>
                <a:latin typeface="Ebrima" pitchFamily="2" charset="0"/>
                <a:ea typeface="Ebrima" pitchFamily="2" charset="0"/>
                <a:cs typeface="Ebrima" pitchFamily="2" charset="0"/>
              </a:rPr>
              <a:t>Detector</a:t>
            </a:r>
          </a:p>
          <a:p>
            <a:pPr>
              <a:buFont typeface="Arial" pitchFamily="34" charset="0"/>
              <a:buChar char="•"/>
            </a:pPr>
            <a:r>
              <a:rPr lang="en-US" sz="2400" dirty="0" smtClean="0">
                <a:solidFill>
                  <a:schemeClr val="tx2">
                    <a:lumMod val="60000"/>
                    <a:lumOff val="40000"/>
                  </a:schemeClr>
                </a:solidFill>
                <a:latin typeface="Ebrima" pitchFamily="2" charset="0"/>
                <a:ea typeface="Ebrima" pitchFamily="2" charset="0"/>
                <a:cs typeface="Ebrima" pitchFamily="2" charset="0"/>
              </a:rPr>
              <a:t> Size: 3.5”x1”</a:t>
            </a:r>
          </a:p>
          <a:p>
            <a:pPr>
              <a:buFont typeface="Arial" pitchFamily="34" charset="0"/>
              <a:buChar char="•"/>
            </a:pPr>
            <a:r>
              <a:rPr lang="en-US" sz="2400" dirty="0" smtClean="0">
                <a:solidFill>
                  <a:schemeClr val="tx2">
                    <a:lumMod val="60000"/>
                    <a:lumOff val="40000"/>
                  </a:schemeClr>
                </a:solidFill>
                <a:latin typeface="Ebrima" pitchFamily="2" charset="0"/>
                <a:ea typeface="Ebrima" pitchFamily="2" charset="0"/>
                <a:cs typeface="Ebrima" pitchFamily="2" charset="0"/>
              </a:rPr>
              <a:t> Use RF12B transceiver with </a:t>
            </a:r>
          </a:p>
          <a:p>
            <a:r>
              <a:rPr lang="en-US" sz="2400" dirty="0" smtClean="0">
                <a:solidFill>
                  <a:schemeClr val="tx2">
                    <a:lumMod val="60000"/>
                    <a:lumOff val="40000"/>
                  </a:schemeClr>
                </a:solidFill>
                <a:latin typeface="Ebrima" pitchFamily="2" charset="0"/>
                <a:ea typeface="Ebrima" pitchFamily="2" charset="0"/>
                <a:cs typeface="Ebrima" pitchFamily="2" charset="0"/>
              </a:rPr>
              <a:t>   434MHz</a:t>
            </a:r>
          </a:p>
          <a:p>
            <a:pPr>
              <a:buFont typeface="Arial" pitchFamily="34" charset="0"/>
              <a:buChar char="•"/>
            </a:pPr>
            <a:r>
              <a:rPr lang="en-US" sz="2400" dirty="0" smtClean="0">
                <a:solidFill>
                  <a:schemeClr val="tx2">
                    <a:lumMod val="60000"/>
                    <a:lumOff val="40000"/>
                  </a:schemeClr>
                </a:solidFill>
                <a:latin typeface="Ebrima" pitchFamily="2" charset="0"/>
                <a:ea typeface="Ebrima" pitchFamily="2" charset="0"/>
                <a:cs typeface="Ebrima" pitchFamily="2" charset="0"/>
              </a:rPr>
              <a:t> Use MCU ATMega328p</a:t>
            </a:r>
          </a:p>
          <a:p>
            <a:pPr>
              <a:buFont typeface="Arial" pitchFamily="34" charset="0"/>
              <a:buChar char="•"/>
            </a:pPr>
            <a:r>
              <a:rPr lang="en-US" sz="2400" dirty="0" smtClean="0">
                <a:solidFill>
                  <a:schemeClr val="tx2">
                    <a:lumMod val="60000"/>
                    <a:lumOff val="40000"/>
                  </a:schemeClr>
                </a:solidFill>
                <a:latin typeface="Ebrima" pitchFamily="2" charset="0"/>
                <a:ea typeface="Ebrima" pitchFamily="2" charset="0"/>
                <a:cs typeface="Ebrima" pitchFamily="2" charset="0"/>
              </a:rPr>
              <a:t> Use 9V battery/adapter</a:t>
            </a:r>
            <a:endParaRPr lang="en-US" sz="2400" dirty="0">
              <a:solidFill>
                <a:schemeClr val="tx2">
                  <a:lumMod val="60000"/>
                  <a:lumOff val="40000"/>
                </a:schemeClr>
              </a:solidFill>
              <a:latin typeface="Ebrima" pitchFamily="2" charset="0"/>
              <a:ea typeface="Ebrima" pitchFamily="2" charset="0"/>
              <a:cs typeface="Ebrima" pitchFamily="2" charset="0"/>
            </a:endParaRPr>
          </a:p>
        </p:txBody>
      </p:sp>
      <p:sp>
        <p:nvSpPr>
          <p:cNvPr id="172" name="TextBox 171"/>
          <p:cNvSpPr txBox="1"/>
          <p:nvPr/>
        </p:nvSpPr>
        <p:spPr>
          <a:xfrm>
            <a:off x="27051000" y="11582400"/>
            <a:ext cx="5562600" cy="2000548"/>
          </a:xfrm>
          <a:prstGeom prst="rect">
            <a:avLst/>
          </a:prstGeom>
          <a:noFill/>
        </p:spPr>
        <p:txBody>
          <a:bodyPr wrap="square" rtlCol="0">
            <a:spAutoFit/>
          </a:bodyPr>
          <a:lstStyle/>
          <a:p>
            <a:r>
              <a:rPr lang="en-US" sz="2800" dirty="0" smtClean="0">
                <a:solidFill>
                  <a:schemeClr val="accent2"/>
                </a:solidFill>
                <a:latin typeface="Ebrima" pitchFamily="2" charset="0"/>
                <a:ea typeface="Ebrima" pitchFamily="2" charset="0"/>
                <a:cs typeface="Ebrima" pitchFamily="2" charset="0"/>
              </a:rPr>
              <a:t>Proxy</a:t>
            </a:r>
          </a:p>
          <a:p>
            <a:pPr>
              <a:buFont typeface="Arial" pitchFamily="34" charset="0"/>
              <a:buChar char="•"/>
            </a:pPr>
            <a:r>
              <a:rPr lang="en-US" sz="2400" dirty="0" smtClean="0">
                <a:solidFill>
                  <a:schemeClr val="tx2">
                    <a:lumMod val="60000"/>
                    <a:lumOff val="40000"/>
                  </a:schemeClr>
                </a:solidFill>
                <a:latin typeface="Ebrima" pitchFamily="2" charset="0"/>
                <a:ea typeface="Ebrima" pitchFamily="2" charset="0"/>
                <a:cs typeface="Ebrima" pitchFamily="2" charset="0"/>
              </a:rPr>
              <a:t> Use </a:t>
            </a:r>
            <a:r>
              <a:rPr lang="en-US" sz="2400" dirty="0" err="1" smtClean="0">
                <a:solidFill>
                  <a:schemeClr val="tx2">
                    <a:lumMod val="60000"/>
                    <a:lumOff val="40000"/>
                  </a:schemeClr>
                </a:solidFill>
                <a:latin typeface="Ebrima" pitchFamily="2" charset="0"/>
                <a:ea typeface="Ebrima" pitchFamily="2" charset="0"/>
                <a:cs typeface="Ebrima" pitchFamily="2" charset="0"/>
              </a:rPr>
              <a:t>WiFly</a:t>
            </a:r>
            <a:r>
              <a:rPr lang="en-US" sz="2400" dirty="0" smtClean="0">
                <a:solidFill>
                  <a:schemeClr val="tx2">
                    <a:lumMod val="60000"/>
                    <a:lumOff val="40000"/>
                  </a:schemeClr>
                </a:solidFill>
                <a:latin typeface="Ebrima" pitchFamily="2" charset="0"/>
                <a:ea typeface="Ebrima" pitchFamily="2" charset="0"/>
                <a:cs typeface="Ebrima" pitchFamily="2" charset="0"/>
              </a:rPr>
              <a:t> 802.11b/g with 2.4GHz </a:t>
            </a:r>
          </a:p>
          <a:p>
            <a:pPr>
              <a:buFont typeface="Arial" pitchFamily="34" charset="0"/>
              <a:buChar char="•"/>
            </a:pPr>
            <a:r>
              <a:rPr lang="en-US" sz="2400" dirty="0" smtClean="0">
                <a:solidFill>
                  <a:schemeClr val="tx2">
                    <a:lumMod val="60000"/>
                    <a:lumOff val="40000"/>
                  </a:schemeClr>
                </a:solidFill>
                <a:latin typeface="Ebrima" pitchFamily="2" charset="0"/>
                <a:ea typeface="Ebrima" pitchFamily="2" charset="0"/>
                <a:cs typeface="Ebrima" pitchFamily="2" charset="0"/>
              </a:rPr>
              <a:t> Use RF12B transceiver with 434MHz</a:t>
            </a:r>
          </a:p>
          <a:p>
            <a:pPr>
              <a:buFont typeface="Arial" pitchFamily="34" charset="0"/>
              <a:buChar char="•"/>
            </a:pPr>
            <a:r>
              <a:rPr lang="en-US" sz="2400" dirty="0" smtClean="0">
                <a:solidFill>
                  <a:schemeClr val="tx2">
                    <a:lumMod val="60000"/>
                    <a:lumOff val="40000"/>
                  </a:schemeClr>
                </a:solidFill>
                <a:latin typeface="Ebrima" pitchFamily="2" charset="0"/>
                <a:ea typeface="Ebrima" pitchFamily="2" charset="0"/>
                <a:cs typeface="Ebrima" pitchFamily="2" charset="0"/>
              </a:rPr>
              <a:t> Use MCU ATMega328p</a:t>
            </a:r>
          </a:p>
          <a:p>
            <a:pPr>
              <a:buFont typeface="Arial" pitchFamily="34" charset="0"/>
              <a:buChar char="•"/>
            </a:pPr>
            <a:r>
              <a:rPr lang="en-US" sz="2400" dirty="0" smtClean="0">
                <a:solidFill>
                  <a:schemeClr val="tx2">
                    <a:lumMod val="60000"/>
                    <a:lumOff val="40000"/>
                  </a:schemeClr>
                </a:solidFill>
                <a:latin typeface="Ebrima" pitchFamily="2" charset="0"/>
                <a:ea typeface="Ebrima" pitchFamily="2" charset="0"/>
                <a:cs typeface="Ebrima" pitchFamily="2" charset="0"/>
              </a:rPr>
              <a:t> Use 9V battery/adaptor   </a:t>
            </a:r>
            <a:endParaRPr lang="en-US" sz="2400" dirty="0">
              <a:solidFill>
                <a:schemeClr val="tx2">
                  <a:lumMod val="60000"/>
                  <a:lumOff val="40000"/>
                </a:schemeClr>
              </a:solidFill>
              <a:latin typeface="Ebrima" pitchFamily="2" charset="0"/>
              <a:ea typeface="Ebrima" pitchFamily="2" charset="0"/>
              <a:cs typeface="Ebrima" pitchFamily="2" charset="0"/>
            </a:endParaRPr>
          </a:p>
        </p:txBody>
      </p:sp>
      <p:sp>
        <p:nvSpPr>
          <p:cNvPr id="163" name="Rounded Rectangle 162"/>
          <p:cNvSpPr/>
          <p:nvPr/>
        </p:nvSpPr>
        <p:spPr>
          <a:xfrm>
            <a:off x="26593800" y="20650200"/>
            <a:ext cx="8153400" cy="3581400"/>
          </a:xfrm>
          <a:prstGeom prst="roundRect">
            <a:avLst/>
          </a:prstGeom>
          <a:noFill/>
          <a:ln w="571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TextBox 177"/>
          <p:cNvSpPr txBox="1"/>
          <p:nvPr/>
        </p:nvSpPr>
        <p:spPr>
          <a:xfrm>
            <a:off x="28879800" y="19888200"/>
            <a:ext cx="3223959" cy="830997"/>
          </a:xfrm>
          <a:prstGeom prst="rect">
            <a:avLst/>
          </a:prstGeom>
          <a:noFill/>
        </p:spPr>
        <p:txBody>
          <a:bodyPr wrap="none" rtlCol="0">
            <a:spAutoFit/>
          </a:bodyPr>
          <a:lstStyle/>
          <a:p>
            <a:r>
              <a:rPr lang="en-US" sz="4800" dirty="0" smtClean="0">
                <a:solidFill>
                  <a:srgbClr val="4081D0"/>
                </a:solidFill>
                <a:latin typeface="Ebrima" pitchFamily="2" charset="0"/>
                <a:ea typeface="Ebrima" pitchFamily="2" charset="0"/>
                <a:cs typeface="Ebrima" pitchFamily="2" charset="0"/>
              </a:rPr>
              <a:t>Battery Life</a:t>
            </a:r>
            <a:endParaRPr lang="en-US" sz="4800" dirty="0">
              <a:solidFill>
                <a:srgbClr val="4081D0"/>
              </a:solidFill>
              <a:latin typeface="Ebrima" pitchFamily="2" charset="0"/>
              <a:ea typeface="Ebrima" pitchFamily="2" charset="0"/>
              <a:cs typeface="Ebrima" pitchFamily="2" charset="0"/>
            </a:endParaRPr>
          </a:p>
        </p:txBody>
      </p:sp>
      <p:pic>
        <p:nvPicPr>
          <p:cNvPr id="179" name="Picture 178" descr="Battery_Icon_by_ApprenticeOfArt.png"/>
          <p:cNvPicPr>
            <a:picLocks noChangeAspect="1"/>
          </p:cNvPicPr>
          <p:nvPr/>
        </p:nvPicPr>
        <p:blipFill>
          <a:blip r:embed="rId48" cstate="print"/>
          <a:stretch>
            <a:fillRect/>
          </a:stretch>
        </p:blipFill>
        <p:spPr>
          <a:xfrm>
            <a:off x="26822400" y="19888200"/>
            <a:ext cx="2286000" cy="1524000"/>
          </a:xfrm>
          <a:prstGeom prst="rect">
            <a:avLst/>
          </a:prstGeom>
        </p:spPr>
      </p:pic>
      <p:sp>
        <p:nvSpPr>
          <p:cNvPr id="182" name="Rectangle 181"/>
          <p:cNvSpPr/>
          <p:nvPr/>
        </p:nvSpPr>
        <p:spPr>
          <a:xfrm>
            <a:off x="26898600" y="21183600"/>
            <a:ext cx="7696200" cy="1815882"/>
          </a:xfrm>
          <a:prstGeom prst="rect">
            <a:avLst/>
          </a:prstGeom>
        </p:spPr>
        <p:txBody>
          <a:bodyPr wrap="square">
            <a:spAutoFit/>
          </a:bodyPr>
          <a:lstStyle/>
          <a:p>
            <a:pPr lvl="0">
              <a:buFont typeface="Arial" pitchFamily="34" charset="0"/>
              <a:buChar char="•"/>
            </a:pPr>
            <a:r>
              <a:rPr lang="en-US" sz="2800" dirty="0" smtClean="0">
                <a:latin typeface="Ebrima" pitchFamily="2" charset="0"/>
                <a:ea typeface="Ebrima" pitchFamily="2" charset="0"/>
                <a:cs typeface="Ebrima" pitchFamily="2" charset="0"/>
              </a:rPr>
              <a:t> Capacity of  lithium coin cell: 240mAh</a:t>
            </a:r>
          </a:p>
          <a:p>
            <a:pPr lvl="0">
              <a:buFont typeface="Arial" pitchFamily="34" charset="0"/>
              <a:buChar char="•"/>
            </a:pPr>
            <a:r>
              <a:rPr lang="en-US" sz="2800" dirty="0" smtClean="0">
                <a:latin typeface="Ebrima" pitchFamily="2" charset="0"/>
                <a:ea typeface="Ebrima" pitchFamily="2" charset="0"/>
                <a:cs typeface="Ebrima" pitchFamily="2" charset="0"/>
              </a:rPr>
              <a:t> Transmission time: 3ms every 1 seconds</a:t>
            </a:r>
          </a:p>
          <a:p>
            <a:pPr lvl="0">
              <a:buFont typeface="Arial" pitchFamily="34" charset="0"/>
              <a:buChar char="•"/>
            </a:pPr>
            <a:r>
              <a:rPr lang="en-US" sz="2800" dirty="0" smtClean="0">
                <a:latin typeface="Ebrima" pitchFamily="2" charset="0"/>
                <a:ea typeface="Ebrima" pitchFamily="2" charset="0"/>
                <a:cs typeface="Ebrima" pitchFamily="2" charset="0"/>
              </a:rPr>
              <a:t> Active current: 30mA (RF transceiver + MCU)</a:t>
            </a:r>
          </a:p>
          <a:p>
            <a:pPr lvl="0">
              <a:buFont typeface="Arial" pitchFamily="34" charset="0"/>
              <a:buChar char="•"/>
            </a:pPr>
            <a:r>
              <a:rPr lang="en-US" sz="2800" dirty="0" smtClean="0">
                <a:latin typeface="Ebrima" pitchFamily="2" charset="0"/>
                <a:ea typeface="Ebrima" pitchFamily="2" charset="0"/>
                <a:cs typeface="Ebrima" pitchFamily="2" charset="0"/>
              </a:rPr>
              <a:t> Sleep current:  0.0425mA </a:t>
            </a:r>
          </a:p>
        </p:txBody>
      </p:sp>
      <p:graphicFrame>
        <p:nvGraphicFramePr>
          <p:cNvPr id="184" name="Object 183"/>
          <p:cNvGraphicFramePr>
            <a:graphicFrameLocks noChangeAspect="1"/>
          </p:cNvGraphicFramePr>
          <p:nvPr/>
        </p:nvGraphicFramePr>
        <p:xfrm>
          <a:off x="26946367" y="22980650"/>
          <a:ext cx="7462373" cy="1174750"/>
        </p:xfrm>
        <a:graphic>
          <a:graphicData uri="http://schemas.openxmlformats.org/presentationml/2006/ole">
            <p:oleObj spid="_x0000_s2053" name="Equation" r:id="rId49" imgW="3708360" imgH="583920" progId="Equation.3">
              <p:embed/>
            </p:oleObj>
          </a:graphicData>
        </a:graphic>
      </p:graphicFrame>
      <p:sp>
        <p:nvSpPr>
          <p:cNvPr id="190" name="Rounded Rectangle 189"/>
          <p:cNvSpPr/>
          <p:nvPr/>
        </p:nvSpPr>
        <p:spPr>
          <a:xfrm>
            <a:off x="34975800" y="20650200"/>
            <a:ext cx="7968342" cy="3581400"/>
          </a:xfrm>
          <a:prstGeom prst="roundRect">
            <a:avLst/>
          </a:prstGeom>
          <a:noFill/>
          <a:ln w="571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TextBox 195"/>
          <p:cNvSpPr txBox="1"/>
          <p:nvPr/>
        </p:nvSpPr>
        <p:spPr>
          <a:xfrm>
            <a:off x="36788596" y="19888200"/>
            <a:ext cx="2606804" cy="830997"/>
          </a:xfrm>
          <a:prstGeom prst="rect">
            <a:avLst/>
          </a:prstGeom>
          <a:noFill/>
        </p:spPr>
        <p:txBody>
          <a:bodyPr wrap="none" rtlCol="0">
            <a:spAutoFit/>
          </a:bodyPr>
          <a:lstStyle/>
          <a:p>
            <a:r>
              <a:rPr lang="en-US" sz="4800" dirty="0" smtClean="0">
                <a:solidFill>
                  <a:srgbClr val="4081D0"/>
                </a:solidFill>
                <a:latin typeface="Ebrima" pitchFamily="2" charset="0"/>
                <a:ea typeface="Ebrima" pitchFamily="2" charset="0"/>
                <a:cs typeface="Ebrima" pitchFamily="2" charset="0"/>
              </a:rPr>
              <a:t>Accuracy</a:t>
            </a:r>
            <a:endParaRPr lang="en-US" sz="4800" dirty="0">
              <a:solidFill>
                <a:srgbClr val="4081D0"/>
              </a:solidFill>
              <a:latin typeface="Ebrima" pitchFamily="2" charset="0"/>
              <a:ea typeface="Ebrima" pitchFamily="2" charset="0"/>
              <a:cs typeface="Ebrima" pitchFamily="2" charset="0"/>
            </a:endParaRPr>
          </a:p>
        </p:txBody>
      </p:sp>
      <p:sp>
        <p:nvSpPr>
          <p:cNvPr id="198" name="Rectangle 197"/>
          <p:cNvSpPr/>
          <p:nvPr/>
        </p:nvSpPr>
        <p:spPr>
          <a:xfrm>
            <a:off x="35168893" y="21183600"/>
            <a:ext cx="7624273" cy="523220"/>
          </a:xfrm>
          <a:prstGeom prst="rect">
            <a:avLst/>
          </a:prstGeom>
        </p:spPr>
        <p:txBody>
          <a:bodyPr wrap="square">
            <a:spAutoFit/>
          </a:bodyPr>
          <a:lstStyle/>
          <a:p>
            <a:pPr lvl="0">
              <a:buFont typeface="Arial" pitchFamily="34" charset="0"/>
              <a:buChar char="•"/>
            </a:pPr>
            <a:r>
              <a:rPr lang="en-US" sz="2800" dirty="0" smtClean="0">
                <a:latin typeface="Ebrima" pitchFamily="2" charset="0"/>
                <a:ea typeface="Ebrima" pitchFamily="2" charset="0"/>
                <a:cs typeface="Ebrima" pitchFamily="2" charset="0"/>
              </a:rPr>
              <a:t> Testing ……… </a:t>
            </a:r>
          </a:p>
        </p:txBody>
      </p:sp>
      <p:pic>
        <p:nvPicPr>
          <p:cNvPr id="203" name="Picture 202" descr="04_maps.png"/>
          <p:cNvPicPr>
            <a:picLocks noChangeAspect="1"/>
          </p:cNvPicPr>
          <p:nvPr/>
        </p:nvPicPr>
        <p:blipFill>
          <a:blip r:embed="rId50"/>
          <a:stretch>
            <a:fillRect/>
          </a:stretch>
        </p:blipFill>
        <p:spPr>
          <a:xfrm>
            <a:off x="35585400" y="20011572"/>
            <a:ext cx="1219200" cy="12192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1714</TotalTime>
  <Words>488</Words>
  <Application>Microsoft Office PowerPoint</Application>
  <PresentationFormat>Custom</PresentationFormat>
  <Paragraphs>118</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Equation</vt:lpstr>
      <vt:lpstr>Slide 1</vt:lpstr>
    </vt:vector>
  </TitlesOfParts>
  <Company>Portland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amyj</dc:creator>
  <cp:lastModifiedBy>Trader</cp:lastModifiedBy>
  <cp:revision>233</cp:revision>
  <dcterms:created xsi:type="dcterms:W3CDTF">2008-12-19T19:08:39Z</dcterms:created>
  <dcterms:modified xsi:type="dcterms:W3CDTF">2011-05-13T18:35:32Z</dcterms:modified>
</cp:coreProperties>
</file>