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84F1"/>
    <a:srgbClr val="0D71D7"/>
    <a:srgbClr val="8FC4F9"/>
    <a:srgbClr val="EAEDF3"/>
    <a:srgbClr val="55A5F5"/>
    <a:srgbClr val="0877D2"/>
    <a:srgbClr val="0660A8"/>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5878" autoAdjust="0"/>
  </p:normalViewPr>
  <p:slideViewPr>
    <p:cSldViewPr>
      <p:cViewPr>
        <p:scale>
          <a:sx n="40" d="100"/>
          <a:sy n="40" d="100"/>
        </p:scale>
        <p:origin x="-72" y="222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15123-780F-424F-83F9-4D13E79CC1DB}"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E292C42F-020B-441A-A2F7-9AF1B695399B}">
      <dgm:prSet phldrT="[Text]" custT="1"/>
      <dgm:spPr/>
      <dgm:t>
        <a:bodyPr/>
        <a:lstStyle/>
        <a:p>
          <a:r>
            <a:rPr lang="en-US" sz="3200" dirty="0" smtClean="0">
              <a:latin typeface="+mn-lt"/>
              <a:ea typeface="Ebrima" pitchFamily="2" charset="0"/>
              <a:cs typeface="Ebrima" pitchFamily="2" charset="0"/>
            </a:rPr>
            <a:t>Infrastructure</a:t>
          </a:r>
          <a:endParaRPr lang="en-US" sz="3200" dirty="0">
            <a:latin typeface="+mn-lt"/>
            <a:ea typeface="Ebrima" pitchFamily="2" charset="0"/>
            <a:cs typeface="Ebrima" pitchFamily="2" charset="0"/>
          </a:endParaRPr>
        </a:p>
      </dgm:t>
    </dgm:pt>
    <dgm:pt modelId="{E1974EFA-349E-471B-964C-D64483A871BE}" type="parTrans" cxnId="{4E5CCDD7-F934-4445-930F-FA4CDC686954}">
      <dgm:prSet/>
      <dgm:spPr/>
      <dgm:t>
        <a:bodyPr/>
        <a:lstStyle/>
        <a:p>
          <a:endParaRPr lang="en-US" sz="3200">
            <a:latin typeface="+mn-lt"/>
            <a:ea typeface="Ebrima" pitchFamily="2" charset="0"/>
            <a:cs typeface="Ebrima" pitchFamily="2" charset="0"/>
          </a:endParaRPr>
        </a:p>
      </dgm:t>
    </dgm:pt>
    <dgm:pt modelId="{F03C3B8E-4148-43C7-879F-56E812B3709B}" type="sibTrans" cxnId="{4E5CCDD7-F934-4445-930F-FA4CDC686954}">
      <dgm:prSet/>
      <dgm:spPr/>
      <dgm:t>
        <a:bodyPr/>
        <a:lstStyle/>
        <a:p>
          <a:endParaRPr lang="en-US" sz="3200">
            <a:latin typeface="+mn-lt"/>
            <a:ea typeface="Ebrima" pitchFamily="2" charset="0"/>
            <a:cs typeface="Ebrima" pitchFamily="2" charset="0"/>
          </a:endParaRPr>
        </a:p>
      </dgm:t>
    </dgm:pt>
    <dgm:pt modelId="{3CD40030-E978-4B4F-8A5A-84DFB8756040}">
      <dgm:prSet phldrT="[Text]" custT="1"/>
      <dgm:spPr/>
      <dgm:t>
        <a:bodyPr/>
        <a:lstStyle/>
        <a:p>
          <a:r>
            <a:rPr lang="en-US" sz="3200" dirty="0" smtClean="0">
              <a:latin typeface="+mn-lt"/>
              <a:ea typeface="Ebrima" pitchFamily="2" charset="0"/>
              <a:cs typeface="Ebrima" pitchFamily="2" charset="0"/>
            </a:rPr>
            <a:t>RF Network</a:t>
          </a:r>
          <a:endParaRPr lang="en-US" sz="3200" dirty="0">
            <a:latin typeface="+mn-lt"/>
            <a:ea typeface="Ebrima" pitchFamily="2" charset="0"/>
            <a:cs typeface="Ebrima" pitchFamily="2" charset="0"/>
          </a:endParaRPr>
        </a:p>
      </dgm:t>
    </dgm:pt>
    <dgm:pt modelId="{8CA17E17-E41A-47F3-BB12-0660396D125B}" type="parTrans" cxnId="{F73C50B6-9C4B-466C-9BD4-96A01C2E8BD4}">
      <dgm:prSet/>
      <dgm:spPr/>
      <dgm:t>
        <a:bodyPr/>
        <a:lstStyle/>
        <a:p>
          <a:endParaRPr lang="en-US" sz="3200">
            <a:latin typeface="+mn-lt"/>
            <a:ea typeface="Ebrima" pitchFamily="2" charset="0"/>
            <a:cs typeface="Ebrima" pitchFamily="2" charset="0"/>
          </a:endParaRPr>
        </a:p>
      </dgm:t>
    </dgm:pt>
    <dgm:pt modelId="{04567330-6532-4B87-ADD1-99786213CB50}" type="sibTrans" cxnId="{F73C50B6-9C4B-466C-9BD4-96A01C2E8BD4}">
      <dgm:prSet/>
      <dgm:spPr/>
      <dgm:t>
        <a:bodyPr/>
        <a:lstStyle/>
        <a:p>
          <a:endParaRPr lang="en-US" sz="3200">
            <a:latin typeface="+mn-lt"/>
            <a:ea typeface="Ebrima" pitchFamily="2" charset="0"/>
            <a:cs typeface="Ebrima" pitchFamily="2" charset="0"/>
          </a:endParaRPr>
        </a:p>
      </dgm:t>
    </dgm:pt>
    <dgm:pt modelId="{3CE0C07E-3C2F-4341-8188-1C5D3BCD1EF7}">
      <dgm:prSet phldrT="[Text]" custT="1"/>
      <dgm:spPr/>
      <dgm:t>
        <a:bodyPr/>
        <a:lstStyle/>
        <a:p>
          <a:r>
            <a:rPr lang="en-US" sz="3200" dirty="0" smtClean="0">
              <a:latin typeface="+mn-lt"/>
              <a:ea typeface="Ebrima" pitchFamily="2" charset="0"/>
              <a:cs typeface="Ebrima" pitchFamily="2" charset="0"/>
            </a:rPr>
            <a:t>Location Algorithm</a:t>
          </a:r>
          <a:endParaRPr lang="en-US" sz="3200" dirty="0">
            <a:latin typeface="+mn-lt"/>
            <a:ea typeface="Ebrima" pitchFamily="2" charset="0"/>
            <a:cs typeface="Ebrima" pitchFamily="2" charset="0"/>
          </a:endParaRPr>
        </a:p>
      </dgm:t>
    </dgm:pt>
    <dgm:pt modelId="{D6AB824A-E547-4F6C-9AF8-D35B958D3E87}" type="parTrans" cxnId="{0620F2FF-87BD-4F5B-B708-8CD44AFE5F27}">
      <dgm:prSet/>
      <dgm:spPr/>
      <dgm:t>
        <a:bodyPr/>
        <a:lstStyle/>
        <a:p>
          <a:endParaRPr lang="en-US" sz="3200">
            <a:latin typeface="+mn-lt"/>
            <a:ea typeface="Ebrima" pitchFamily="2" charset="0"/>
            <a:cs typeface="Ebrima" pitchFamily="2" charset="0"/>
          </a:endParaRPr>
        </a:p>
      </dgm:t>
    </dgm:pt>
    <dgm:pt modelId="{18E31812-176D-40A9-9F9C-3524E0C7069F}" type="sibTrans" cxnId="{0620F2FF-87BD-4F5B-B708-8CD44AFE5F27}">
      <dgm:prSet/>
      <dgm:spPr/>
      <dgm:t>
        <a:bodyPr/>
        <a:lstStyle/>
        <a:p>
          <a:endParaRPr lang="en-US" sz="3200">
            <a:latin typeface="+mn-lt"/>
            <a:ea typeface="Ebrima" pitchFamily="2" charset="0"/>
            <a:cs typeface="Ebrima" pitchFamily="2" charset="0"/>
          </a:endParaRPr>
        </a:p>
      </dgm:t>
    </dgm:pt>
    <dgm:pt modelId="{06A549D8-261A-4054-8891-7F8E68E576D7}">
      <dgm:prSet phldrT="[Text]" custT="1"/>
      <dgm:spPr/>
      <dgm:t>
        <a:bodyPr/>
        <a:lstStyle/>
        <a:p>
          <a:r>
            <a:rPr lang="en-US" sz="3200" dirty="0" smtClean="0">
              <a:latin typeface="+mn-lt"/>
              <a:ea typeface="Ebrima" pitchFamily="2" charset="0"/>
              <a:cs typeface="Ebrima" pitchFamily="2" charset="0"/>
            </a:rPr>
            <a:t>Fingerprint</a:t>
          </a:r>
          <a:endParaRPr lang="en-US" sz="3200" dirty="0">
            <a:latin typeface="+mn-lt"/>
            <a:ea typeface="Ebrima" pitchFamily="2" charset="0"/>
            <a:cs typeface="Ebrima" pitchFamily="2" charset="0"/>
          </a:endParaRPr>
        </a:p>
      </dgm:t>
    </dgm:pt>
    <dgm:pt modelId="{B3236319-7FD9-42A3-A6B6-3033700DACEA}" type="parTrans" cxnId="{DF0E2BB8-1AAB-4973-BEED-3552749763E9}">
      <dgm:prSet/>
      <dgm:spPr/>
      <dgm:t>
        <a:bodyPr/>
        <a:lstStyle/>
        <a:p>
          <a:endParaRPr lang="en-US" sz="3200">
            <a:latin typeface="+mn-lt"/>
            <a:ea typeface="Ebrima" pitchFamily="2" charset="0"/>
            <a:cs typeface="Ebrima" pitchFamily="2" charset="0"/>
          </a:endParaRPr>
        </a:p>
      </dgm:t>
    </dgm:pt>
    <dgm:pt modelId="{DCE3AB58-847C-4B9E-8396-1144B9C8BB66}" type="sibTrans" cxnId="{DF0E2BB8-1AAB-4973-BEED-3552749763E9}">
      <dgm:prSet/>
      <dgm:spPr/>
      <dgm:t>
        <a:bodyPr/>
        <a:lstStyle/>
        <a:p>
          <a:endParaRPr lang="en-US" sz="3200">
            <a:latin typeface="+mn-lt"/>
            <a:ea typeface="Ebrima" pitchFamily="2" charset="0"/>
            <a:cs typeface="Ebrima" pitchFamily="2" charset="0"/>
          </a:endParaRPr>
        </a:p>
      </dgm:t>
    </dgm:pt>
    <dgm:pt modelId="{39209FD2-B7E9-4A50-AB50-8175D67BCF2F}">
      <dgm:prSet phldrT="[Text]" custT="1"/>
      <dgm:spPr/>
      <dgm:t>
        <a:bodyPr/>
        <a:lstStyle/>
        <a:p>
          <a:r>
            <a:rPr lang="en-US" sz="3200" dirty="0" smtClean="0">
              <a:latin typeface="+mn-lt"/>
              <a:ea typeface="Ebrima" pitchFamily="2" charset="0"/>
              <a:cs typeface="Ebrima" pitchFamily="2" charset="0"/>
            </a:rPr>
            <a:t>User Interface</a:t>
          </a:r>
          <a:endParaRPr lang="en-US" sz="3200" dirty="0">
            <a:latin typeface="+mn-lt"/>
            <a:ea typeface="Ebrima" pitchFamily="2" charset="0"/>
            <a:cs typeface="Ebrima" pitchFamily="2" charset="0"/>
          </a:endParaRPr>
        </a:p>
      </dgm:t>
    </dgm:pt>
    <dgm:pt modelId="{23A5FCA5-CBD0-4F7B-A3AD-3D98DFC5AFA5}" type="parTrans" cxnId="{482729E0-1B4A-44B7-98EE-7E8A1430D849}">
      <dgm:prSet/>
      <dgm:spPr/>
      <dgm:t>
        <a:bodyPr/>
        <a:lstStyle/>
        <a:p>
          <a:endParaRPr lang="en-US" sz="3200">
            <a:latin typeface="+mn-lt"/>
            <a:ea typeface="Ebrima" pitchFamily="2" charset="0"/>
            <a:cs typeface="Ebrima" pitchFamily="2" charset="0"/>
          </a:endParaRPr>
        </a:p>
      </dgm:t>
    </dgm:pt>
    <dgm:pt modelId="{1E4E5552-70E9-4812-8F12-9CCDFD112EF9}" type="sibTrans" cxnId="{482729E0-1B4A-44B7-98EE-7E8A1430D849}">
      <dgm:prSet/>
      <dgm:spPr/>
      <dgm:t>
        <a:bodyPr/>
        <a:lstStyle/>
        <a:p>
          <a:endParaRPr lang="en-US" sz="3200">
            <a:latin typeface="+mn-lt"/>
            <a:ea typeface="Ebrima" pitchFamily="2" charset="0"/>
            <a:cs typeface="Ebrima" pitchFamily="2" charset="0"/>
          </a:endParaRPr>
        </a:p>
      </dgm:t>
    </dgm:pt>
    <dgm:pt modelId="{CEFA947E-C5A8-40B2-96A9-7B4A0EDB8101}">
      <dgm:prSet phldrT="[Text]" custT="1"/>
      <dgm:spPr/>
      <dgm:t>
        <a:bodyPr/>
        <a:lstStyle/>
        <a:p>
          <a:r>
            <a:rPr lang="en-US" sz="3200" dirty="0" smtClean="0">
              <a:latin typeface="+mn-lt"/>
              <a:ea typeface="Ebrima" pitchFamily="2" charset="0"/>
              <a:cs typeface="Ebrima" pitchFamily="2" charset="0"/>
            </a:rPr>
            <a:t>Web App</a:t>
          </a:r>
          <a:endParaRPr lang="en-US" sz="3200" dirty="0">
            <a:latin typeface="+mn-lt"/>
            <a:ea typeface="Ebrima" pitchFamily="2" charset="0"/>
            <a:cs typeface="Ebrima" pitchFamily="2" charset="0"/>
          </a:endParaRPr>
        </a:p>
      </dgm:t>
    </dgm:pt>
    <dgm:pt modelId="{8185A518-3D98-4174-B589-A0A0DD8108BD}" type="parTrans" cxnId="{FAEC48EF-E668-40C2-9E51-302793EBFA29}">
      <dgm:prSet/>
      <dgm:spPr/>
      <dgm:t>
        <a:bodyPr/>
        <a:lstStyle/>
        <a:p>
          <a:endParaRPr lang="en-US" sz="3200">
            <a:latin typeface="+mn-lt"/>
            <a:ea typeface="Ebrima" pitchFamily="2" charset="0"/>
            <a:cs typeface="Ebrima" pitchFamily="2" charset="0"/>
          </a:endParaRPr>
        </a:p>
      </dgm:t>
    </dgm:pt>
    <dgm:pt modelId="{BAFB9A3E-34A8-44F2-B78E-7647259AE860}" type="sibTrans" cxnId="{FAEC48EF-E668-40C2-9E51-302793EBFA29}">
      <dgm:prSet/>
      <dgm:spPr/>
      <dgm:t>
        <a:bodyPr/>
        <a:lstStyle/>
        <a:p>
          <a:endParaRPr lang="en-US" sz="3200">
            <a:latin typeface="+mn-lt"/>
            <a:ea typeface="Ebrima" pitchFamily="2" charset="0"/>
            <a:cs typeface="Ebrima" pitchFamily="2" charset="0"/>
          </a:endParaRPr>
        </a:p>
      </dgm:t>
    </dgm:pt>
    <dgm:pt modelId="{6AD87006-0422-4FBD-A6DA-7E21ABA1B6AE}">
      <dgm:prSet phldrT="[Text]" phldr="1" custT="1"/>
      <dgm:spPr/>
      <dgm:t>
        <a:bodyPr/>
        <a:lstStyle/>
        <a:p>
          <a:endParaRPr lang="en-US" sz="3200" dirty="0">
            <a:latin typeface="+mn-lt"/>
            <a:ea typeface="Ebrima" pitchFamily="2" charset="0"/>
            <a:cs typeface="Ebrima" pitchFamily="2" charset="0"/>
          </a:endParaRPr>
        </a:p>
      </dgm:t>
    </dgm:pt>
    <dgm:pt modelId="{E2884D66-C908-4C48-ABEB-03BA7E00FE6B}" type="parTrans" cxnId="{68971868-9F9B-4A35-A5E6-67817DCAB8C7}">
      <dgm:prSet/>
      <dgm:spPr/>
      <dgm:t>
        <a:bodyPr/>
        <a:lstStyle/>
        <a:p>
          <a:endParaRPr lang="en-US" sz="3200">
            <a:latin typeface="+mn-lt"/>
            <a:ea typeface="Ebrima" pitchFamily="2" charset="0"/>
            <a:cs typeface="Ebrima" pitchFamily="2" charset="0"/>
          </a:endParaRPr>
        </a:p>
      </dgm:t>
    </dgm:pt>
    <dgm:pt modelId="{775D81CE-D4AB-4926-86EF-F334E859CA95}" type="sibTrans" cxnId="{68971868-9F9B-4A35-A5E6-67817DCAB8C7}">
      <dgm:prSet/>
      <dgm:spPr/>
      <dgm:t>
        <a:bodyPr/>
        <a:lstStyle/>
        <a:p>
          <a:endParaRPr lang="en-US" sz="3200">
            <a:latin typeface="+mn-lt"/>
            <a:ea typeface="Ebrima" pitchFamily="2" charset="0"/>
            <a:cs typeface="Ebrima" pitchFamily="2" charset="0"/>
          </a:endParaRPr>
        </a:p>
      </dgm:t>
    </dgm:pt>
    <dgm:pt modelId="{5BAC6D95-8D35-4402-B827-80E91EEA9E7E}">
      <dgm:prSet custT="1"/>
      <dgm:spPr/>
      <dgm:t>
        <a:bodyPr/>
        <a:lstStyle/>
        <a:p>
          <a:r>
            <a:rPr lang="en-US" sz="3200" dirty="0" smtClean="0">
              <a:latin typeface="+mn-lt"/>
              <a:ea typeface="Ebrima" pitchFamily="2" charset="0"/>
              <a:cs typeface="Ebrima" pitchFamily="2" charset="0"/>
            </a:rPr>
            <a:t>Management</a:t>
          </a:r>
          <a:endParaRPr lang="en-US" sz="3200" dirty="0">
            <a:latin typeface="+mn-lt"/>
            <a:ea typeface="Ebrima" pitchFamily="2" charset="0"/>
            <a:cs typeface="Ebrima" pitchFamily="2" charset="0"/>
          </a:endParaRPr>
        </a:p>
      </dgm:t>
    </dgm:pt>
    <dgm:pt modelId="{0D61F2B8-AF31-46E3-AD2C-1C5072B5C929}" type="parTrans" cxnId="{01A93030-4BC3-4E54-B3FB-C719AF8144FF}">
      <dgm:prSet/>
      <dgm:spPr/>
      <dgm:t>
        <a:bodyPr/>
        <a:lstStyle/>
        <a:p>
          <a:endParaRPr lang="en-US" sz="3200">
            <a:latin typeface="+mn-lt"/>
            <a:ea typeface="Ebrima" pitchFamily="2" charset="0"/>
            <a:cs typeface="Ebrima" pitchFamily="2" charset="0"/>
          </a:endParaRPr>
        </a:p>
      </dgm:t>
    </dgm:pt>
    <dgm:pt modelId="{A25CEF71-FC19-454B-944C-12A583F00E74}" type="sibTrans" cxnId="{01A93030-4BC3-4E54-B3FB-C719AF8144FF}">
      <dgm:prSet/>
      <dgm:spPr/>
      <dgm:t>
        <a:bodyPr/>
        <a:lstStyle/>
        <a:p>
          <a:endParaRPr lang="en-US" sz="3200">
            <a:latin typeface="+mn-lt"/>
            <a:ea typeface="Ebrima" pitchFamily="2" charset="0"/>
            <a:cs typeface="Ebrima" pitchFamily="2" charset="0"/>
          </a:endParaRPr>
        </a:p>
      </dgm:t>
    </dgm:pt>
    <dgm:pt modelId="{F1032A99-DAF6-4C2C-96DC-691C328C903B}">
      <dgm:prSet custT="1"/>
      <dgm:spPr/>
      <dgm:t>
        <a:bodyPr/>
        <a:lstStyle/>
        <a:p>
          <a:r>
            <a:rPr lang="en-US" sz="3200" dirty="0" smtClean="0">
              <a:latin typeface="+mn-lt"/>
              <a:ea typeface="Ebrima" pitchFamily="2" charset="0"/>
              <a:cs typeface="Ebrima" pitchFamily="2" charset="0"/>
            </a:rPr>
            <a:t>Wi-Fi Proxy</a:t>
          </a:r>
          <a:endParaRPr lang="en-US" sz="3200" dirty="0">
            <a:latin typeface="+mn-lt"/>
            <a:ea typeface="Ebrima" pitchFamily="2" charset="0"/>
            <a:cs typeface="Ebrima" pitchFamily="2" charset="0"/>
          </a:endParaRPr>
        </a:p>
      </dgm:t>
    </dgm:pt>
    <dgm:pt modelId="{B0F3F32A-485B-4DD0-9C5A-B9D64CA0F53E}" type="parTrans" cxnId="{14A16473-8577-4167-B124-75CBA7C44D1C}">
      <dgm:prSet/>
      <dgm:spPr/>
      <dgm:t>
        <a:bodyPr/>
        <a:lstStyle/>
        <a:p>
          <a:endParaRPr lang="en-US" sz="3200">
            <a:latin typeface="+mn-lt"/>
            <a:ea typeface="Ebrima" pitchFamily="2" charset="0"/>
            <a:cs typeface="Ebrima" pitchFamily="2" charset="0"/>
          </a:endParaRPr>
        </a:p>
      </dgm:t>
    </dgm:pt>
    <dgm:pt modelId="{F6B8C2D4-CDE2-4202-8FFB-683C9B444600}" type="sibTrans" cxnId="{14A16473-8577-4167-B124-75CBA7C44D1C}">
      <dgm:prSet/>
      <dgm:spPr/>
      <dgm:t>
        <a:bodyPr/>
        <a:lstStyle/>
        <a:p>
          <a:endParaRPr lang="en-US" sz="3200">
            <a:latin typeface="+mn-lt"/>
            <a:ea typeface="Ebrima" pitchFamily="2" charset="0"/>
            <a:cs typeface="Ebrima" pitchFamily="2" charset="0"/>
          </a:endParaRPr>
        </a:p>
      </dgm:t>
    </dgm:pt>
    <dgm:pt modelId="{91BF6CA0-7FBE-4075-B7C9-F837F39AE253}">
      <dgm:prSet custT="1"/>
      <dgm:spPr/>
      <dgm:t>
        <a:bodyPr/>
        <a:lstStyle/>
        <a:p>
          <a:r>
            <a:rPr lang="en-US" sz="3200" smtClean="0">
              <a:latin typeface="+mn-lt"/>
              <a:ea typeface="Ebrima" pitchFamily="2" charset="0"/>
              <a:cs typeface="Ebrima" pitchFamily="2" charset="0"/>
            </a:rPr>
            <a:t>Server Computer</a:t>
          </a:r>
          <a:endParaRPr lang="en-US" sz="3200" dirty="0">
            <a:latin typeface="+mn-lt"/>
            <a:ea typeface="Ebrima" pitchFamily="2" charset="0"/>
            <a:cs typeface="Ebrima" pitchFamily="2" charset="0"/>
          </a:endParaRPr>
        </a:p>
      </dgm:t>
    </dgm:pt>
    <dgm:pt modelId="{FB7664A8-5F89-4B61-82D2-6B1F44F8A49B}" type="parTrans" cxnId="{95F67ED7-7851-4709-9673-400C840FC8D3}">
      <dgm:prSet/>
      <dgm:spPr/>
      <dgm:t>
        <a:bodyPr/>
        <a:lstStyle/>
        <a:p>
          <a:endParaRPr lang="en-US" sz="3200">
            <a:latin typeface="+mn-lt"/>
            <a:ea typeface="Ebrima" pitchFamily="2" charset="0"/>
            <a:cs typeface="Ebrima" pitchFamily="2" charset="0"/>
          </a:endParaRPr>
        </a:p>
      </dgm:t>
    </dgm:pt>
    <dgm:pt modelId="{A206BBC0-A3D1-408D-A78A-C5B3C39C6388}" type="sibTrans" cxnId="{95F67ED7-7851-4709-9673-400C840FC8D3}">
      <dgm:prSet/>
      <dgm:spPr/>
      <dgm:t>
        <a:bodyPr/>
        <a:lstStyle/>
        <a:p>
          <a:endParaRPr lang="en-US" sz="3200">
            <a:latin typeface="+mn-lt"/>
            <a:ea typeface="Ebrima" pitchFamily="2" charset="0"/>
            <a:cs typeface="Ebrima" pitchFamily="2" charset="0"/>
          </a:endParaRPr>
        </a:p>
      </dgm:t>
    </dgm:pt>
    <dgm:pt modelId="{FC053A2F-1557-445A-A853-D99C2B588590}">
      <dgm:prSet custT="1"/>
      <dgm:spPr/>
      <dgm:t>
        <a:bodyPr/>
        <a:lstStyle/>
        <a:p>
          <a:r>
            <a:rPr lang="en-US" sz="3200" dirty="0" smtClean="0">
              <a:latin typeface="+mn-lt"/>
              <a:ea typeface="Ebrima" pitchFamily="2" charset="0"/>
              <a:cs typeface="Ebrima" pitchFamily="2" charset="0"/>
            </a:rPr>
            <a:t>Voting Method</a:t>
          </a:r>
        </a:p>
      </dgm:t>
    </dgm:pt>
    <dgm:pt modelId="{CA3B856B-8A68-4521-9121-3844DF9955B4}" type="parTrans" cxnId="{4B562280-A663-4B8E-B3BA-7D9166BB4C4D}">
      <dgm:prSet/>
      <dgm:spPr/>
      <dgm:t>
        <a:bodyPr/>
        <a:lstStyle/>
        <a:p>
          <a:endParaRPr lang="en-US">
            <a:latin typeface="+mn-lt"/>
            <a:ea typeface="Ebrima" pitchFamily="2" charset="0"/>
            <a:cs typeface="Ebrima" pitchFamily="2" charset="0"/>
          </a:endParaRPr>
        </a:p>
      </dgm:t>
    </dgm:pt>
    <dgm:pt modelId="{A564C1E8-A589-4510-A934-EA591C1F35C9}" type="sibTrans" cxnId="{4B562280-A663-4B8E-B3BA-7D9166BB4C4D}">
      <dgm:prSet/>
      <dgm:spPr/>
      <dgm:t>
        <a:bodyPr/>
        <a:lstStyle/>
        <a:p>
          <a:endParaRPr lang="en-US">
            <a:latin typeface="+mn-lt"/>
            <a:ea typeface="Ebrima" pitchFamily="2" charset="0"/>
            <a:cs typeface="Ebrima" pitchFamily="2" charset="0"/>
          </a:endParaRPr>
        </a:p>
      </dgm:t>
    </dgm:pt>
    <dgm:pt modelId="{62852494-B21C-42C5-B899-9D75A127D8F9}">
      <dgm:prSet custT="1"/>
      <dgm:spPr/>
      <dgm:t>
        <a:bodyPr/>
        <a:lstStyle/>
        <a:p>
          <a:r>
            <a:rPr lang="en-US" sz="3200" dirty="0" smtClean="0">
              <a:latin typeface="+mn-lt"/>
              <a:ea typeface="Ebrima" pitchFamily="2" charset="0"/>
              <a:cs typeface="Ebrima" pitchFamily="2" charset="0"/>
            </a:rPr>
            <a:t>Controller</a:t>
          </a:r>
          <a:endParaRPr lang="en-US" sz="3200" dirty="0">
            <a:latin typeface="+mn-lt"/>
            <a:ea typeface="Ebrima" pitchFamily="2" charset="0"/>
            <a:cs typeface="Ebrima" pitchFamily="2" charset="0"/>
          </a:endParaRPr>
        </a:p>
      </dgm:t>
    </dgm:pt>
    <dgm:pt modelId="{8A83FF38-D09A-470D-8AD7-79350288A72D}" type="parTrans" cxnId="{C9085A5F-7D28-4237-84DD-6A298CFF4EC1}">
      <dgm:prSet/>
      <dgm:spPr/>
      <dgm:t>
        <a:bodyPr/>
        <a:lstStyle/>
        <a:p>
          <a:endParaRPr lang="en-US">
            <a:latin typeface="+mn-lt"/>
            <a:ea typeface="Ebrima" pitchFamily="2" charset="0"/>
            <a:cs typeface="Ebrima" pitchFamily="2" charset="0"/>
          </a:endParaRPr>
        </a:p>
      </dgm:t>
    </dgm:pt>
    <dgm:pt modelId="{BF3197B1-53FE-4521-A767-35827CBD948B}" type="sibTrans" cxnId="{C9085A5F-7D28-4237-84DD-6A298CFF4EC1}">
      <dgm:prSet/>
      <dgm:spPr/>
      <dgm:t>
        <a:bodyPr/>
        <a:lstStyle/>
        <a:p>
          <a:endParaRPr lang="en-US">
            <a:latin typeface="+mn-lt"/>
            <a:ea typeface="Ebrima" pitchFamily="2" charset="0"/>
            <a:cs typeface="Ebrima" pitchFamily="2" charset="0"/>
          </a:endParaRPr>
        </a:p>
      </dgm:t>
    </dgm:pt>
    <dgm:pt modelId="{FE56BD51-2BD1-4086-8AEB-23BFDF85DE40}">
      <dgm:prSet custT="1"/>
      <dgm:spPr/>
      <dgm:t>
        <a:bodyPr/>
        <a:lstStyle/>
        <a:p>
          <a:r>
            <a:rPr lang="en-US" sz="3200" dirty="0" smtClean="0">
              <a:latin typeface="+mn-lt"/>
              <a:ea typeface="Ebrima" pitchFamily="2" charset="0"/>
              <a:cs typeface="Ebrima" pitchFamily="2" charset="0"/>
            </a:rPr>
            <a:t>Web App</a:t>
          </a:r>
          <a:endParaRPr lang="en-US" sz="3200" dirty="0">
            <a:latin typeface="+mn-lt"/>
            <a:ea typeface="Ebrima" pitchFamily="2" charset="0"/>
            <a:cs typeface="Ebrima" pitchFamily="2" charset="0"/>
          </a:endParaRPr>
        </a:p>
      </dgm:t>
    </dgm:pt>
    <dgm:pt modelId="{AFFA3457-8EF5-4A06-ABF3-8AF79504BDA4}" type="parTrans" cxnId="{953D6C54-9EDA-487D-8A57-EF1F2CBF9820}">
      <dgm:prSet/>
      <dgm:spPr/>
      <dgm:t>
        <a:bodyPr/>
        <a:lstStyle/>
        <a:p>
          <a:endParaRPr lang="en-US">
            <a:latin typeface="+mn-lt"/>
            <a:ea typeface="Ebrima" pitchFamily="2" charset="0"/>
            <a:cs typeface="Ebrima" pitchFamily="2" charset="0"/>
          </a:endParaRPr>
        </a:p>
      </dgm:t>
    </dgm:pt>
    <dgm:pt modelId="{EE0E0796-3C6A-4877-8DAE-1A163F22867B}" type="sibTrans" cxnId="{953D6C54-9EDA-487D-8A57-EF1F2CBF9820}">
      <dgm:prSet/>
      <dgm:spPr/>
      <dgm:t>
        <a:bodyPr/>
        <a:lstStyle/>
        <a:p>
          <a:endParaRPr lang="en-US">
            <a:latin typeface="+mn-lt"/>
            <a:ea typeface="Ebrima" pitchFamily="2" charset="0"/>
            <a:cs typeface="Ebrima" pitchFamily="2" charset="0"/>
          </a:endParaRPr>
        </a:p>
      </dgm:t>
    </dgm:pt>
    <dgm:pt modelId="{4E5D111D-CB2C-449F-92D6-2828CC52C2BA}" type="pres">
      <dgm:prSet presAssocID="{C6615123-780F-424F-83F9-4D13E79CC1DB}" presName="Name0" presStyleCnt="0">
        <dgm:presLayoutVars>
          <dgm:dir/>
          <dgm:animLvl val="lvl"/>
          <dgm:resizeHandles val="exact"/>
        </dgm:presLayoutVars>
      </dgm:prSet>
      <dgm:spPr/>
      <dgm:t>
        <a:bodyPr/>
        <a:lstStyle/>
        <a:p>
          <a:endParaRPr lang="en-US"/>
        </a:p>
      </dgm:t>
    </dgm:pt>
    <dgm:pt modelId="{8E035620-4626-491F-B38C-8D1BEBCF39F7}" type="pres">
      <dgm:prSet presAssocID="{E292C42F-020B-441A-A2F7-9AF1B695399B}" presName="composite" presStyleCnt="0"/>
      <dgm:spPr/>
      <dgm:t>
        <a:bodyPr/>
        <a:lstStyle/>
        <a:p>
          <a:endParaRPr lang="en-US"/>
        </a:p>
      </dgm:t>
    </dgm:pt>
    <dgm:pt modelId="{011AA1CB-F534-4DB6-8CE6-8259424D6B28}" type="pres">
      <dgm:prSet presAssocID="{E292C42F-020B-441A-A2F7-9AF1B695399B}" presName="parTx" presStyleLbl="alignNode1" presStyleIdx="0" presStyleCnt="4">
        <dgm:presLayoutVars>
          <dgm:chMax val="0"/>
          <dgm:chPref val="0"/>
          <dgm:bulletEnabled val="1"/>
        </dgm:presLayoutVars>
      </dgm:prSet>
      <dgm:spPr/>
      <dgm:t>
        <a:bodyPr/>
        <a:lstStyle/>
        <a:p>
          <a:endParaRPr lang="en-US"/>
        </a:p>
      </dgm:t>
    </dgm:pt>
    <dgm:pt modelId="{2E0D8574-FC10-44AC-8E12-9B58A205FFA0}" type="pres">
      <dgm:prSet presAssocID="{E292C42F-020B-441A-A2F7-9AF1B695399B}" presName="desTx" presStyleLbl="alignAccFollowNode1" presStyleIdx="0" presStyleCnt="4">
        <dgm:presLayoutVars>
          <dgm:bulletEnabled val="1"/>
        </dgm:presLayoutVars>
      </dgm:prSet>
      <dgm:spPr/>
      <dgm:t>
        <a:bodyPr/>
        <a:lstStyle/>
        <a:p>
          <a:endParaRPr lang="en-US"/>
        </a:p>
      </dgm:t>
    </dgm:pt>
    <dgm:pt modelId="{DA0C05E7-4B5C-4E26-BA1A-591D6F7BD6C7}" type="pres">
      <dgm:prSet presAssocID="{F03C3B8E-4148-43C7-879F-56E812B3709B}" presName="space" presStyleCnt="0"/>
      <dgm:spPr/>
      <dgm:t>
        <a:bodyPr/>
        <a:lstStyle/>
        <a:p>
          <a:endParaRPr lang="en-US"/>
        </a:p>
      </dgm:t>
    </dgm:pt>
    <dgm:pt modelId="{0D273F5E-A919-45C0-AEB9-0CC217391DBE}" type="pres">
      <dgm:prSet presAssocID="{3CE0C07E-3C2F-4341-8188-1C5D3BCD1EF7}" presName="composite" presStyleCnt="0"/>
      <dgm:spPr/>
      <dgm:t>
        <a:bodyPr/>
        <a:lstStyle/>
        <a:p>
          <a:endParaRPr lang="en-US"/>
        </a:p>
      </dgm:t>
    </dgm:pt>
    <dgm:pt modelId="{DAEAEBEA-6CC2-4DC4-88E8-5B2F3F44AE3E}" type="pres">
      <dgm:prSet presAssocID="{3CE0C07E-3C2F-4341-8188-1C5D3BCD1EF7}" presName="parTx" presStyleLbl="alignNode1" presStyleIdx="1" presStyleCnt="4">
        <dgm:presLayoutVars>
          <dgm:chMax val="0"/>
          <dgm:chPref val="0"/>
          <dgm:bulletEnabled val="1"/>
        </dgm:presLayoutVars>
      </dgm:prSet>
      <dgm:spPr/>
      <dgm:t>
        <a:bodyPr/>
        <a:lstStyle/>
        <a:p>
          <a:endParaRPr lang="en-US"/>
        </a:p>
      </dgm:t>
    </dgm:pt>
    <dgm:pt modelId="{972B6B77-C788-45CF-908A-BC7B667BE844}" type="pres">
      <dgm:prSet presAssocID="{3CE0C07E-3C2F-4341-8188-1C5D3BCD1EF7}" presName="desTx" presStyleLbl="alignAccFollowNode1" presStyleIdx="1" presStyleCnt="4">
        <dgm:presLayoutVars>
          <dgm:bulletEnabled val="1"/>
        </dgm:presLayoutVars>
      </dgm:prSet>
      <dgm:spPr/>
      <dgm:t>
        <a:bodyPr/>
        <a:lstStyle/>
        <a:p>
          <a:endParaRPr lang="en-US"/>
        </a:p>
      </dgm:t>
    </dgm:pt>
    <dgm:pt modelId="{4E244C2B-C6C8-455D-B5F7-F8773F07338A}" type="pres">
      <dgm:prSet presAssocID="{18E31812-176D-40A9-9F9C-3524E0C7069F}" presName="space" presStyleCnt="0"/>
      <dgm:spPr/>
      <dgm:t>
        <a:bodyPr/>
        <a:lstStyle/>
        <a:p>
          <a:endParaRPr lang="en-US"/>
        </a:p>
      </dgm:t>
    </dgm:pt>
    <dgm:pt modelId="{549258F4-FCAC-4080-8CF2-2B423A5936B7}" type="pres">
      <dgm:prSet presAssocID="{39209FD2-B7E9-4A50-AB50-8175D67BCF2F}" presName="composite" presStyleCnt="0"/>
      <dgm:spPr/>
      <dgm:t>
        <a:bodyPr/>
        <a:lstStyle/>
        <a:p>
          <a:endParaRPr lang="en-US"/>
        </a:p>
      </dgm:t>
    </dgm:pt>
    <dgm:pt modelId="{EC0808E1-4CB2-469E-9550-A0E78FC786DF}" type="pres">
      <dgm:prSet presAssocID="{39209FD2-B7E9-4A50-AB50-8175D67BCF2F}" presName="parTx" presStyleLbl="alignNode1" presStyleIdx="2" presStyleCnt="4">
        <dgm:presLayoutVars>
          <dgm:chMax val="0"/>
          <dgm:chPref val="0"/>
          <dgm:bulletEnabled val="1"/>
        </dgm:presLayoutVars>
      </dgm:prSet>
      <dgm:spPr/>
      <dgm:t>
        <a:bodyPr/>
        <a:lstStyle/>
        <a:p>
          <a:endParaRPr lang="en-US"/>
        </a:p>
      </dgm:t>
    </dgm:pt>
    <dgm:pt modelId="{B18C3064-1F06-4B2B-B345-DA506E643A03}" type="pres">
      <dgm:prSet presAssocID="{39209FD2-B7E9-4A50-AB50-8175D67BCF2F}" presName="desTx" presStyleLbl="alignAccFollowNode1" presStyleIdx="2" presStyleCnt="4">
        <dgm:presLayoutVars>
          <dgm:bulletEnabled val="1"/>
        </dgm:presLayoutVars>
      </dgm:prSet>
      <dgm:spPr/>
      <dgm:t>
        <a:bodyPr/>
        <a:lstStyle/>
        <a:p>
          <a:endParaRPr lang="en-US"/>
        </a:p>
      </dgm:t>
    </dgm:pt>
    <dgm:pt modelId="{E7B85480-B64D-4832-9F7E-497996F13688}" type="pres">
      <dgm:prSet presAssocID="{1E4E5552-70E9-4812-8F12-9CCDFD112EF9}" presName="space" presStyleCnt="0"/>
      <dgm:spPr/>
      <dgm:t>
        <a:bodyPr/>
        <a:lstStyle/>
        <a:p>
          <a:endParaRPr lang="en-US"/>
        </a:p>
      </dgm:t>
    </dgm:pt>
    <dgm:pt modelId="{F6A893B3-7392-44ED-919D-B56713BBCE97}" type="pres">
      <dgm:prSet presAssocID="{5BAC6D95-8D35-4402-B827-80E91EEA9E7E}" presName="composite" presStyleCnt="0"/>
      <dgm:spPr/>
      <dgm:t>
        <a:bodyPr/>
        <a:lstStyle/>
        <a:p>
          <a:endParaRPr lang="en-US"/>
        </a:p>
      </dgm:t>
    </dgm:pt>
    <dgm:pt modelId="{7CB86580-EC55-453D-96DF-FABBE56FAED0}" type="pres">
      <dgm:prSet presAssocID="{5BAC6D95-8D35-4402-B827-80E91EEA9E7E}" presName="parTx" presStyleLbl="alignNode1" presStyleIdx="3" presStyleCnt="4">
        <dgm:presLayoutVars>
          <dgm:chMax val="0"/>
          <dgm:chPref val="0"/>
          <dgm:bulletEnabled val="1"/>
        </dgm:presLayoutVars>
      </dgm:prSet>
      <dgm:spPr/>
      <dgm:t>
        <a:bodyPr/>
        <a:lstStyle/>
        <a:p>
          <a:endParaRPr lang="en-US"/>
        </a:p>
      </dgm:t>
    </dgm:pt>
    <dgm:pt modelId="{4E7C1D8D-82C0-4C58-B495-01FB3744B506}" type="pres">
      <dgm:prSet presAssocID="{5BAC6D95-8D35-4402-B827-80E91EEA9E7E}" presName="desTx" presStyleLbl="alignAccFollowNode1" presStyleIdx="3" presStyleCnt="4">
        <dgm:presLayoutVars>
          <dgm:bulletEnabled val="1"/>
        </dgm:presLayoutVars>
      </dgm:prSet>
      <dgm:spPr/>
      <dgm:t>
        <a:bodyPr/>
        <a:lstStyle/>
        <a:p>
          <a:endParaRPr lang="en-US"/>
        </a:p>
      </dgm:t>
    </dgm:pt>
  </dgm:ptLst>
  <dgm:cxnLst>
    <dgm:cxn modelId="{D03F92ED-CCAE-463B-9C1E-A55516ECF450}" type="presOf" srcId="{CEFA947E-C5A8-40B2-96A9-7B4A0EDB8101}" destId="{B18C3064-1F06-4B2B-B345-DA506E643A03}" srcOrd="0" destOrd="0" presId="urn:microsoft.com/office/officeart/2005/8/layout/hList1"/>
    <dgm:cxn modelId="{0DB1217D-2EE8-44C4-B75B-C703BF42AD42}" type="presOf" srcId="{E292C42F-020B-441A-A2F7-9AF1B695399B}" destId="{011AA1CB-F534-4DB6-8CE6-8259424D6B28}" srcOrd="0" destOrd="0" presId="urn:microsoft.com/office/officeart/2005/8/layout/hList1"/>
    <dgm:cxn modelId="{1F6B2866-95F5-44F9-9037-1AEF967F1182}" type="presOf" srcId="{C6615123-780F-424F-83F9-4D13E79CC1DB}" destId="{4E5D111D-CB2C-449F-92D6-2828CC52C2BA}" srcOrd="0" destOrd="0" presId="urn:microsoft.com/office/officeart/2005/8/layout/hList1"/>
    <dgm:cxn modelId="{4E5CCDD7-F934-4445-930F-FA4CDC686954}" srcId="{C6615123-780F-424F-83F9-4D13E79CC1DB}" destId="{E292C42F-020B-441A-A2F7-9AF1B695399B}" srcOrd="0" destOrd="0" parTransId="{E1974EFA-349E-471B-964C-D64483A871BE}" sibTransId="{F03C3B8E-4148-43C7-879F-56E812B3709B}"/>
    <dgm:cxn modelId="{785B413D-A855-44E2-BF46-69BE4F2C4B46}" type="presOf" srcId="{FE56BD51-2BD1-4086-8AEB-23BFDF85DE40}" destId="{4E7C1D8D-82C0-4C58-B495-01FB3744B506}" srcOrd="0" destOrd="1" presId="urn:microsoft.com/office/officeart/2005/8/layout/hList1"/>
    <dgm:cxn modelId="{91AAD9B7-7DB5-4360-96C0-6096B2528F80}" type="presOf" srcId="{39209FD2-B7E9-4A50-AB50-8175D67BCF2F}" destId="{EC0808E1-4CB2-469E-9550-A0E78FC786DF}" srcOrd="0" destOrd="0" presId="urn:microsoft.com/office/officeart/2005/8/layout/hList1"/>
    <dgm:cxn modelId="{4B562280-A663-4B8E-B3BA-7D9166BB4C4D}" srcId="{3CE0C07E-3C2F-4341-8188-1C5D3BCD1EF7}" destId="{FC053A2F-1557-445A-A853-D99C2B588590}" srcOrd="1" destOrd="0" parTransId="{CA3B856B-8A68-4521-9121-3844DF9955B4}" sibTransId="{A564C1E8-A589-4510-A934-EA591C1F35C9}"/>
    <dgm:cxn modelId="{14A16473-8577-4167-B124-75CBA7C44D1C}" srcId="{E292C42F-020B-441A-A2F7-9AF1B695399B}" destId="{F1032A99-DAF6-4C2C-96DC-691C328C903B}" srcOrd="1" destOrd="0" parTransId="{B0F3F32A-485B-4DD0-9C5A-B9D64CA0F53E}" sibTransId="{F6B8C2D4-CDE2-4202-8FFB-683C9B444600}"/>
    <dgm:cxn modelId="{240676F8-D62E-410C-94EA-D90F7A8DEAB0}" type="presOf" srcId="{3CD40030-E978-4B4F-8A5A-84DFB8756040}" destId="{2E0D8574-FC10-44AC-8E12-9B58A205FFA0}" srcOrd="0" destOrd="0" presId="urn:microsoft.com/office/officeart/2005/8/layout/hList1"/>
    <dgm:cxn modelId="{05E76C24-09A3-4292-AECA-39AEC6A6FFC6}" type="presOf" srcId="{62852494-B21C-42C5-B899-9D75A127D8F9}" destId="{4E7C1D8D-82C0-4C58-B495-01FB3744B506}" srcOrd="0" destOrd="0" presId="urn:microsoft.com/office/officeart/2005/8/layout/hList1"/>
    <dgm:cxn modelId="{68971868-9F9B-4A35-A5E6-67817DCAB8C7}" srcId="{39209FD2-B7E9-4A50-AB50-8175D67BCF2F}" destId="{6AD87006-0422-4FBD-A6DA-7E21ABA1B6AE}" srcOrd="1" destOrd="0" parTransId="{E2884D66-C908-4C48-ABEB-03BA7E00FE6B}" sibTransId="{775D81CE-D4AB-4926-86EF-F334E859CA95}"/>
    <dgm:cxn modelId="{3D22ED89-D432-49D3-B02D-2E7D1AF9C661}" type="presOf" srcId="{5BAC6D95-8D35-4402-B827-80E91EEA9E7E}" destId="{7CB86580-EC55-453D-96DF-FABBE56FAED0}" srcOrd="0" destOrd="0" presId="urn:microsoft.com/office/officeart/2005/8/layout/hList1"/>
    <dgm:cxn modelId="{016DB130-EC48-4871-A9A2-8AD759363DF4}" type="presOf" srcId="{FC053A2F-1557-445A-A853-D99C2B588590}" destId="{972B6B77-C788-45CF-908A-BC7B667BE844}" srcOrd="0" destOrd="1" presId="urn:microsoft.com/office/officeart/2005/8/layout/hList1"/>
    <dgm:cxn modelId="{01A93030-4BC3-4E54-B3FB-C719AF8144FF}" srcId="{C6615123-780F-424F-83F9-4D13E79CC1DB}" destId="{5BAC6D95-8D35-4402-B827-80E91EEA9E7E}" srcOrd="3" destOrd="0" parTransId="{0D61F2B8-AF31-46E3-AD2C-1C5072B5C929}" sibTransId="{A25CEF71-FC19-454B-944C-12A583F00E74}"/>
    <dgm:cxn modelId="{F73C50B6-9C4B-466C-9BD4-96A01C2E8BD4}" srcId="{E292C42F-020B-441A-A2F7-9AF1B695399B}" destId="{3CD40030-E978-4B4F-8A5A-84DFB8756040}" srcOrd="0" destOrd="0" parTransId="{8CA17E17-E41A-47F3-BB12-0660396D125B}" sibTransId="{04567330-6532-4B87-ADD1-99786213CB50}"/>
    <dgm:cxn modelId="{95F67ED7-7851-4709-9673-400C840FC8D3}" srcId="{E292C42F-020B-441A-A2F7-9AF1B695399B}" destId="{91BF6CA0-7FBE-4075-B7C9-F837F39AE253}" srcOrd="2" destOrd="0" parTransId="{FB7664A8-5F89-4B61-82D2-6B1F44F8A49B}" sibTransId="{A206BBC0-A3D1-408D-A78A-C5B3C39C6388}"/>
    <dgm:cxn modelId="{C9085A5F-7D28-4237-84DD-6A298CFF4EC1}" srcId="{5BAC6D95-8D35-4402-B827-80E91EEA9E7E}" destId="{62852494-B21C-42C5-B899-9D75A127D8F9}" srcOrd="0" destOrd="0" parTransId="{8A83FF38-D09A-470D-8AD7-79350288A72D}" sibTransId="{BF3197B1-53FE-4521-A767-35827CBD948B}"/>
    <dgm:cxn modelId="{9C7505BD-0675-4BE1-A83A-9043872B7C56}" type="presOf" srcId="{06A549D8-261A-4054-8891-7F8E68E576D7}" destId="{972B6B77-C788-45CF-908A-BC7B667BE844}" srcOrd="0" destOrd="0" presId="urn:microsoft.com/office/officeart/2005/8/layout/hList1"/>
    <dgm:cxn modelId="{E87B653A-F13D-4C74-B26A-A10298005F08}" type="presOf" srcId="{3CE0C07E-3C2F-4341-8188-1C5D3BCD1EF7}" destId="{DAEAEBEA-6CC2-4DC4-88E8-5B2F3F44AE3E}" srcOrd="0" destOrd="0" presId="urn:microsoft.com/office/officeart/2005/8/layout/hList1"/>
    <dgm:cxn modelId="{DAE03693-E2EC-40FA-B9C9-E7D59ACB8CD9}" type="presOf" srcId="{F1032A99-DAF6-4C2C-96DC-691C328C903B}" destId="{2E0D8574-FC10-44AC-8E12-9B58A205FFA0}" srcOrd="0" destOrd="1" presId="urn:microsoft.com/office/officeart/2005/8/layout/hList1"/>
    <dgm:cxn modelId="{FAEC48EF-E668-40C2-9E51-302793EBFA29}" srcId="{39209FD2-B7E9-4A50-AB50-8175D67BCF2F}" destId="{CEFA947E-C5A8-40B2-96A9-7B4A0EDB8101}" srcOrd="0" destOrd="0" parTransId="{8185A518-3D98-4174-B589-A0A0DD8108BD}" sibTransId="{BAFB9A3E-34A8-44F2-B78E-7647259AE860}"/>
    <dgm:cxn modelId="{482729E0-1B4A-44B7-98EE-7E8A1430D849}" srcId="{C6615123-780F-424F-83F9-4D13E79CC1DB}" destId="{39209FD2-B7E9-4A50-AB50-8175D67BCF2F}" srcOrd="2" destOrd="0" parTransId="{23A5FCA5-CBD0-4F7B-A3AD-3D98DFC5AFA5}" sibTransId="{1E4E5552-70E9-4812-8F12-9CCDFD112EF9}"/>
    <dgm:cxn modelId="{0620F2FF-87BD-4F5B-B708-8CD44AFE5F27}" srcId="{C6615123-780F-424F-83F9-4D13E79CC1DB}" destId="{3CE0C07E-3C2F-4341-8188-1C5D3BCD1EF7}" srcOrd="1" destOrd="0" parTransId="{D6AB824A-E547-4F6C-9AF8-D35B958D3E87}" sibTransId="{18E31812-176D-40A9-9F9C-3524E0C7069F}"/>
    <dgm:cxn modelId="{DF0E2BB8-1AAB-4973-BEED-3552749763E9}" srcId="{3CE0C07E-3C2F-4341-8188-1C5D3BCD1EF7}" destId="{06A549D8-261A-4054-8891-7F8E68E576D7}" srcOrd="0" destOrd="0" parTransId="{B3236319-7FD9-42A3-A6B6-3033700DACEA}" sibTransId="{DCE3AB58-847C-4B9E-8396-1144B9C8BB66}"/>
    <dgm:cxn modelId="{F9D79AC9-FE97-4589-AF38-33F604D546B2}" type="presOf" srcId="{91BF6CA0-7FBE-4075-B7C9-F837F39AE253}" destId="{2E0D8574-FC10-44AC-8E12-9B58A205FFA0}" srcOrd="0" destOrd="2" presId="urn:microsoft.com/office/officeart/2005/8/layout/hList1"/>
    <dgm:cxn modelId="{F73163D9-4BDD-4AE4-AA08-99EABE743DC4}" type="presOf" srcId="{6AD87006-0422-4FBD-A6DA-7E21ABA1B6AE}" destId="{B18C3064-1F06-4B2B-B345-DA506E643A03}" srcOrd="0" destOrd="1" presId="urn:microsoft.com/office/officeart/2005/8/layout/hList1"/>
    <dgm:cxn modelId="{953D6C54-9EDA-487D-8A57-EF1F2CBF9820}" srcId="{5BAC6D95-8D35-4402-B827-80E91EEA9E7E}" destId="{FE56BD51-2BD1-4086-8AEB-23BFDF85DE40}" srcOrd="1" destOrd="0" parTransId="{AFFA3457-8EF5-4A06-ABF3-8AF79504BDA4}" sibTransId="{EE0E0796-3C6A-4877-8DAE-1A163F22867B}"/>
    <dgm:cxn modelId="{15C46C98-C9B2-4F55-9D1D-730D849C9E66}" type="presParOf" srcId="{4E5D111D-CB2C-449F-92D6-2828CC52C2BA}" destId="{8E035620-4626-491F-B38C-8D1BEBCF39F7}" srcOrd="0" destOrd="0" presId="urn:microsoft.com/office/officeart/2005/8/layout/hList1"/>
    <dgm:cxn modelId="{86F61C37-78D6-4A4F-B55D-71EF831B7AAC}" type="presParOf" srcId="{8E035620-4626-491F-B38C-8D1BEBCF39F7}" destId="{011AA1CB-F534-4DB6-8CE6-8259424D6B28}" srcOrd="0" destOrd="0" presId="urn:microsoft.com/office/officeart/2005/8/layout/hList1"/>
    <dgm:cxn modelId="{29E8EE6A-32B1-44E8-A663-8F28B4C5A744}" type="presParOf" srcId="{8E035620-4626-491F-B38C-8D1BEBCF39F7}" destId="{2E0D8574-FC10-44AC-8E12-9B58A205FFA0}" srcOrd="1" destOrd="0" presId="urn:microsoft.com/office/officeart/2005/8/layout/hList1"/>
    <dgm:cxn modelId="{ADDA3090-CC3E-4FAA-99AA-A6EC266527D3}" type="presParOf" srcId="{4E5D111D-CB2C-449F-92D6-2828CC52C2BA}" destId="{DA0C05E7-4B5C-4E26-BA1A-591D6F7BD6C7}" srcOrd="1" destOrd="0" presId="urn:microsoft.com/office/officeart/2005/8/layout/hList1"/>
    <dgm:cxn modelId="{E5971DC8-4181-4581-9BC1-77FEFCC5436B}" type="presParOf" srcId="{4E5D111D-CB2C-449F-92D6-2828CC52C2BA}" destId="{0D273F5E-A919-45C0-AEB9-0CC217391DBE}" srcOrd="2" destOrd="0" presId="urn:microsoft.com/office/officeart/2005/8/layout/hList1"/>
    <dgm:cxn modelId="{00E1A592-C0AF-44F6-8A3C-D0CD09A58751}" type="presParOf" srcId="{0D273F5E-A919-45C0-AEB9-0CC217391DBE}" destId="{DAEAEBEA-6CC2-4DC4-88E8-5B2F3F44AE3E}" srcOrd="0" destOrd="0" presId="urn:microsoft.com/office/officeart/2005/8/layout/hList1"/>
    <dgm:cxn modelId="{4FF02826-D9C8-4051-BB3A-CA93DC879A56}" type="presParOf" srcId="{0D273F5E-A919-45C0-AEB9-0CC217391DBE}" destId="{972B6B77-C788-45CF-908A-BC7B667BE844}" srcOrd="1" destOrd="0" presId="urn:microsoft.com/office/officeart/2005/8/layout/hList1"/>
    <dgm:cxn modelId="{70EB7096-14D8-4EC0-B8F1-56ADA8217989}" type="presParOf" srcId="{4E5D111D-CB2C-449F-92D6-2828CC52C2BA}" destId="{4E244C2B-C6C8-455D-B5F7-F8773F07338A}" srcOrd="3" destOrd="0" presId="urn:microsoft.com/office/officeart/2005/8/layout/hList1"/>
    <dgm:cxn modelId="{9F734084-0D9A-4BF6-A8C5-9653F3AFDD37}" type="presParOf" srcId="{4E5D111D-CB2C-449F-92D6-2828CC52C2BA}" destId="{549258F4-FCAC-4080-8CF2-2B423A5936B7}" srcOrd="4" destOrd="0" presId="urn:microsoft.com/office/officeart/2005/8/layout/hList1"/>
    <dgm:cxn modelId="{3B7385CF-61AA-4AFB-9049-F58CBA6B0E77}" type="presParOf" srcId="{549258F4-FCAC-4080-8CF2-2B423A5936B7}" destId="{EC0808E1-4CB2-469E-9550-A0E78FC786DF}" srcOrd="0" destOrd="0" presId="urn:microsoft.com/office/officeart/2005/8/layout/hList1"/>
    <dgm:cxn modelId="{DC5228CB-107F-45F9-A577-C919447BD780}" type="presParOf" srcId="{549258F4-FCAC-4080-8CF2-2B423A5936B7}" destId="{B18C3064-1F06-4B2B-B345-DA506E643A03}" srcOrd="1" destOrd="0" presId="urn:microsoft.com/office/officeart/2005/8/layout/hList1"/>
    <dgm:cxn modelId="{88822BBA-B7ED-421F-9A34-3A5F03411664}" type="presParOf" srcId="{4E5D111D-CB2C-449F-92D6-2828CC52C2BA}" destId="{E7B85480-B64D-4832-9F7E-497996F13688}" srcOrd="5" destOrd="0" presId="urn:microsoft.com/office/officeart/2005/8/layout/hList1"/>
    <dgm:cxn modelId="{116CA929-223B-46E8-89EE-91EAF9B1EEAD}" type="presParOf" srcId="{4E5D111D-CB2C-449F-92D6-2828CC52C2BA}" destId="{F6A893B3-7392-44ED-919D-B56713BBCE97}" srcOrd="6" destOrd="0" presId="urn:microsoft.com/office/officeart/2005/8/layout/hList1"/>
    <dgm:cxn modelId="{92D4A3F4-A781-46D2-9EF8-59C95ACAE10B}" type="presParOf" srcId="{F6A893B3-7392-44ED-919D-B56713BBCE97}" destId="{7CB86580-EC55-453D-96DF-FABBE56FAED0}" srcOrd="0" destOrd="0" presId="urn:microsoft.com/office/officeart/2005/8/layout/hList1"/>
    <dgm:cxn modelId="{8592EED2-0673-410C-847E-05851CC3CB08}" type="presParOf" srcId="{F6A893B3-7392-44ED-919D-B56713BBCE97}" destId="{4E7C1D8D-82C0-4C58-B495-01FB3744B506}" srcOrd="1" destOrd="0" presId="urn:microsoft.com/office/officeart/2005/8/layout/hList1"/>
  </dgm:cxnLst>
  <dgm:bg/>
  <dgm:whole/>
  <dgm:extLst>
    <a:ext uri="http://schemas.microsoft.com/office/drawing/2008/diagram">
      <dsp:dataModelExt xmlns:dsp="http://schemas.microsoft.com/office/drawing/2008/diagram" xmlns="" relId="rId1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1AA1CB-F534-4DB6-8CE6-8259424D6B28}">
      <dsp:nvSpPr>
        <dsp:cNvPr id="0" name=""/>
        <dsp:cNvSpPr/>
      </dsp:nvSpPr>
      <dsp:spPr>
        <a:xfrm>
          <a:off x="5844" y="849164"/>
          <a:ext cx="3514278" cy="140571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Infrastructure</a:t>
          </a:r>
          <a:endParaRPr lang="en-US" sz="3200" kern="1200" dirty="0">
            <a:latin typeface="+mn-lt"/>
            <a:ea typeface="Ebrima" pitchFamily="2" charset="0"/>
            <a:cs typeface="Ebrima" pitchFamily="2" charset="0"/>
          </a:endParaRPr>
        </a:p>
      </dsp:txBody>
      <dsp:txXfrm>
        <a:off x="5844" y="849164"/>
        <a:ext cx="3514278" cy="1405711"/>
      </dsp:txXfrm>
    </dsp:sp>
    <dsp:sp modelId="{2E0D8574-FC10-44AC-8E12-9B58A205FFA0}">
      <dsp:nvSpPr>
        <dsp:cNvPr id="0" name=""/>
        <dsp:cNvSpPr/>
      </dsp:nvSpPr>
      <dsp:spPr>
        <a:xfrm>
          <a:off x="5844" y="2254875"/>
          <a:ext cx="3514278" cy="2854799"/>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RF Network</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Wi-Fi Proxy</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smtClean="0">
              <a:latin typeface="+mn-lt"/>
              <a:ea typeface="Ebrima" pitchFamily="2" charset="0"/>
              <a:cs typeface="Ebrima" pitchFamily="2" charset="0"/>
            </a:rPr>
            <a:t>Server Computer</a:t>
          </a:r>
          <a:endParaRPr lang="en-US" sz="3200" kern="1200" dirty="0">
            <a:latin typeface="+mn-lt"/>
            <a:ea typeface="Ebrima" pitchFamily="2" charset="0"/>
            <a:cs typeface="Ebrima" pitchFamily="2" charset="0"/>
          </a:endParaRPr>
        </a:p>
      </dsp:txBody>
      <dsp:txXfrm>
        <a:off x="5844" y="2254875"/>
        <a:ext cx="3514278" cy="2854799"/>
      </dsp:txXfrm>
    </dsp:sp>
    <dsp:sp modelId="{DAEAEBEA-6CC2-4DC4-88E8-5B2F3F44AE3E}">
      <dsp:nvSpPr>
        <dsp:cNvPr id="0" name=""/>
        <dsp:cNvSpPr/>
      </dsp:nvSpPr>
      <dsp:spPr>
        <a:xfrm>
          <a:off x="4012121" y="849164"/>
          <a:ext cx="3514278" cy="140571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Location Algorithm</a:t>
          </a:r>
          <a:endParaRPr lang="en-US" sz="3200" kern="1200" dirty="0">
            <a:latin typeface="+mn-lt"/>
            <a:ea typeface="Ebrima" pitchFamily="2" charset="0"/>
            <a:cs typeface="Ebrima" pitchFamily="2" charset="0"/>
          </a:endParaRPr>
        </a:p>
      </dsp:txBody>
      <dsp:txXfrm>
        <a:off x="4012121" y="849164"/>
        <a:ext cx="3514278" cy="1405711"/>
      </dsp:txXfrm>
    </dsp:sp>
    <dsp:sp modelId="{972B6B77-C788-45CF-908A-BC7B667BE844}">
      <dsp:nvSpPr>
        <dsp:cNvPr id="0" name=""/>
        <dsp:cNvSpPr/>
      </dsp:nvSpPr>
      <dsp:spPr>
        <a:xfrm>
          <a:off x="4012121" y="2254875"/>
          <a:ext cx="3514278" cy="2854799"/>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Fingerprint</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Voting Method</a:t>
          </a:r>
        </a:p>
      </dsp:txBody>
      <dsp:txXfrm>
        <a:off x="4012121" y="2254875"/>
        <a:ext cx="3514278" cy="2854799"/>
      </dsp:txXfrm>
    </dsp:sp>
    <dsp:sp modelId="{EC0808E1-4CB2-469E-9550-A0E78FC786DF}">
      <dsp:nvSpPr>
        <dsp:cNvPr id="0" name=""/>
        <dsp:cNvSpPr/>
      </dsp:nvSpPr>
      <dsp:spPr>
        <a:xfrm>
          <a:off x="8018399" y="849164"/>
          <a:ext cx="3514278" cy="140571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User Interface</a:t>
          </a:r>
          <a:endParaRPr lang="en-US" sz="3200" kern="1200" dirty="0">
            <a:latin typeface="+mn-lt"/>
            <a:ea typeface="Ebrima" pitchFamily="2" charset="0"/>
            <a:cs typeface="Ebrima" pitchFamily="2" charset="0"/>
          </a:endParaRPr>
        </a:p>
      </dsp:txBody>
      <dsp:txXfrm>
        <a:off x="8018399" y="849164"/>
        <a:ext cx="3514278" cy="1405711"/>
      </dsp:txXfrm>
    </dsp:sp>
    <dsp:sp modelId="{B18C3064-1F06-4B2B-B345-DA506E643A03}">
      <dsp:nvSpPr>
        <dsp:cNvPr id="0" name=""/>
        <dsp:cNvSpPr/>
      </dsp:nvSpPr>
      <dsp:spPr>
        <a:xfrm>
          <a:off x="8018399" y="2254875"/>
          <a:ext cx="3514278" cy="2854799"/>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Web App</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endParaRPr lang="en-US" sz="3200" kern="1200" dirty="0">
            <a:latin typeface="+mn-lt"/>
            <a:ea typeface="Ebrima" pitchFamily="2" charset="0"/>
            <a:cs typeface="Ebrima" pitchFamily="2" charset="0"/>
          </a:endParaRPr>
        </a:p>
      </dsp:txBody>
      <dsp:txXfrm>
        <a:off x="8018399" y="2254875"/>
        <a:ext cx="3514278" cy="2854799"/>
      </dsp:txXfrm>
    </dsp:sp>
    <dsp:sp modelId="{7CB86580-EC55-453D-96DF-FABBE56FAED0}">
      <dsp:nvSpPr>
        <dsp:cNvPr id="0" name=""/>
        <dsp:cNvSpPr/>
      </dsp:nvSpPr>
      <dsp:spPr>
        <a:xfrm>
          <a:off x="12024677" y="849164"/>
          <a:ext cx="3514278" cy="140571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Management</a:t>
          </a:r>
          <a:endParaRPr lang="en-US" sz="3200" kern="1200" dirty="0">
            <a:latin typeface="+mn-lt"/>
            <a:ea typeface="Ebrima" pitchFamily="2" charset="0"/>
            <a:cs typeface="Ebrima" pitchFamily="2" charset="0"/>
          </a:endParaRPr>
        </a:p>
      </dsp:txBody>
      <dsp:txXfrm>
        <a:off x="12024677" y="849164"/>
        <a:ext cx="3514278" cy="1405711"/>
      </dsp:txXfrm>
    </dsp:sp>
    <dsp:sp modelId="{4E7C1D8D-82C0-4C58-B495-01FB3744B506}">
      <dsp:nvSpPr>
        <dsp:cNvPr id="0" name=""/>
        <dsp:cNvSpPr/>
      </dsp:nvSpPr>
      <dsp:spPr>
        <a:xfrm>
          <a:off x="12024677" y="2254875"/>
          <a:ext cx="3514278" cy="2854799"/>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Controller</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Web App</a:t>
          </a:r>
          <a:endParaRPr lang="en-US" sz="3200" kern="1200" dirty="0">
            <a:latin typeface="+mn-lt"/>
            <a:ea typeface="Ebrima" pitchFamily="2" charset="0"/>
            <a:cs typeface="Ebrima" pitchFamily="2" charset="0"/>
          </a:endParaRPr>
        </a:p>
      </dsp:txBody>
      <dsp:txXfrm>
        <a:off x="12024677" y="2254875"/>
        <a:ext cx="3514278" cy="28547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18" Type="http://schemas.openxmlformats.org/officeDocument/2006/relationships/diagramColors" Target="../diagrams/colors1.xml"/><Relationship Id="rId26" Type="http://schemas.openxmlformats.org/officeDocument/2006/relationships/image" Target="../media/image20.jpeg"/><Relationship Id="rId3" Type="http://schemas.openxmlformats.org/officeDocument/2006/relationships/image" Target="../media/image2.png"/><Relationship Id="rId21" Type="http://schemas.openxmlformats.org/officeDocument/2006/relationships/image" Target="../media/image15.png"/><Relationship Id="rId34" Type="http://schemas.openxmlformats.org/officeDocument/2006/relationships/oleObject" Target="../embeddings/oleObject1.bin"/><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diagramQuickStyle" Target="../diagrams/quickStyle1.xml"/><Relationship Id="rId25" Type="http://schemas.openxmlformats.org/officeDocument/2006/relationships/image" Target="../media/image19.png"/><Relationship Id="rId33" Type="http://schemas.openxmlformats.org/officeDocument/2006/relationships/image" Target="../media/image27.png"/><Relationship Id="rId2" Type="http://schemas.openxmlformats.org/officeDocument/2006/relationships/slideLayout" Target="../slideLayouts/slideLayout1.xml"/><Relationship Id="rId16" Type="http://schemas.openxmlformats.org/officeDocument/2006/relationships/diagramLayout" Target="../diagrams/layout1.xml"/><Relationship Id="rId20" Type="http://schemas.openxmlformats.org/officeDocument/2006/relationships/image" Target="../media/image14.png"/><Relationship Id="rId29" Type="http://schemas.openxmlformats.org/officeDocument/2006/relationships/image" Target="../media/image23.png"/><Relationship Id="rId1" Type="http://schemas.openxmlformats.org/officeDocument/2006/relationships/vmlDrawing" Target="../drawings/vmlDrawing1.vml"/><Relationship Id="rId6" Type="http://schemas.openxmlformats.org/officeDocument/2006/relationships/image" Target="../media/image5.tiff"/><Relationship Id="rId11" Type="http://schemas.openxmlformats.org/officeDocument/2006/relationships/image" Target="../media/image10.png"/><Relationship Id="rId24" Type="http://schemas.openxmlformats.org/officeDocument/2006/relationships/image" Target="../media/image18.png"/><Relationship Id="rId32" Type="http://schemas.openxmlformats.org/officeDocument/2006/relationships/image" Target="../media/image26.png"/><Relationship Id="rId5" Type="http://schemas.openxmlformats.org/officeDocument/2006/relationships/image" Target="../media/image4.png"/><Relationship Id="rId15" Type="http://schemas.openxmlformats.org/officeDocument/2006/relationships/diagramData" Target="../diagrams/data1.xml"/><Relationship Id="rId23" Type="http://schemas.openxmlformats.org/officeDocument/2006/relationships/image" Target="../media/image17.png"/><Relationship Id="rId28" Type="http://schemas.openxmlformats.org/officeDocument/2006/relationships/image" Target="../media/image22.png"/><Relationship Id="rId36" Type="http://schemas.openxmlformats.org/officeDocument/2006/relationships/image" Target="../media/image29.jpeg"/><Relationship Id="rId10" Type="http://schemas.openxmlformats.org/officeDocument/2006/relationships/image" Target="../media/image9.png"/><Relationship Id="rId19" Type="http://schemas.microsoft.com/office/2007/relationships/diagramDrawing" Target="../diagrams/drawing1.xml"/><Relationship Id="rId31" Type="http://schemas.openxmlformats.org/officeDocument/2006/relationships/image" Target="../media/image25.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6.jpeg"/><Relationship Id="rId27" Type="http://schemas.openxmlformats.org/officeDocument/2006/relationships/image" Target="../media/image21.png"/><Relationship Id="rId30" Type="http://schemas.openxmlformats.org/officeDocument/2006/relationships/image" Target="../media/image24.png"/><Relationship Id="rId35"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5000" b="-25000"/>
          </a:stretch>
        </a:blipFill>
        <a:effectLst/>
      </p:bgPr>
    </p:bg>
    <p:spTree>
      <p:nvGrpSpPr>
        <p:cNvPr id="1" name=""/>
        <p:cNvGrpSpPr/>
        <p:nvPr/>
      </p:nvGrpSpPr>
      <p:grpSpPr>
        <a:xfrm>
          <a:off x="0" y="0"/>
          <a:ext cx="0" cy="0"/>
          <a:chOff x="0" y="0"/>
          <a:chExt cx="0" cy="0"/>
        </a:xfrm>
      </p:grpSpPr>
      <p:sp>
        <p:nvSpPr>
          <p:cNvPr id="8" name="Rectangle 7"/>
          <p:cNvSpPr/>
          <p:nvPr/>
        </p:nvSpPr>
        <p:spPr>
          <a:xfrm>
            <a:off x="0" y="0"/>
            <a:ext cx="43891200" cy="5212080"/>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ea typeface="Ebrima" pitchFamily="2" charset="0"/>
              <a:cs typeface="Ebrima" pitchFamily="2" charset="0"/>
            </a:endParaRPr>
          </a:p>
        </p:txBody>
      </p:sp>
      <p:pic>
        <p:nvPicPr>
          <p:cNvPr id="10" name="Picture 9" descr="Intel-logo.png"/>
          <p:cNvPicPr>
            <a:picLocks noChangeAspect="1"/>
          </p:cNvPicPr>
          <p:nvPr/>
        </p:nvPicPr>
        <p:blipFill>
          <a:blip r:embed="rId5" cstate="print"/>
          <a:stretch>
            <a:fillRect/>
          </a:stretch>
        </p:blipFill>
        <p:spPr>
          <a:xfrm>
            <a:off x="1143000" y="381000"/>
            <a:ext cx="5103582" cy="3874625"/>
          </a:xfrm>
          <a:prstGeom prst="rect">
            <a:avLst/>
          </a:prstGeom>
        </p:spPr>
      </p:pic>
      <p:pic>
        <p:nvPicPr>
          <p:cNvPr id="11" name="Picture 3" descr="E:\PSU\ECE 412\Winter 2011\Poster\Logo\psulogo.tif"/>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9867840" y="1042419"/>
            <a:ext cx="2662733" cy="2719790"/>
          </a:xfrm>
          <a:prstGeom prst="rect">
            <a:avLst/>
          </a:prstGeom>
          <a:noFill/>
        </p:spPr>
      </p:pic>
      <p:sp>
        <p:nvSpPr>
          <p:cNvPr id="12" name="TextBox 11"/>
          <p:cNvSpPr txBox="1"/>
          <p:nvPr/>
        </p:nvSpPr>
        <p:spPr>
          <a:xfrm>
            <a:off x="365760" y="5715000"/>
            <a:ext cx="941832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Abstract</a:t>
            </a:r>
            <a:endParaRPr lang="en-US" sz="6000" b="1" dirty="0">
              <a:solidFill>
                <a:schemeClr val="accent1">
                  <a:lumMod val="75000"/>
                </a:schemeClr>
              </a:solidFill>
              <a:ea typeface="Ebrima" pitchFamily="2" charset="0"/>
              <a:cs typeface="Ebrima" pitchFamily="2" charset="0"/>
            </a:endParaRPr>
          </a:p>
        </p:txBody>
      </p:sp>
      <p:sp>
        <p:nvSpPr>
          <p:cNvPr id="17" name="TextBox 16"/>
          <p:cNvSpPr txBox="1"/>
          <p:nvPr/>
        </p:nvSpPr>
        <p:spPr>
          <a:xfrm>
            <a:off x="365760" y="7086600"/>
            <a:ext cx="9418320" cy="5293757"/>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lgn="just">
              <a:spcBef>
                <a:spcPts val="600"/>
              </a:spcBef>
              <a:spcAft>
                <a:spcPts val="600"/>
              </a:spcAft>
            </a:pPr>
            <a:r>
              <a:rPr lang="en-US" sz="40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p>
        </p:txBody>
      </p:sp>
      <p:sp>
        <p:nvSpPr>
          <p:cNvPr id="26" name="TextBox 25"/>
          <p:cNvSpPr txBox="1"/>
          <p:nvPr/>
        </p:nvSpPr>
        <p:spPr>
          <a:xfrm>
            <a:off x="0" y="29843760"/>
            <a:ext cx="43891200" cy="2998440"/>
          </a:xfrm>
          <a:prstGeom prst="rect">
            <a:avLst/>
          </a:prstGeom>
          <a:blipFill dpi="0" rotWithShape="1">
            <a:blip r:embed="rId7" cstate="print">
              <a:alphaModFix amt="75000"/>
            </a:blip>
            <a:srcRect/>
            <a:tile tx="0" ty="0" sx="100000" sy="100000" flip="none" algn="tl"/>
          </a:blipFill>
          <a:ln>
            <a:noFill/>
          </a:ln>
          <a:effectLst/>
        </p:spPr>
        <p:txBody>
          <a:bodyPr wrap="square" lIns="73841" tIns="36921" rIns="73841" bIns="36921" rtlCol="0">
            <a:spAutoFit/>
          </a:bodyPr>
          <a:lstStyle/>
          <a:p>
            <a:r>
              <a:rPr lang="en-US" sz="19000" dirty="0" smtClean="0">
                <a:solidFill>
                  <a:srgbClr val="6A7F10"/>
                </a:solidFill>
                <a:ea typeface="Ebrima" pitchFamily="2" charset="0"/>
                <a:cs typeface="Ebrima" pitchFamily="2" charset="0"/>
              </a:rPr>
              <a:t>	</a:t>
            </a:r>
            <a:endParaRPr lang="en-US" sz="19000" b="1" dirty="0">
              <a:solidFill>
                <a:srgbClr val="6A7F10"/>
              </a:solidFill>
              <a:ea typeface="Ebrima" pitchFamily="2" charset="0"/>
              <a:cs typeface="Ebrima" pitchFamily="2" charset="0"/>
            </a:endParaRPr>
          </a:p>
        </p:txBody>
      </p:sp>
      <p:sp>
        <p:nvSpPr>
          <p:cNvPr id="27" name="TextBox 26"/>
          <p:cNvSpPr txBox="1"/>
          <p:nvPr/>
        </p:nvSpPr>
        <p:spPr>
          <a:xfrm>
            <a:off x="2068285" y="30708600"/>
            <a:ext cx="25668515" cy="1437810"/>
          </a:xfrm>
          <a:prstGeom prst="rect">
            <a:avLst/>
          </a:prstGeom>
          <a:noFill/>
        </p:spPr>
        <p:txBody>
          <a:bodyPr wrap="square" lIns="73841" tIns="36921" rIns="73841" bIns="36921" rtlCol="0">
            <a:spAutoFit/>
          </a:bodyPr>
          <a:lstStyle/>
          <a:p>
            <a:r>
              <a:rPr lang="en-US" dirty="0" smtClean="0">
                <a:ea typeface="Ebrima" pitchFamily="2" charset="0"/>
                <a:cs typeface="Ebrima" pitchFamily="2" charset="0"/>
              </a:rPr>
              <a:t>Department of Electrical and Computer Engineering</a:t>
            </a:r>
            <a:endParaRPr lang="en-US" dirty="0">
              <a:ea typeface="Ebrima" pitchFamily="2" charset="0"/>
              <a:cs typeface="Ebrima" pitchFamily="2" charset="0"/>
            </a:endParaRPr>
          </a:p>
        </p:txBody>
      </p:sp>
      <p:pic>
        <p:nvPicPr>
          <p:cNvPr id="28" name="Picture 4" descr="E:\PSU\ECE 412\Winter 2011\Poster\Logo\psulogo_horiz_msword.tif"/>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2675404" y="30327600"/>
            <a:ext cx="9920396" cy="1981200"/>
          </a:xfrm>
          <a:prstGeom prst="rect">
            <a:avLst/>
          </a:prstGeom>
          <a:noFill/>
        </p:spPr>
      </p:pic>
      <p:pic>
        <p:nvPicPr>
          <p:cNvPr id="63" name="Picture 62" descr="1209193.png"/>
          <p:cNvPicPr>
            <a:picLocks noChangeAspect="1"/>
          </p:cNvPicPr>
          <p:nvPr/>
        </p:nvPicPr>
        <p:blipFill>
          <a:blip r:embed="rId9" cstate="print">
            <a:duotone>
              <a:prstClr val="black"/>
              <a:schemeClr val="accent1">
                <a:tint val="45000"/>
                <a:satMod val="400000"/>
              </a:schemeClr>
            </a:duotone>
            <a:lum bright="40000" contrast="40000"/>
          </a:blip>
          <a:stretch>
            <a:fillRect/>
          </a:stretch>
        </p:blipFill>
        <p:spPr>
          <a:xfrm>
            <a:off x="24185717" y="10001736"/>
            <a:ext cx="1122745" cy="1097405"/>
          </a:xfrm>
          <a:prstGeom prst="rect">
            <a:avLst/>
          </a:prstGeom>
        </p:spPr>
      </p:pic>
      <p:sp>
        <p:nvSpPr>
          <p:cNvPr id="64" name="TextBox 63"/>
          <p:cNvSpPr txBox="1"/>
          <p:nvPr/>
        </p:nvSpPr>
        <p:spPr>
          <a:xfrm>
            <a:off x="23899626" y="10896740"/>
            <a:ext cx="1459734" cy="481997"/>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sp>
        <p:nvSpPr>
          <p:cNvPr id="66" name="TextBox 65"/>
          <p:cNvSpPr txBox="1"/>
          <p:nvPr/>
        </p:nvSpPr>
        <p:spPr>
          <a:xfrm>
            <a:off x="20313987" y="7787641"/>
            <a:ext cx="2747015" cy="738664"/>
          </a:xfrm>
          <a:prstGeom prst="rect">
            <a:avLst/>
          </a:prstGeom>
          <a:noFill/>
        </p:spPr>
        <p:txBody>
          <a:bodyPr wrap="square" lIns="0" tIns="0" rIns="0" bIns="0" rtlCol="0">
            <a:spAutoFit/>
          </a:bodyPr>
          <a:lstStyle/>
          <a:p>
            <a:pPr algn="ctr"/>
            <a:r>
              <a:rPr lang="en-US" sz="4800" dirty="0" smtClean="0">
                <a:solidFill>
                  <a:schemeClr val="tx2">
                    <a:lumMod val="60000"/>
                    <a:lumOff val="40000"/>
                  </a:schemeClr>
                </a:solidFill>
                <a:ea typeface="Ebrima" pitchFamily="2" charset="0"/>
                <a:cs typeface="Ebrima" pitchFamily="2" charset="0"/>
              </a:rPr>
              <a:t>Front-end</a:t>
            </a:r>
            <a:endParaRPr lang="en-US" sz="4800" dirty="0">
              <a:solidFill>
                <a:schemeClr val="tx2">
                  <a:lumMod val="60000"/>
                  <a:lumOff val="40000"/>
                </a:schemeClr>
              </a:solidFill>
              <a:ea typeface="Ebrima" pitchFamily="2" charset="0"/>
              <a:cs typeface="Ebrima" pitchFamily="2" charset="0"/>
            </a:endParaRPr>
          </a:p>
        </p:txBody>
      </p:sp>
      <p:grpSp>
        <p:nvGrpSpPr>
          <p:cNvPr id="73" name="Group 186"/>
          <p:cNvGrpSpPr/>
          <p:nvPr/>
        </p:nvGrpSpPr>
        <p:grpSpPr>
          <a:xfrm>
            <a:off x="15924695" y="9628818"/>
            <a:ext cx="3915840" cy="2273866"/>
            <a:chOff x="15658145" y="14020800"/>
            <a:chExt cx="3910402" cy="2323144"/>
          </a:xfrm>
        </p:grpSpPr>
        <p:grpSp>
          <p:nvGrpSpPr>
            <p:cNvPr id="100" name="Group 132"/>
            <p:cNvGrpSpPr/>
            <p:nvPr/>
          </p:nvGrpSpPr>
          <p:grpSpPr>
            <a:xfrm>
              <a:off x="16154400" y="14020800"/>
              <a:ext cx="3414147" cy="2209800"/>
              <a:chOff x="18683853" y="13639800"/>
              <a:chExt cx="3414147" cy="2209800"/>
            </a:xfrm>
          </p:grpSpPr>
          <p:grpSp>
            <p:nvGrpSpPr>
              <p:cNvPr id="104" name="Group 103"/>
              <p:cNvGrpSpPr/>
              <p:nvPr/>
            </p:nvGrpSpPr>
            <p:grpSpPr>
              <a:xfrm>
                <a:off x="19507200" y="13639800"/>
                <a:ext cx="2590800" cy="2209800"/>
                <a:chOff x="21336000" y="13868400"/>
                <a:chExt cx="2590800" cy="2209800"/>
              </a:xfrm>
            </p:grpSpPr>
            <p:pic>
              <p:nvPicPr>
                <p:cNvPr id="106" name="Picture 105" descr="1914496.png"/>
                <p:cNvPicPr>
                  <a:picLocks noChangeAspect="1"/>
                </p:cNvPicPr>
                <p:nvPr/>
              </p:nvPicPr>
              <p:blipFill>
                <a:blip r:embed="rId10" cstate="print"/>
                <a:stretch>
                  <a:fillRect/>
                </a:stretch>
              </p:blipFill>
              <p:spPr>
                <a:xfrm>
                  <a:off x="21717000" y="13868400"/>
                  <a:ext cx="2209800" cy="2209800"/>
                </a:xfrm>
                <a:prstGeom prst="rect">
                  <a:avLst/>
                </a:prstGeom>
              </p:spPr>
            </p:pic>
            <p:pic>
              <p:nvPicPr>
                <p:cNvPr id="107" name="Picture 106" descr="20071261846318777805.png"/>
                <p:cNvPicPr>
                  <a:picLocks noChangeAspect="1"/>
                </p:cNvPicPr>
                <p:nvPr/>
              </p:nvPicPr>
              <p:blipFill>
                <a:blip r:embed="rId11" cstate="print"/>
                <a:stretch>
                  <a:fillRect/>
                </a:stretch>
              </p:blipFill>
              <p:spPr>
                <a:xfrm>
                  <a:off x="21336000" y="14325600"/>
                  <a:ext cx="1295400" cy="1295400"/>
                </a:xfrm>
                <a:prstGeom prst="rect">
                  <a:avLst/>
                </a:prstGeom>
              </p:spPr>
            </p:pic>
          </p:grpSp>
          <p:sp>
            <p:nvSpPr>
              <p:cNvPr id="105" name="TextBox 104"/>
              <p:cNvSpPr txBox="1"/>
              <p:nvPr/>
            </p:nvSpPr>
            <p:spPr>
              <a:xfrm>
                <a:off x="18683853" y="14020800"/>
                <a:ext cx="922753"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Users</a:t>
                </a:r>
                <a:endParaRPr lang="en-US" sz="3200" dirty="0">
                  <a:solidFill>
                    <a:schemeClr val="accent2"/>
                  </a:solidFill>
                  <a:ea typeface="Ebrima" pitchFamily="2" charset="0"/>
                  <a:cs typeface="Ebrima" pitchFamily="2" charset="0"/>
                </a:endParaRPr>
              </a:p>
            </p:txBody>
          </p:sp>
        </p:grpSp>
        <p:pic>
          <p:nvPicPr>
            <p:cNvPr id="101" name="Picture 100"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1048592">
              <a:off x="15658145" y="15277144"/>
              <a:ext cx="1066800" cy="1066800"/>
            </a:xfrm>
            <a:prstGeom prst="rect">
              <a:avLst/>
            </a:prstGeom>
            <a:noFill/>
          </p:spPr>
        </p:pic>
      </p:grpSp>
      <p:pic>
        <p:nvPicPr>
          <p:cNvPr id="74" name="Picture 73" descr="15342238.png"/>
          <p:cNvPicPr>
            <a:picLocks noChangeAspect="1"/>
          </p:cNvPicPr>
          <p:nvPr/>
        </p:nvPicPr>
        <p:blipFill>
          <a:blip r:embed="rId13" cstate="print"/>
          <a:stretch>
            <a:fillRect/>
          </a:stretch>
        </p:blipFill>
        <p:spPr>
          <a:xfrm rot="11014167">
            <a:off x="24164808" y="9901597"/>
            <a:ext cx="1149949" cy="1123993"/>
          </a:xfrm>
          <a:prstGeom prst="rect">
            <a:avLst/>
          </a:prstGeom>
        </p:spPr>
      </p:pic>
      <p:grpSp>
        <p:nvGrpSpPr>
          <p:cNvPr id="77" name="Group 196"/>
          <p:cNvGrpSpPr/>
          <p:nvPr/>
        </p:nvGrpSpPr>
        <p:grpSpPr>
          <a:xfrm>
            <a:off x="10546080" y="9181316"/>
            <a:ext cx="3573210" cy="2895890"/>
            <a:chOff x="10287000" y="13563600"/>
            <a:chExt cx="3568247" cy="2958648"/>
          </a:xfrm>
        </p:grpSpPr>
        <p:sp>
          <p:nvSpPr>
            <p:cNvPr id="78" name="TextBox 77"/>
            <p:cNvSpPr txBox="1"/>
            <p:nvPr/>
          </p:nvSpPr>
          <p:spPr>
            <a:xfrm>
              <a:off x="12420600" y="13716000"/>
              <a:ext cx="1093248"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Admin</a:t>
              </a:r>
              <a:endParaRPr lang="en-US" sz="3200" dirty="0">
                <a:solidFill>
                  <a:schemeClr val="accent2"/>
                </a:solidFill>
                <a:ea typeface="Ebrima" pitchFamily="2" charset="0"/>
                <a:cs typeface="Ebrima" pitchFamily="2" charset="0"/>
              </a:endParaRPr>
            </a:p>
          </p:txBody>
        </p:sp>
        <p:pic>
          <p:nvPicPr>
            <p:cNvPr id="79" name="Picture 3" descr="C:\Users\WOODY\Desktop\Image\user.png"/>
            <p:cNvPicPr>
              <a:picLocks noChangeAspect="1" noChangeArrowheads="1"/>
            </p:cNvPicPr>
            <p:nvPr/>
          </p:nvPicPr>
          <p:blipFill>
            <a:blip r:embed="rId14" cstate="print"/>
            <a:srcRect/>
            <a:stretch>
              <a:fillRect/>
            </a:stretch>
          </p:blipFill>
          <p:spPr bwMode="auto">
            <a:xfrm>
              <a:off x="10287000" y="13563600"/>
              <a:ext cx="2711450" cy="2711450"/>
            </a:xfrm>
            <a:prstGeom prst="rect">
              <a:avLst/>
            </a:prstGeom>
            <a:noFill/>
          </p:spPr>
        </p:pic>
        <p:pic>
          <p:nvPicPr>
            <p:cNvPr id="80" name="Picture 79"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4944043">
              <a:off x="12736001" y="15403002"/>
              <a:ext cx="1119246" cy="1119246"/>
            </a:xfrm>
            <a:prstGeom prst="rect">
              <a:avLst/>
            </a:prstGeom>
            <a:noFill/>
          </p:spPr>
        </p:pic>
      </p:grpSp>
      <p:sp>
        <p:nvSpPr>
          <p:cNvPr id="134" name="TextBox 133"/>
          <p:cNvSpPr txBox="1"/>
          <p:nvPr/>
        </p:nvSpPr>
        <p:spPr>
          <a:xfrm>
            <a:off x="12755880" y="7787641"/>
            <a:ext cx="2743200" cy="738664"/>
          </a:xfrm>
          <a:prstGeom prst="rect">
            <a:avLst/>
          </a:prstGeom>
          <a:noFill/>
        </p:spPr>
        <p:txBody>
          <a:bodyPr wrap="square" lIns="0" tIns="0" rIns="0" bIns="0" rtlCol="0">
            <a:spAutoFit/>
          </a:bodyPr>
          <a:lstStyle/>
          <a:p>
            <a:pPr algn="ctr"/>
            <a:r>
              <a:rPr lang="en-US" sz="4800" dirty="0" smtClean="0">
                <a:solidFill>
                  <a:schemeClr val="tx2">
                    <a:lumMod val="60000"/>
                    <a:lumOff val="40000"/>
                  </a:schemeClr>
                </a:solidFill>
                <a:ea typeface="Ebrima" pitchFamily="2" charset="0"/>
                <a:cs typeface="Ebrima" pitchFamily="2" charset="0"/>
              </a:rPr>
              <a:t>Back-end</a:t>
            </a:r>
            <a:endParaRPr lang="en-US" sz="4800" dirty="0">
              <a:solidFill>
                <a:schemeClr val="tx2">
                  <a:lumMod val="60000"/>
                  <a:lumOff val="40000"/>
                </a:schemeClr>
              </a:solidFill>
              <a:ea typeface="Ebrima" pitchFamily="2" charset="0"/>
              <a:cs typeface="Ebrima" pitchFamily="2" charset="0"/>
            </a:endParaRPr>
          </a:p>
        </p:txBody>
      </p:sp>
      <p:sp>
        <p:nvSpPr>
          <p:cNvPr id="120" name="TextBox 119"/>
          <p:cNvSpPr txBox="1"/>
          <p:nvPr/>
        </p:nvSpPr>
        <p:spPr>
          <a:xfrm>
            <a:off x="9982200" y="609600"/>
            <a:ext cx="24688800" cy="2646878"/>
          </a:xfrm>
          <a:prstGeom prst="rect">
            <a:avLst/>
          </a:prstGeom>
          <a:noFill/>
          <a:effectLst>
            <a:glow rad="101600">
              <a:schemeClr val="accent1">
                <a:satMod val="175000"/>
                <a:alpha val="40000"/>
              </a:schemeClr>
            </a:glow>
          </a:effectLst>
        </p:spPr>
        <p:txBody>
          <a:bodyPr wrap="square" rtlCol="0">
            <a:spAutoFit/>
          </a:bodyPr>
          <a:lstStyle/>
          <a:p>
            <a:pPr algn="ctr"/>
            <a:r>
              <a:rPr lang="en-US" sz="16600" b="1" dirty="0" smtClean="0">
                <a:ln w="38100">
                  <a:solidFill>
                    <a:schemeClr val="tx1">
                      <a:lumMod val="85000"/>
                      <a:lumOff val="15000"/>
                    </a:schemeClr>
                  </a:solidFill>
                </a:ln>
                <a:gradFill>
                  <a:gsLst>
                    <a:gs pos="0">
                      <a:schemeClr val="bg1">
                        <a:lumMod val="75000"/>
                      </a:schemeClr>
                    </a:gs>
                    <a:gs pos="50000">
                      <a:schemeClr val="tx1">
                        <a:lumMod val="65000"/>
                        <a:lumOff val="35000"/>
                      </a:schemeClr>
                    </a:gs>
                    <a:gs pos="100000">
                      <a:schemeClr val="tx1"/>
                    </a:gs>
                  </a:gsLst>
                  <a:lin ang="5400000" scaled="0"/>
                </a:gradFill>
                <a:ea typeface="Segoe UI Symbol" pitchFamily="34" charset="0"/>
                <a:cs typeface="Courier New" pitchFamily="49" charset="0"/>
              </a:rPr>
              <a:t>TIU</a:t>
            </a:r>
            <a:r>
              <a:rPr lang="en-US" sz="16600" b="1" dirty="0" smtClean="0">
                <a:ln w="38100">
                  <a:solidFill>
                    <a:schemeClr val="tx1">
                      <a:lumMod val="85000"/>
                      <a:lumOff val="15000"/>
                    </a:schemeClr>
                  </a:solidFill>
                </a:ln>
                <a:gradFill>
                  <a:gsLst>
                    <a:gs pos="0">
                      <a:schemeClr val="bg1">
                        <a:lumMod val="75000"/>
                      </a:schemeClr>
                    </a:gs>
                    <a:gs pos="50000">
                      <a:schemeClr val="tx1">
                        <a:lumMod val="65000"/>
                        <a:lumOff val="35000"/>
                      </a:schemeClr>
                    </a:gs>
                    <a:gs pos="100000">
                      <a:schemeClr val="tx1"/>
                    </a:gs>
                  </a:gsLst>
                  <a:lin ang="5400000" scaled="0"/>
                </a:gradFill>
              </a:rPr>
              <a:t> Tracking System</a:t>
            </a:r>
          </a:p>
        </p:txBody>
      </p:sp>
      <p:sp>
        <p:nvSpPr>
          <p:cNvPr id="121" name="TextBox 120"/>
          <p:cNvSpPr txBox="1"/>
          <p:nvPr/>
        </p:nvSpPr>
        <p:spPr>
          <a:xfrm>
            <a:off x="24841200" y="2971800"/>
            <a:ext cx="6553200" cy="1323439"/>
          </a:xfrm>
          <a:prstGeom prst="rect">
            <a:avLst/>
          </a:prstGeom>
          <a:noFill/>
          <a:effectLst/>
        </p:spPr>
        <p:txBody>
          <a:bodyPr wrap="square" rtlCol="0">
            <a:spAutoFit/>
          </a:bodyPr>
          <a:lstStyle/>
          <a:p>
            <a:r>
              <a:rPr lang="en-US" sz="8000" dirty="0" smtClean="0">
                <a:solidFill>
                  <a:schemeClr val="bg1">
                    <a:lumMod val="65000"/>
                  </a:schemeClr>
                </a:solidFill>
                <a:effectLst>
                  <a:outerShdw dist="25400" dir="13500000" algn="br" rotWithShape="0">
                    <a:prstClr val="black">
                      <a:alpha val="75000"/>
                    </a:prstClr>
                  </a:outerShdw>
                </a:effectLst>
              </a:rPr>
              <a:t>Capstone 2011</a:t>
            </a:r>
            <a:endParaRPr lang="en-US" sz="8000" dirty="0">
              <a:solidFill>
                <a:schemeClr val="bg1">
                  <a:lumMod val="65000"/>
                </a:schemeClr>
              </a:solidFill>
              <a:effectLst>
                <a:outerShdw dist="25400" dir="13500000" algn="br" rotWithShape="0">
                  <a:prstClr val="black">
                    <a:alpha val="75000"/>
                  </a:prstClr>
                </a:outerShdw>
              </a:effectLst>
            </a:endParaRPr>
          </a:p>
        </p:txBody>
      </p:sp>
      <p:sp>
        <p:nvSpPr>
          <p:cNvPr id="95" name="TextBox 94"/>
          <p:cNvSpPr txBox="1"/>
          <p:nvPr/>
        </p:nvSpPr>
        <p:spPr>
          <a:xfrm>
            <a:off x="381000" y="12841843"/>
            <a:ext cx="941832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Requirements</a:t>
            </a:r>
            <a:endParaRPr lang="en-US" sz="6000" b="1" dirty="0">
              <a:solidFill>
                <a:schemeClr val="accent1">
                  <a:lumMod val="75000"/>
                </a:schemeClr>
              </a:solidFill>
              <a:ea typeface="Ebrima" pitchFamily="2" charset="0"/>
              <a:cs typeface="Ebrima" pitchFamily="2" charset="0"/>
            </a:endParaRPr>
          </a:p>
        </p:txBody>
      </p:sp>
      <p:sp>
        <p:nvSpPr>
          <p:cNvPr id="96" name="TextBox 95"/>
          <p:cNvSpPr txBox="1"/>
          <p:nvPr/>
        </p:nvSpPr>
        <p:spPr>
          <a:xfrm>
            <a:off x="381000" y="14213443"/>
            <a:ext cx="9418320" cy="5293757"/>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algn="just">
              <a:buFont typeface="Arial" pitchFamily="34" charset="0"/>
              <a:buChar char="•"/>
            </a:pPr>
            <a:r>
              <a:rPr lang="en-US" sz="4000" dirty="0" smtClean="0">
                <a:ea typeface="Ebrima" pitchFamily="2" charset="0"/>
                <a:cs typeface="Ebrima" pitchFamily="2" charset="0"/>
              </a:rPr>
              <a:t>Asset tag’s size: 1” x 1” x 1” </a:t>
            </a:r>
          </a:p>
          <a:p>
            <a:pPr lvl="0" algn="just">
              <a:buFont typeface="Arial" pitchFamily="34" charset="0"/>
              <a:buChar char="•"/>
            </a:pPr>
            <a:r>
              <a:rPr lang="en-US" sz="4000" dirty="0" smtClean="0">
                <a:ea typeface="Ebrima" pitchFamily="2" charset="0"/>
                <a:cs typeface="Ebrima" pitchFamily="2" charset="0"/>
              </a:rPr>
              <a:t> Low power consumption</a:t>
            </a:r>
          </a:p>
          <a:p>
            <a:pPr lvl="0" algn="just">
              <a:buFont typeface="Arial" pitchFamily="34" charset="0"/>
              <a:buChar char="•"/>
            </a:pPr>
            <a:r>
              <a:rPr lang="en-US" sz="4000" dirty="0" smtClean="0">
                <a:ea typeface="Ebrima" pitchFamily="2" charset="0"/>
                <a:cs typeface="Ebrima" pitchFamily="2" charset="0"/>
              </a:rPr>
              <a:t> Accurate</a:t>
            </a:r>
          </a:p>
          <a:p>
            <a:pPr lvl="0" algn="just">
              <a:buFont typeface="Arial" pitchFamily="34" charset="0"/>
              <a:buChar char="•"/>
            </a:pPr>
            <a:r>
              <a:rPr lang="en-US" sz="4000" dirty="0" smtClean="0">
                <a:ea typeface="Ebrima" pitchFamily="2" charset="0"/>
                <a:cs typeface="Ebrima" pitchFamily="2" charset="0"/>
              </a:rPr>
              <a:t> Web application as user </a:t>
            </a:r>
          </a:p>
          <a:p>
            <a:pPr lvl="0" algn="just">
              <a:buFont typeface="Arial" pitchFamily="34" charset="0"/>
              <a:buChar char="•"/>
            </a:pPr>
            <a:r>
              <a:rPr lang="en-US" sz="4000" dirty="0" smtClean="0">
                <a:ea typeface="Ebrima" pitchFamily="2" charset="0"/>
                <a:cs typeface="Ebrima" pitchFamily="2" charset="0"/>
              </a:rPr>
              <a:t>  interface</a:t>
            </a:r>
          </a:p>
          <a:p>
            <a:pPr lvl="0" algn="just">
              <a:buFont typeface="Arial" pitchFamily="34" charset="0"/>
              <a:buChar char="•"/>
            </a:pPr>
            <a:r>
              <a:rPr lang="en-US" sz="4000" dirty="0" smtClean="0">
                <a:ea typeface="Ebrima" pitchFamily="2" charset="0"/>
                <a:cs typeface="Ebrima" pitchFamily="2" charset="0"/>
              </a:rPr>
              <a:t> 2D map display</a:t>
            </a:r>
          </a:p>
          <a:p>
            <a:pPr lvl="0" algn="just">
              <a:buFont typeface="Arial" pitchFamily="34" charset="0"/>
              <a:buChar char="•"/>
            </a:pPr>
            <a:r>
              <a:rPr lang="en-US" sz="4000" dirty="0" smtClean="0">
                <a:ea typeface="Ebrima" pitchFamily="2" charset="0"/>
                <a:cs typeface="Ebrima" pitchFamily="2" charset="0"/>
              </a:rPr>
              <a:t> Scalable tracking area</a:t>
            </a:r>
          </a:p>
          <a:p>
            <a:pPr lvl="0">
              <a:buFont typeface="Arial" pitchFamily="34" charset="0"/>
              <a:buChar char="•"/>
            </a:pPr>
            <a:r>
              <a:rPr lang="en-US" sz="4000" dirty="0" smtClean="0">
                <a:ea typeface="Ebrima" pitchFamily="2" charset="0"/>
                <a:cs typeface="Ebrima" pitchFamily="2" charset="0"/>
              </a:rPr>
              <a:t> Low cost solution</a:t>
            </a:r>
          </a:p>
        </p:txBody>
      </p:sp>
      <p:sp>
        <p:nvSpPr>
          <p:cNvPr id="109" name="TextBox 108"/>
          <p:cNvSpPr txBox="1"/>
          <p:nvPr/>
        </p:nvSpPr>
        <p:spPr>
          <a:xfrm>
            <a:off x="10134600" y="5715000"/>
            <a:ext cx="165354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Design</a:t>
            </a:r>
            <a:endParaRPr lang="en-US" sz="6000" b="1" dirty="0">
              <a:solidFill>
                <a:schemeClr val="accent1">
                  <a:lumMod val="75000"/>
                </a:schemeClr>
              </a:solidFill>
              <a:ea typeface="Ebrima" pitchFamily="2" charset="0"/>
              <a:cs typeface="Ebrima" pitchFamily="2" charset="0"/>
            </a:endParaRPr>
          </a:p>
        </p:txBody>
      </p:sp>
      <p:sp>
        <p:nvSpPr>
          <p:cNvPr id="112" name="TextBox 111"/>
          <p:cNvSpPr txBox="1"/>
          <p:nvPr/>
        </p:nvSpPr>
        <p:spPr>
          <a:xfrm>
            <a:off x="10134600" y="7086600"/>
            <a:ext cx="16535400" cy="4832092"/>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p:txBody>
      </p:sp>
      <p:graphicFrame>
        <p:nvGraphicFramePr>
          <p:cNvPr id="119" name="Diagram 118"/>
          <p:cNvGraphicFramePr/>
          <p:nvPr/>
        </p:nvGraphicFramePr>
        <p:xfrm>
          <a:off x="10668000" y="6461760"/>
          <a:ext cx="15544800" cy="595884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pSp>
        <p:nvGrpSpPr>
          <p:cNvPr id="133" name="Group 132"/>
          <p:cNvGrpSpPr/>
          <p:nvPr/>
        </p:nvGrpSpPr>
        <p:grpSpPr>
          <a:xfrm>
            <a:off x="10210800" y="20802600"/>
            <a:ext cx="16459200" cy="4852274"/>
            <a:chOff x="10210800" y="12768024"/>
            <a:chExt cx="16459200" cy="4852274"/>
          </a:xfrm>
        </p:grpSpPr>
        <p:sp>
          <p:nvSpPr>
            <p:cNvPr id="122" name="TextBox 121"/>
            <p:cNvSpPr txBox="1"/>
            <p:nvPr/>
          </p:nvSpPr>
          <p:spPr>
            <a:xfrm>
              <a:off x="10210800" y="12768024"/>
              <a:ext cx="80772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Advantages</a:t>
              </a:r>
              <a:endParaRPr lang="en-US" sz="6000" b="1" dirty="0">
                <a:solidFill>
                  <a:schemeClr val="accent1">
                    <a:lumMod val="75000"/>
                  </a:schemeClr>
                </a:solidFill>
                <a:ea typeface="Ebrima" pitchFamily="2" charset="0"/>
                <a:cs typeface="Ebrima" pitchFamily="2" charset="0"/>
              </a:endParaRPr>
            </a:p>
          </p:txBody>
        </p:sp>
        <p:sp>
          <p:nvSpPr>
            <p:cNvPr id="123" name="TextBox 122"/>
            <p:cNvSpPr txBox="1"/>
            <p:nvPr/>
          </p:nvSpPr>
          <p:spPr>
            <a:xfrm>
              <a:off x="10210800" y="14173200"/>
              <a:ext cx="8077200" cy="3447098"/>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buFont typeface="Arial" pitchFamily="34" charset="0"/>
                <a:buChar char="•"/>
              </a:pPr>
              <a:r>
                <a:rPr lang="en-US" sz="4000" dirty="0" smtClean="0">
                  <a:ea typeface="Ebrima" pitchFamily="2" charset="0"/>
                  <a:cs typeface="Ebrima" pitchFamily="2" charset="0"/>
                </a:rPr>
                <a:t> Low cost</a:t>
              </a:r>
            </a:p>
            <a:p>
              <a:pPr lvl="0">
                <a:buFont typeface="Arial" pitchFamily="34" charset="0"/>
                <a:buChar char="•"/>
              </a:pPr>
              <a:r>
                <a:rPr lang="en-US" sz="4000" dirty="0" smtClean="0">
                  <a:ea typeface="Ebrima" pitchFamily="2" charset="0"/>
                  <a:cs typeface="Ebrima" pitchFamily="2" charset="0"/>
                </a:rPr>
                <a:t> Small size</a:t>
              </a:r>
            </a:p>
            <a:p>
              <a:pPr lvl="0">
                <a:buFont typeface="Arial" pitchFamily="34" charset="0"/>
                <a:buChar char="•"/>
              </a:pPr>
              <a:r>
                <a:rPr lang="en-US" sz="4000" dirty="0" smtClean="0">
                  <a:ea typeface="Ebrima" pitchFamily="2" charset="0"/>
                  <a:cs typeface="Ebrima" pitchFamily="2" charset="0"/>
                </a:rPr>
                <a:t> Easy scalability</a:t>
              </a:r>
            </a:p>
            <a:p>
              <a:pPr lvl="0">
                <a:buFont typeface="Arial" pitchFamily="34" charset="0"/>
                <a:buChar char="•"/>
              </a:pPr>
              <a:r>
                <a:rPr lang="en-US" sz="4000" dirty="0" smtClean="0">
                  <a:ea typeface="Ebrima" pitchFamily="2" charset="0"/>
                  <a:cs typeface="Ebrima" pitchFamily="2" charset="0"/>
                </a:rPr>
                <a:t> Low power consumption</a:t>
              </a:r>
            </a:p>
            <a:p>
              <a:pPr lvl="0">
                <a:buFont typeface="Arial" pitchFamily="34" charset="0"/>
                <a:buChar char="•"/>
              </a:pPr>
              <a:endParaRPr lang="en-US" sz="4000" dirty="0" smtClean="0">
                <a:ea typeface="Ebrima" pitchFamily="2" charset="0"/>
                <a:cs typeface="Ebrima" pitchFamily="2" charset="0"/>
              </a:endParaRPr>
            </a:p>
          </p:txBody>
        </p:sp>
        <p:sp>
          <p:nvSpPr>
            <p:cNvPr id="124" name="TextBox 123"/>
            <p:cNvSpPr txBox="1"/>
            <p:nvPr/>
          </p:nvSpPr>
          <p:spPr>
            <a:xfrm>
              <a:off x="18592800" y="12768024"/>
              <a:ext cx="80772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Disadvantages</a:t>
              </a:r>
              <a:endParaRPr lang="en-US" sz="6000" b="1" dirty="0">
                <a:solidFill>
                  <a:schemeClr val="accent1">
                    <a:lumMod val="75000"/>
                  </a:schemeClr>
                </a:solidFill>
                <a:ea typeface="Ebrima" pitchFamily="2" charset="0"/>
                <a:cs typeface="Ebrima" pitchFamily="2" charset="0"/>
              </a:endParaRPr>
            </a:p>
          </p:txBody>
        </p:sp>
        <p:sp>
          <p:nvSpPr>
            <p:cNvPr id="129" name="TextBox 128"/>
            <p:cNvSpPr txBox="1"/>
            <p:nvPr/>
          </p:nvSpPr>
          <p:spPr>
            <a:xfrm>
              <a:off x="18592800" y="14173200"/>
              <a:ext cx="8077200" cy="3447098"/>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buFont typeface="Arial" pitchFamily="34" charset="0"/>
                <a:buChar char="•"/>
              </a:pPr>
              <a:r>
                <a:rPr lang="en-US" sz="4000" dirty="0" smtClean="0">
                  <a:ea typeface="Ebrima" pitchFamily="2" charset="0"/>
                  <a:cs typeface="Ebrima" pitchFamily="2" charset="0"/>
                </a:rPr>
                <a:t> Noise sensitive</a:t>
              </a:r>
            </a:p>
            <a:p>
              <a:pPr lvl="0"/>
              <a:endParaRPr lang="en-US" sz="4000" dirty="0" smtClean="0">
                <a:ea typeface="Ebrima" pitchFamily="2" charset="0"/>
                <a:cs typeface="Ebrima" pitchFamily="2" charset="0"/>
              </a:endParaRPr>
            </a:p>
            <a:p>
              <a:pPr lvl="0"/>
              <a:endParaRPr lang="en-US" sz="4000" dirty="0" smtClean="0">
                <a:ea typeface="Ebrima" pitchFamily="2" charset="0"/>
                <a:cs typeface="Ebrima" pitchFamily="2" charset="0"/>
              </a:endParaRPr>
            </a:p>
            <a:p>
              <a:pPr lvl="0"/>
              <a:endParaRPr lang="en-US" sz="4000" dirty="0" smtClean="0">
                <a:ea typeface="Ebrima" pitchFamily="2" charset="0"/>
                <a:cs typeface="Ebrima" pitchFamily="2" charset="0"/>
              </a:endParaRPr>
            </a:p>
            <a:p>
              <a:pPr lvl="0"/>
              <a:endParaRPr lang="en-US" sz="4000" dirty="0" smtClean="0">
                <a:ea typeface="Ebrima" pitchFamily="2" charset="0"/>
                <a:cs typeface="Ebrima" pitchFamily="2" charset="0"/>
              </a:endParaRPr>
            </a:p>
          </p:txBody>
        </p:sp>
        <p:pic>
          <p:nvPicPr>
            <p:cNvPr id="1027" name="Picture 3" descr="D:\Courses\2010-2011\Capstone\Docs\pos-icon.png"/>
            <p:cNvPicPr>
              <a:picLocks noChangeAspect="1" noChangeArrowheads="1"/>
            </p:cNvPicPr>
            <p:nvPr/>
          </p:nvPicPr>
          <p:blipFill>
            <a:blip r:embed="rId20" cstate="print"/>
            <a:srcRect/>
            <a:stretch>
              <a:fillRect/>
            </a:stretch>
          </p:blipFill>
          <p:spPr bwMode="auto">
            <a:xfrm>
              <a:off x="17068800" y="13106400"/>
              <a:ext cx="877887" cy="768350"/>
            </a:xfrm>
            <a:prstGeom prst="rect">
              <a:avLst/>
            </a:prstGeom>
            <a:noFill/>
          </p:spPr>
        </p:pic>
        <p:pic>
          <p:nvPicPr>
            <p:cNvPr id="1028" name="Picture 4" descr="D:\Courses\2010-2011\Capstone\Docs\neg-icon.png"/>
            <p:cNvPicPr>
              <a:picLocks noChangeAspect="1" noChangeArrowheads="1"/>
            </p:cNvPicPr>
            <p:nvPr/>
          </p:nvPicPr>
          <p:blipFill>
            <a:blip r:embed="rId21" cstate="print"/>
            <a:srcRect/>
            <a:stretch>
              <a:fillRect/>
            </a:stretch>
          </p:blipFill>
          <p:spPr bwMode="auto">
            <a:xfrm>
              <a:off x="25679400" y="13169900"/>
              <a:ext cx="622300" cy="622300"/>
            </a:xfrm>
            <a:prstGeom prst="rect">
              <a:avLst/>
            </a:prstGeom>
            <a:noFill/>
          </p:spPr>
        </p:pic>
      </p:grpSp>
      <p:sp>
        <p:nvSpPr>
          <p:cNvPr id="130" name="TextBox 129"/>
          <p:cNvSpPr txBox="1"/>
          <p:nvPr/>
        </p:nvSpPr>
        <p:spPr>
          <a:xfrm>
            <a:off x="26974800" y="24612600"/>
            <a:ext cx="165354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Conclusions</a:t>
            </a:r>
            <a:endParaRPr lang="en-US" sz="6000" b="1" dirty="0">
              <a:solidFill>
                <a:schemeClr val="accent1">
                  <a:lumMod val="75000"/>
                </a:schemeClr>
              </a:solidFill>
              <a:ea typeface="Ebrima" pitchFamily="2" charset="0"/>
              <a:cs typeface="Ebrima" pitchFamily="2" charset="0"/>
            </a:endParaRPr>
          </a:p>
        </p:txBody>
      </p:sp>
      <p:sp>
        <p:nvSpPr>
          <p:cNvPr id="132" name="TextBox 131"/>
          <p:cNvSpPr txBox="1"/>
          <p:nvPr/>
        </p:nvSpPr>
        <p:spPr>
          <a:xfrm>
            <a:off x="26974800" y="25984200"/>
            <a:ext cx="16535400" cy="2831544"/>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lgn="just">
              <a:spcBef>
                <a:spcPts val="600"/>
              </a:spcBef>
              <a:spcAft>
                <a:spcPts val="600"/>
              </a:spcAft>
            </a:pPr>
            <a:r>
              <a:rPr lang="en-US" sz="4000" dirty="0" smtClean="0">
                <a:ea typeface="Ebrima" pitchFamily="2" charset="0"/>
                <a:cs typeface="Ebrima" pitchFamily="2" charset="0"/>
              </a:rPr>
              <a:t>The tracking system consists of two primary parts: hardware and software. The hardware infrastructure is built upon RF technology. The number of detectors will be scaled in order to achieve the desired accuracy and efficiency.</a:t>
            </a:r>
            <a:endParaRPr lang="en-US" sz="4000" dirty="0">
              <a:ea typeface="Ebrima" pitchFamily="2" charset="0"/>
              <a:cs typeface="Ebrima" pitchFamily="2" charset="0"/>
            </a:endParaRPr>
          </a:p>
        </p:txBody>
      </p:sp>
      <p:sp>
        <p:nvSpPr>
          <p:cNvPr id="135" name="TextBox 134"/>
          <p:cNvSpPr txBox="1"/>
          <p:nvPr/>
        </p:nvSpPr>
        <p:spPr>
          <a:xfrm>
            <a:off x="10210800" y="12344400"/>
            <a:ext cx="165354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Architecture</a:t>
            </a:r>
            <a:endParaRPr lang="en-US" sz="6000" b="1" dirty="0">
              <a:solidFill>
                <a:schemeClr val="accent1">
                  <a:lumMod val="75000"/>
                </a:schemeClr>
              </a:solidFill>
              <a:ea typeface="Ebrima" pitchFamily="2" charset="0"/>
              <a:cs typeface="Ebrima" pitchFamily="2" charset="0"/>
            </a:endParaRPr>
          </a:p>
        </p:txBody>
      </p:sp>
      <p:sp>
        <p:nvSpPr>
          <p:cNvPr id="136" name="TextBox 135"/>
          <p:cNvSpPr txBox="1"/>
          <p:nvPr/>
        </p:nvSpPr>
        <p:spPr>
          <a:xfrm>
            <a:off x="10210800" y="13716000"/>
            <a:ext cx="16535400" cy="6370975"/>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p:txBody>
      </p:sp>
      <p:grpSp>
        <p:nvGrpSpPr>
          <p:cNvPr id="137" name="Group 136"/>
          <p:cNvGrpSpPr/>
          <p:nvPr/>
        </p:nvGrpSpPr>
        <p:grpSpPr>
          <a:xfrm>
            <a:off x="11274522" y="13846894"/>
            <a:ext cx="14302884" cy="5355506"/>
            <a:chOff x="10972906" y="18283291"/>
            <a:chExt cx="14302884" cy="5355506"/>
          </a:xfrm>
        </p:grpSpPr>
        <p:grpSp>
          <p:nvGrpSpPr>
            <p:cNvPr id="54" name="Group 201"/>
            <p:cNvGrpSpPr/>
            <p:nvPr/>
          </p:nvGrpSpPr>
          <p:grpSpPr>
            <a:xfrm>
              <a:off x="13272702" y="21127847"/>
              <a:ext cx="3271952" cy="1696019"/>
              <a:chOff x="12659802" y="18451002"/>
              <a:chExt cx="3267408" cy="1732774"/>
            </a:xfrm>
          </p:grpSpPr>
          <p:pic>
            <p:nvPicPr>
              <p:cNvPr id="125" name="Picture 124" descr="istockphoto_12865598-wireless-network-wifi-icon.jpg"/>
              <p:cNvPicPr>
                <a:picLocks noChangeAspect="1"/>
              </p:cNvPicPr>
              <p:nvPr/>
            </p:nvPicPr>
            <p:blipFill>
              <a:blip r:embed="rId22" cstate="print"/>
              <a:stretch>
                <a:fillRect/>
              </a:stretch>
            </p:blipFill>
            <p:spPr>
              <a:xfrm>
                <a:off x="13639800" y="19050000"/>
                <a:ext cx="1337996" cy="1133776"/>
              </a:xfrm>
              <a:prstGeom prst="rect">
                <a:avLst/>
              </a:prstGeom>
              <a:ln>
                <a:noFill/>
              </a:ln>
              <a:effectLst>
                <a:softEdge rad="112500"/>
              </a:effectLst>
            </p:spPr>
          </p:pic>
          <p:pic>
            <p:nvPicPr>
              <p:cNvPr id="126" name="Picture 125"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4944043">
                <a:off x="12659802" y="18451002"/>
                <a:ext cx="1119246" cy="1119246"/>
              </a:xfrm>
              <a:prstGeom prst="rect">
                <a:avLst/>
              </a:prstGeom>
              <a:noFill/>
            </p:spPr>
          </p:pic>
          <p:pic>
            <p:nvPicPr>
              <p:cNvPr id="127" name="Picture 126"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0254293">
                <a:off x="14860410" y="18594210"/>
                <a:ext cx="1066800" cy="1066800"/>
              </a:xfrm>
              <a:prstGeom prst="rect">
                <a:avLst/>
              </a:prstGeom>
              <a:noFill/>
            </p:spPr>
          </p:pic>
        </p:grpSp>
        <p:pic>
          <p:nvPicPr>
            <p:cNvPr id="55" name="Picture 54" descr="1209193.png"/>
            <p:cNvPicPr>
              <a:picLocks noChangeAspect="1"/>
            </p:cNvPicPr>
            <p:nvPr/>
          </p:nvPicPr>
          <p:blipFill>
            <a:blip r:embed="rId9" cstate="print">
              <a:duotone>
                <a:prstClr val="black"/>
                <a:schemeClr val="accent1">
                  <a:tint val="45000"/>
                  <a:satMod val="400000"/>
                </a:schemeClr>
              </a:duotone>
              <a:lum bright="40000" contrast="40000"/>
            </a:blip>
            <a:stretch>
              <a:fillRect/>
            </a:stretch>
          </p:blipFill>
          <p:spPr>
            <a:xfrm>
              <a:off x="24078401" y="22541392"/>
              <a:ext cx="1122745" cy="1097405"/>
            </a:xfrm>
            <a:prstGeom prst="rect">
              <a:avLst/>
            </a:prstGeom>
          </p:spPr>
        </p:pic>
        <p:pic>
          <p:nvPicPr>
            <p:cNvPr id="67" name="Picture 2" descr="D:\Study\Capstone Proj\Docs\Photos\20482970.png"/>
            <p:cNvPicPr>
              <a:picLocks noChangeAspect="1" noChangeArrowheads="1"/>
            </p:cNvPicPr>
            <p:nvPr/>
          </p:nvPicPr>
          <p:blipFill>
            <a:blip r:embed="rId23" cstate="print"/>
            <a:srcRect/>
            <a:stretch>
              <a:fillRect/>
            </a:stretch>
          </p:blipFill>
          <p:spPr bwMode="auto">
            <a:xfrm>
              <a:off x="14406675" y="18283291"/>
              <a:ext cx="1983955" cy="1939175"/>
            </a:xfrm>
            <a:prstGeom prst="rect">
              <a:avLst/>
            </a:prstGeom>
            <a:noFill/>
          </p:spPr>
        </p:pic>
        <p:sp>
          <p:nvSpPr>
            <p:cNvPr id="68" name="TextBox 67"/>
            <p:cNvSpPr txBox="1"/>
            <p:nvPr/>
          </p:nvSpPr>
          <p:spPr>
            <a:xfrm>
              <a:off x="14254063" y="19849548"/>
              <a:ext cx="2365485" cy="421747"/>
            </a:xfrm>
            <a:prstGeom prst="rect">
              <a:avLst/>
            </a:prstGeom>
            <a:noFill/>
          </p:spPr>
          <p:txBody>
            <a:bodyPr wrap="square" lIns="0" tIns="0" rIns="0" bIns="0" rtlCol="0">
              <a:spAutoFit/>
            </a:bodyPr>
            <a:lstStyle/>
            <a:p>
              <a:pPr algn="ctr"/>
              <a:r>
                <a:rPr lang="en-US" sz="2800" dirty="0" smtClean="0">
                  <a:solidFill>
                    <a:schemeClr val="tx2">
                      <a:lumMod val="60000"/>
                      <a:lumOff val="40000"/>
                    </a:schemeClr>
                  </a:solidFill>
                  <a:ea typeface="Ebrima" pitchFamily="2" charset="0"/>
                  <a:cs typeface="Ebrima" pitchFamily="2" charset="0"/>
                </a:rPr>
                <a:t>Internet</a:t>
              </a:r>
              <a:endParaRPr lang="en-US" sz="2800" dirty="0">
                <a:solidFill>
                  <a:schemeClr val="tx2">
                    <a:lumMod val="60000"/>
                    <a:lumOff val="40000"/>
                  </a:schemeClr>
                </a:solidFill>
                <a:ea typeface="Ebrima" pitchFamily="2" charset="0"/>
                <a:cs typeface="Ebrima" pitchFamily="2" charset="0"/>
              </a:endParaRPr>
            </a:p>
          </p:txBody>
        </p:sp>
        <p:pic>
          <p:nvPicPr>
            <p:cNvPr id="70" name="Picture 69"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0646144">
              <a:off x="13568722" y="19701761"/>
              <a:ext cx="1068284" cy="1044171"/>
            </a:xfrm>
            <a:prstGeom prst="rect">
              <a:avLst/>
            </a:prstGeom>
            <a:noFill/>
          </p:spPr>
        </p:pic>
        <p:grpSp>
          <p:nvGrpSpPr>
            <p:cNvPr id="71" name="Group 203"/>
            <p:cNvGrpSpPr/>
            <p:nvPr/>
          </p:nvGrpSpPr>
          <p:grpSpPr>
            <a:xfrm>
              <a:off x="16390630" y="20446217"/>
              <a:ext cx="1814067" cy="1923385"/>
              <a:chOff x="15773400" y="17754600"/>
              <a:chExt cx="1811548" cy="1965068"/>
            </a:xfrm>
          </p:grpSpPr>
          <p:pic>
            <p:nvPicPr>
              <p:cNvPr id="115" name="Picture 114" descr="wifi_router.png"/>
              <p:cNvPicPr>
                <a:picLocks noChangeAspect="1"/>
              </p:cNvPicPr>
              <p:nvPr/>
            </p:nvPicPr>
            <p:blipFill>
              <a:blip r:embed="rId24" cstate="print">
                <a:duotone>
                  <a:prstClr val="black"/>
                  <a:schemeClr val="accent1">
                    <a:tint val="45000"/>
                    <a:satMod val="400000"/>
                  </a:schemeClr>
                </a:duotone>
                <a:lum bright="10000" contrast="-10000"/>
              </a:blip>
              <a:stretch>
                <a:fillRect/>
              </a:stretch>
            </p:blipFill>
            <p:spPr>
              <a:xfrm>
                <a:off x="15773400" y="17754600"/>
                <a:ext cx="1811548" cy="1600200"/>
              </a:xfrm>
              <a:prstGeom prst="rect">
                <a:avLst/>
              </a:prstGeom>
            </p:spPr>
          </p:pic>
          <p:sp>
            <p:nvSpPr>
              <p:cNvPr id="116" name="TextBox 115"/>
              <p:cNvSpPr txBox="1"/>
              <p:nvPr/>
            </p:nvSpPr>
            <p:spPr>
              <a:xfrm>
                <a:off x="16078200" y="19227225"/>
                <a:ext cx="1295400" cy="492443"/>
              </a:xfrm>
              <a:prstGeom prst="rect">
                <a:avLst/>
              </a:prstGeom>
              <a:noFill/>
            </p:spPr>
            <p:txBody>
              <a:bodyPr wrap="square" lIns="0" tIns="0" rIns="0" bIns="0" rtlCol="0">
                <a:spAutoFit/>
              </a:bodyPr>
              <a:lstStyle/>
              <a:p>
                <a:r>
                  <a:rPr lang="en-US" sz="3200" dirty="0" smtClean="0">
                    <a:solidFill>
                      <a:schemeClr val="accent2"/>
                    </a:solidFill>
                    <a:ea typeface="Ebrima" pitchFamily="2" charset="0"/>
                    <a:cs typeface="Ebrima" pitchFamily="2" charset="0"/>
                  </a:rPr>
                  <a:t>Proxy</a:t>
                </a:r>
              </a:p>
            </p:txBody>
          </p:sp>
        </p:grpSp>
        <p:grpSp>
          <p:nvGrpSpPr>
            <p:cNvPr id="108" name="Group 125"/>
            <p:cNvGrpSpPr/>
            <p:nvPr/>
          </p:nvGrpSpPr>
          <p:grpSpPr>
            <a:xfrm>
              <a:off x="10972906" y="19998715"/>
              <a:ext cx="2518097" cy="2775445"/>
              <a:chOff x="10439400" y="16383000"/>
              <a:chExt cx="2514600" cy="2835593"/>
            </a:xfrm>
          </p:grpSpPr>
          <p:pic>
            <p:nvPicPr>
              <p:cNvPr id="113" name="Picture 112" descr="1914499.png"/>
              <p:cNvPicPr>
                <a:picLocks noChangeAspect="1"/>
              </p:cNvPicPr>
              <p:nvPr/>
            </p:nvPicPr>
            <p:blipFill>
              <a:blip r:embed="rId25" cstate="print"/>
              <a:stretch>
                <a:fillRect/>
              </a:stretch>
            </p:blipFill>
            <p:spPr>
              <a:xfrm>
                <a:off x="10439400" y="16383000"/>
                <a:ext cx="2514600" cy="2514600"/>
              </a:xfrm>
              <a:prstGeom prst="rect">
                <a:avLst/>
              </a:prstGeom>
            </p:spPr>
          </p:pic>
          <p:sp>
            <p:nvSpPr>
              <p:cNvPr id="114" name="TextBox 113"/>
              <p:cNvSpPr txBox="1"/>
              <p:nvPr/>
            </p:nvSpPr>
            <p:spPr>
              <a:xfrm>
                <a:off x="10591800" y="18726150"/>
                <a:ext cx="1674369"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Controller</a:t>
                </a:r>
                <a:endParaRPr lang="en-US" sz="3200" dirty="0">
                  <a:solidFill>
                    <a:schemeClr val="accent2"/>
                  </a:solidFill>
                  <a:ea typeface="Ebrima" pitchFamily="2" charset="0"/>
                  <a:cs typeface="Ebrima" pitchFamily="2" charset="0"/>
                </a:endParaRPr>
              </a:p>
            </p:txBody>
          </p:sp>
        </p:grpSp>
        <p:grpSp>
          <p:nvGrpSpPr>
            <p:cNvPr id="75" name="Group 204"/>
            <p:cNvGrpSpPr/>
            <p:nvPr/>
          </p:nvGrpSpPr>
          <p:grpSpPr>
            <a:xfrm>
              <a:off x="18231031" y="20229309"/>
              <a:ext cx="2824186" cy="1621200"/>
              <a:chOff x="17611245" y="17532995"/>
              <a:chExt cx="2820264" cy="1656334"/>
            </a:xfrm>
          </p:grpSpPr>
          <p:grpSp>
            <p:nvGrpSpPr>
              <p:cNvPr id="93" name="Group 128"/>
              <p:cNvGrpSpPr/>
              <p:nvPr/>
            </p:nvGrpSpPr>
            <p:grpSpPr>
              <a:xfrm>
                <a:off x="18973802" y="17532995"/>
                <a:ext cx="1457707" cy="1463705"/>
                <a:chOff x="19581995" y="20116800"/>
                <a:chExt cx="1981425" cy="1989574"/>
              </a:xfrm>
            </p:grpSpPr>
            <p:pic>
              <p:nvPicPr>
                <p:cNvPr id="97" name="Picture 96" descr="1209193.png"/>
                <p:cNvPicPr>
                  <a:picLocks noChangeAspect="1"/>
                </p:cNvPicPr>
                <p:nvPr/>
              </p:nvPicPr>
              <p:blipFill>
                <a:blip r:embed="rId9" cstate="print">
                  <a:duotone>
                    <a:prstClr val="black"/>
                    <a:schemeClr val="accent1">
                      <a:tint val="45000"/>
                      <a:satMod val="400000"/>
                    </a:schemeClr>
                  </a:duotone>
                  <a:lum bright="40000" contrast="40000"/>
                </a:blip>
                <a:stretch>
                  <a:fillRect/>
                </a:stretch>
              </p:blipFill>
              <p:spPr>
                <a:xfrm>
                  <a:off x="19659600" y="20116800"/>
                  <a:ext cx="1524000" cy="1524000"/>
                </a:xfrm>
                <a:prstGeom prst="rect">
                  <a:avLst/>
                </a:prstGeom>
              </p:spPr>
            </p:pic>
            <p:sp>
              <p:nvSpPr>
                <p:cNvPr id="99" name="TextBox 98"/>
                <p:cNvSpPr txBox="1"/>
                <p:nvPr/>
              </p:nvSpPr>
              <p:spPr>
                <a:xfrm>
                  <a:off x="19581995" y="21437010"/>
                  <a:ext cx="1981425" cy="669364"/>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grpSp>
          <p:pic>
            <p:nvPicPr>
              <p:cNvPr id="94" name="Picture 2" descr="C:\Users\WOODY\Desktop\Image\123GoTV-transmitter-icon.jpg"/>
              <p:cNvPicPr>
                <a:picLocks noChangeAspect="1" noChangeArrowheads="1"/>
              </p:cNvPicPr>
              <p:nvPr/>
            </p:nvPicPr>
            <p:blipFill>
              <a:blip r:embed="rId26" cstate="print">
                <a:clrChange>
                  <a:clrFrom>
                    <a:srgbClr val="FFFFFF"/>
                  </a:clrFrom>
                  <a:clrTo>
                    <a:srgbClr val="FFFFFF">
                      <a:alpha val="0"/>
                    </a:srgbClr>
                  </a:clrTo>
                </a:clrChange>
              </a:blip>
              <a:srcRect/>
              <a:stretch>
                <a:fillRect/>
              </a:stretch>
            </p:blipFill>
            <p:spPr bwMode="auto">
              <a:xfrm rot="10183872">
                <a:off x="17611245" y="18103208"/>
                <a:ext cx="1443976" cy="1086121"/>
              </a:xfrm>
              <a:prstGeom prst="rect">
                <a:avLst/>
              </a:prstGeom>
              <a:noFill/>
            </p:spPr>
          </p:pic>
        </p:grpSp>
        <p:grpSp>
          <p:nvGrpSpPr>
            <p:cNvPr id="76" name="Group 206"/>
            <p:cNvGrpSpPr/>
            <p:nvPr/>
          </p:nvGrpSpPr>
          <p:grpSpPr>
            <a:xfrm>
              <a:off x="21579438" y="19033360"/>
              <a:ext cx="3696352" cy="3424553"/>
              <a:chOff x="20955001" y="16311127"/>
              <a:chExt cx="3691218" cy="3498769"/>
            </a:xfrm>
          </p:grpSpPr>
          <p:grpSp>
            <p:nvGrpSpPr>
              <p:cNvPr id="83" name="Group 130"/>
              <p:cNvGrpSpPr/>
              <p:nvPr/>
            </p:nvGrpSpPr>
            <p:grpSpPr>
              <a:xfrm>
                <a:off x="22174198" y="16916401"/>
                <a:ext cx="1543050" cy="1543050"/>
                <a:chOff x="22860007" y="16611600"/>
                <a:chExt cx="1828800" cy="1828800"/>
              </a:xfrm>
            </p:grpSpPr>
            <p:pic>
              <p:nvPicPr>
                <p:cNvPr id="92" name="Picture 91" descr="15342234.png"/>
                <p:cNvPicPr>
                  <a:picLocks noChangeAspect="1"/>
                </p:cNvPicPr>
                <p:nvPr/>
              </p:nvPicPr>
              <p:blipFill>
                <a:blip r:embed="rId27" cstate="print"/>
                <a:stretch>
                  <a:fillRect/>
                </a:stretch>
              </p:blipFill>
              <p:spPr>
                <a:xfrm>
                  <a:off x="22860007" y="16611600"/>
                  <a:ext cx="1828800" cy="1828800"/>
                </a:xfrm>
                <a:prstGeom prst="rect">
                  <a:avLst/>
                </a:prstGeom>
              </p:spPr>
            </p:pic>
            <p:sp>
              <p:nvSpPr>
                <p:cNvPr id="90" name="TextBox 89"/>
                <p:cNvSpPr txBox="1"/>
                <p:nvPr/>
              </p:nvSpPr>
              <p:spPr>
                <a:xfrm>
                  <a:off x="23943738" y="17695335"/>
                  <a:ext cx="663051" cy="583636"/>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Tag</a:t>
                  </a:r>
                  <a:endParaRPr lang="en-US" sz="3200" dirty="0">
                    <a:solidFill>
                      <a:schemeClr val="accent2"/>
                    </a:solidFill>
                    <a:ea typeface="Ebrima" pitchFamily="2" charset="0"/>
                    <a:cs typeface="Ebrima" pitchFamily="2" charset="0"/>
                  </a:endParaRPr>
                </a:p>
              </p:txBody>
            </p:sp>
          </p:grpSp>
          <p:pic>
            <p:nvPicPr>
              <p:cNvPr id="84" name="Picture 2" descr="C:\Users\WOODY\Desktop\Image\123GoTV-transmitter-icon.jpg"/>
              <p:cNvPicPr>
                <a:picLocks noChangeAspect="1" noChangeArrowheads="1"/>
              </p:cNvPicPr>
              <p:nvPr/>
            </p:nvPicPr>
            <p:blipFill>
              <a:blip r:embed="rId26" cstate="print">
                <a:clrChange>
                  <a:clrFrom>
                    <a:srgbClr val="FFFFFF"/>
                  </a:clrFrom>
                  <a:clrTo>
                    <a:srgbClr val="FFFFFF">
                      <a:alpha val="0"/>
                    </a:srgbClr>
                  </a:clrTo>
                </a:clrChange>
              </a:blip>
              <a:srcRect/>
              <a:stretch>
                <a:fillRect/>
              </a:stretch>
            </p:blipFill>
            <p:spPr bwMode="auto">
              <a:xfrm rot="19146781">
                <a:off x="23234835" y="16311127"/>
                <a:ext cx="1411384" cy="1111203"/>
              </a:xfrm>
              <a:prstGeom prst="rect">
                <a:avLst/>
              </a:prstGeom>
              <a:noFill/>
            </p:spPr>
          </p:pic>
          <p:pic>
            <p:nvPicPr>
              <p:cNvPr id="85" name="Picture 2" descr="C:\Users\WOODY\Desktop\Image\123GoTV-transmitter-icon.jpg"/>
              <p:cNvPicPr>
                <a:picLocks noChangeAspect="1" noChangeArrowheads="1"/>
              </p:cNvPicPr>
              <p:nvPr/>
            </p:nvPicPr>
            <p:blipFill>
              <a:blip r:embed="rId26" cstate="print">
                <a:clrChange>
                  <a:clrFrom>
                    <a:srgbClr val="FFFFFF"/>
                  </a:clrFrom>
                  <a:clrTo>
                    <a:srgbClr val="FFFFFF">
                      <a:alpha val="0"/>
                    </a:srgbClr>
                  </a:clrTo>
                </a:clrChange>
              </a:blip>
              <a:srcRect/>
              <a:stretch>
                <a:fillRect/>
              </a:stretch>
            </p:blipFill>
            <p:spPr bwMode="auto">
              <a:xfrm rot="10800000">
                <a:off x="20955001" y="17373600"/>
                <a:ext cx="1443976" cy="1086121"/>
              </a:xfrm>
              <a:prstGeom prst="rect">
                <a:avLst/>
              </a:prstGeom>
              <a:noFill/>
            </p:spPr>
          </p:pic>
          <p:pic>
            <p:nvPicPr>
              <p:cNvPr id="88" name="Picture 2" descr="C:\Users\WOODY\Desktop\Image\123GoTV-transmitter-icon.jpg"/>
              <p:cNvPicPr>
                <a:picLocks noChangeAspect="1" noChangeArrowheads="1"/>
              </p:cNvPicPr>
              <p:nvPr/>
            </p:nvPicPr>
            <p:blipFill>
              <a:blip r:embed="rId26" cstate="print">
                <a:clrChange>
                  <a:clrFrom>
                    <a:srgbClr val="FFFFFF"/>
                  </a:clrFrom>
                  <a:clrTo>
                    <a:srgbClr val="FFFFFF">
                      <a:alpha val="0"/>
                    </a:srgbClr>
                  </a:clrTo>
                </a:clrChange>
              </a:blip>
              <a:srcRect/>
              <a:stretch>
                <a:fillRect/>
              </a:stretch>
            </p:blipFill>
            <p:spPr bwMode="auto">
              <a:xfrm rot="4844883">
                <a:off x="22561486" y="18544847"/>
                <a:ext cx="1443976" cy="1086121"/>
              </a:xfrm>
              <a:prstGeom prst="rect">
                <a:avLst/>
              </a:prstGeom>
              <a:noFill/>
            </p:spPr>
          </p:pic>
        </p:grpSp>
      </p:grpSp>
      <p:sp>
        <p:nvSpPr>
          <p:cNvPr id="57" name="TextBox 56"/>
          <p:cNvSpPr txBox="1"/>
          <p:nvPr/>
        </p:nvSpPr>
        <p:spPr>
          <a:xfrm>
            <a:off x="24231600" y="19202400"/>
            <a:ext cx="1459734" cy="481997"/>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sp>
        <p:nvSpPr>
          <p:cNvPr id="138" name="TextBox 137"/>
          <p:cNvSpPr txBox="1"/>
          <p:nvPr/>
        </p:nvSpPr>
        <p:spPr>
          <a:xfrm>
            <a:off x="26974800" y="5681424"/>
            <a:ext cx="1655064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Results</a:t>
            </a:r>
            <a:endParaRPr lang="en-US" sz="6000" b="1" dirty="0">
              <a:solidFill>
                <a:schemeClr val="accent1">
                  <a:lumMod val="75000"/>
                </a:schemeClr>
              </a:solidFill>
              <a:ea typeface="Ebrima" pitchFamily="2" charset="0"/>
              <a:cs typeface="Ebrima" pitchFamily="2" charset="0"/>
            </a:endParaRPr>
          </a:p>
        </p:txBody>
      </p:sp>
      <p:sp>
        <p:nvSpPr>
          <p:cNvPr id="7" name="Rectangle 6"/>
          <p:cNvSpPr/>
          <p:nvPr/>
        </p:nvSpPr>
        <p:spPr>
          <a:xfrm>
            <a:off x="26974800" y="7086600"/>
            <a:ext cx="16550640" cy="17221200"/>
          </a:xfrm>
          <a:prstGeom prst="rect">
            <a:avLst/>
          </a:prstGeom>
          <a:solidFill>
            <a:schemeClr val="bg1"/>
          </a:solidFill>
          <a:ln w="12700">
            <a:noFill/>
          </a:ln>
          <a:effectLst>
            <a:outerShdw blurRad="3810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ea typeface="Ebrima" pitchFamily="2" charset="0"/>
              <a:cs typeface="Ebrima" pitchFamily="2" charset="0"/>
            </a:endParaRPr>
          </a:p>
        </p:txBody>
      </p:sp>
      <p:grpSp>
        <p:nvGrpSpPr>
          <p:cNvPr id="165" name="Group 164"/>
          <p:cNvGrpSpPr/>
          <p:nvPr/>
        </p:nvGrpSpPr>
        <p:grpSpPr>
          <a:xfrm>
            <a:off x="27279600" y="7295852"/>
            <a:ext cx="15925800" cy="7715548"/>
            <a:chOff x="27279600" y="7787641"/>
            <a:chExt cx="15925800" cy="7715548"/>
          </a:xfrm>
        </p:grpSpPr>
        <p:pic>
          <p:nvPicPr>
            <p:cNvPr id="148" name="Picture 2" descr="C:\Users\WOODY\Desktop\Image\Java.png"/>
            <p:cNvPicPr>
              <a:picLocks noChangeAspect="1" noChangeArrowheads="1"/>
            </p:cNvPicPr>
            <p:nvPr/>
          </p:nvPicPr>
          <p:blipFill>
            <a:blip r:embed="rId28" cstate="print"/>
            <a:srcRect/>
            <a:stretch>
              <a:fillRect/>
            </a:stretch>
          </p:blipFill>
          <p:spPr bwMode="auto">
            <a:xfrm>
              <a:off x="40919400" y="7787641"/>
              <a:ext cx="1981200" cy="1981200"/>
            </a:xfrm>
            <a:prstGeom prst="rect">
              <a:avLst/>
            </a:prstGeom>
            <a:noFill/>
          </p:spPr>
        </p:pic>
        <p:pic>
          <p:nvPicPr>
            <p:cNvPr id="149" name="Picture 3" descr="C:\Users\WOODY\Desktop\Image\html_icon.png"/>
            <p:cNvPicPr>
              <a:picLocks noChangeAspect="1" noChangeArrowheads="1"/>
            </p:cNvPicPr>
            <p:nvPr/>
          </p:nvPicPr>
          <p:blipFill>
            <a:blip r:embed="rId29" cstate="print"/>
            <a:srcRect/>
            <a:stretch>
              <a:fillRect/>
            </a:stretch>
          </p:blipFill>
          <p:spPr bwMode="auto">
            <a:xfrm>
              <a:off x="35585400" y="10073641"/>
              <a:ext cx="2082800" cy="2082800"/>
            </a:xfrm>
            <a:prstGeom prst="rect">
              <a:avLst/>
            </a:prstGeom>
            <a:noFill/>
          </p:spPr>
        </p:pic>
        <p:pic>
          <p:nvPicPr>
            <p:cNvPr id="150" name="Picture 4" descr="C:\Users\WOODY\Desktop\Image\Free-Database-Add-icon.png"/>
            <p:cNvPicPr>
              <a:picLocks noChangeAspect="1" noChangeArrowheads="1"/>
            </p:cNvPicPr>
            <p:nvPr/>
          </p:nvPicPr>
          <p:blipFill>
            <a:blip r:embed="rId30" cstate="print"/>
            <a:srcRect/>
            <a:stretch>
              <a:fillRect/>
            </a:stretch>
          </p:blipFill>
          <p:spPr bwMode="auto">
            <a:xfrm>
              <a:off x="41376600" y="13494961"/>
              <a:ext cx="1785258" cy="1785258"/>
            </a:xfrm>
            <a:prstGeom prst="rect">
              <a:avLst/>
            </a:prstGeom>
            <a:noFill/>
          </p:spPr>
        </p:pic>
        <p:pic>
          <p:nvPicPr>
            <p:cNvPr id="151" name="Picture 2" descr="E:\PSU\ECE 412\Winter 2011\Pictures\Real boards\JPG\Tag_Poster.JPG"/>
            <p:cNvPicPr>
              <a:picLocks noChangeAspect="1" noChangeArrowheads="1"/>
            </p:cNvPicPr>
            <p:nvPr/>
          </p:nvPicPr>
          <p:blipFill>
            <a:blip r:embed="rId31" cstate="print">
              <a:clrChange>
                <a:clrFrom>
                  <a:srgbClr val="F4FCFF"/>
                </a:clrFrom>
                <a:clrTo>
                  <a:srgbClr val="F4FCFF">
                    <a:alpha val="0"/>
                  </a:srgbClr>
                </a:clrTo>
              </a:clrChange>
            </a:blip>
            <a:srcRect/>
            <a:stretch>
              <a:fillRect/>
            </a:stretch>
          </p:blipFill>
          <p:spPr bwMode="auto">
            <a:xfrm rot="20948527">
              <a:off x="31759144" y="8431634"/>
              <a:ext cx="2980532" cy="1981200"/>
            </a:xfrm>
            <a:prstGeom prst="rect">
              <a:avLst/>
            </a:prstGeom>
            <a:noFill/>
          </p:spPr>
        </p:pic>
        <p:pic>
          <p:nvPicPr>
            <p:cNvPr id="153" name="Picture 4" descr="E:\PSU\ECE 412\Winter 2011\Pictures\Real boards\JPG\wify_1.png"/>
            <p:cNvPicPr>
              <a:picLocks noChangeAspect="1" noChangeArrowheads="1"/>
            </p:cNvPicPr>
            <p:nvPr/>
          </p:nvPicPr>
          <p:blipFill>
            <a:blip r:embed="rId32" cstate="print">
              <a:clrChange>
                <a:clrFrom>
                  <a:srgbClr val="000000">
                    <a:alpha val="0"/>
                  </a:srgbClr>
                </a:clrFrom>
                <a:clrTo>
                  <a:srgbClr val="000000">
                    <a:alpha val="0"/>
                  </a:srgbClr>
                </a:clrTo>
              </a:clrChange>
            </a:blip>
            <a:srcRect/>
            <a:stretch>
              <a:fillRect/>
            </a:stretch>
          </p:blipFill>
          <p:spPr bwMode="auto">
            <a:xfrm>
              <a:off x="32744824" y="13883641"/>
              <a:ext cx="2002376" cy="1566922"/>
            </a:xfrm>
            <a:prstGeom prst="rect">
              <a:avLst/>
            </a:prstGeom>
            <a:noFill/>
          </p:spPr>
        </p:pic>
        <p:sp>
          <p:nvSpPr>
            <p:cNvPr id="154" name="TextBox 153"/>
            <p:cNvSpPr txBox="1"/>
            <p:nvPr/>
          </p:nvSpPr>
          <p:spPr>
            <a:xfrm>
              <a:off x="36042600" y="13113961"/>
              <a:ext cx="55626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SQL Database</a:t>
              </a:r>
            </a:p>
            <a:p>
              <a:pPr>
                <a:buFont typeface="Arial" pitchFamily="34" charset="0"/>
                <a:buChar char="•"/>
              </a:pPr>
              <a:r>
                <a:rPr lang="en-US" sz="2400" dirty="0" smtClean="0">
                  <a:ea typeface="Ebrima" pitchFamily="2" charset="0"/>
                  <a:cs typeface="Ebrima" pitchFamily="2" charset="0"/>
                </a:rPr>
                <a:t> RSSI-distance model or RF fingerprinting</a:t>
              </a:r>
            </a:p>
            <a:p>
              <a:pPr>
                <a:buFont typeface="Arial" pitchFamily="34" charset="0"/>
                <a:buChar char="•"/>
              </a:pPr>
              <a:r>
                <a:rPr lang="en-US" sz="2400" dirty="0" smtClean="0">
                  <a:ea typeface="Ebrima" pitchFamily="2" charset="0"/>
                  <a:cs typeface="Ebrima" pitchFamily="2" charset="0"/>
                </a:rPr>
                <a:t> Location update interval</a:t>
              </a:r>
            </a:p>
            <a:p>
              <a:pPr>
                <a:buFont typeface="Arial" pitchFamily="34" charset="0"/>
                <a:buChar char="•"/>
              </a:pPr>
              <a:r>
                <a:rPr lang="en-US" sz="2400" dirty="0" smtClean="0">
                  <a:ea typeface="Ebrima" pitchFamily="2" charset="0"/>
                  <a:cs typeface="Ebrima" pitchFamily="2" charset="0"/>
                </a:rPr>
                <a:t> Geometry of the tracking area</a:t>
              </a:r>
            </a:p>
            <a:p>
              <a:pPr>
                <a:buFont typeface="Arial" pitchFamily="34" charset="0"/>
                <a:buChar char="•"/>
              </a:pPr>
              <a:r>
                <a:rPr lang="en-US" sz="2400" dirty="0" smtClean="0">
                  <a:ea typeface="Ebrima" pitchFamily="2" charset="0"/>
                  <a:cs typeface="Ebrima" pitchFamily="2" charset="0"/>
                </a:rPr>
                <a:t> Identifications, locations, and battery              levels of the TIUs </a:t>
              </a:r>
              <a:endParaRPr lang="en-US" sz="2400" dirty="0">
                <a:ea typeface="Ebrima" pitchFamily="2" charset="0"/>
                <a:cs typeface="Ebrima" pitchFamily="2" charset="0"/>
              </a:endParaRPr>
            </a:p>
          </p:txBody>
        </p:sp>
        <p:sp>
          <p:nvSpPr>
            <p:cNvPr id="155" name="TextBox 154"/>
            <p:cNvSpPr txBox="1"/>
            <p:nvPr/>
          </p:nvSpPr>
          <p:spPr>
            <a:xfrm>
              <a:off x="37642800" y="9989761"/>
              <a:ext cx="5562600" cy="3108543"/>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Web Application</a:t>
              </a:r>
            </a:p>
            <a:p>
              <a:pPr>
                <a:buFont typeface="Arial" pitchFamily="34" charset="0"/>
                <a:buChar char="•"/>
              </a:pPr>
              <a:r>
                <a:rPr lang="en-US" sz="2400" dirty="0" smtClean="0">
                  <a:ea typeface="Ebrima" pitchFamily="2" charset="0"/>
                  <a:cs typeface="Ebrima" pitchFamily="2" charset="0"/>
                </a:rPr>
                <a:t> User and Admin interface</a:t>
              </a:r>
            </a:p>
            <a:p>
              <a:pPr>
                <a:buFont typeface="Arial" pitchFamily="34" charset="0"/>
                <a:buChar char="•"/>
              </a:pPr>
              <a:r>
                <a:rPr lang="en-US" sz="2400" dirty="0" smtClean="0">
                  <a:ea typeface="Ebrima" pitchFamily="2" charset="0"/>
                  <a:cs typeface="Ebrima" pitchFamily="2" charset="0"/>
                </a:rPr>
                <a:t> Interactive 2D map</a:t>
              </a:r>
            </a:p>
            <a:p>
              <a:pPr>
                <a:buFont typeface="Arial" pitchFamily="34" charset="0"/>
                <a:buChar char="•"/>
              </a:pPr>
              <a:r>
                <a:rPr lang="en-US" sz="2400" dirty="0" smtClean="0">
                  <a:ea typeface="Ebrima" pitchFamily="2" charset="0"/>
                  <a:cs typeface="Ebrima" pitchFamily="2" charset="0"/>
                </a:rPr>
                <a:t> Search TIU and detector via ID</a:t>
              </a:r>
            </a:p>
            <a:p>
              <a:pPr>
                <a:buFont typeface="Arial" pitchFamily="34" charset="0"/>
                <a:buChar char="•"/>
              </a:pPr>
              <a:r>
                <a:rPr lang="en-US" sz="2400" dirty="0" smtClean="0">
                  <a:ea typeface="Ebrima" pitchFamily="2" charset="0"/>
                  <a:cs typeface="Ebrima" pitchFamily="2" charset="0"/>
                </a:rPr>
                <a:t> Show battery level</a:t>
              </a:r>
            </a:p>
            <a:p>
              <a:pPr>
                <a:buFont typeface="Arial" pitchFamily="34" charset="0"/>
                <a:buChar char="•"/>
              </a:pPr>
              <a:r>
                <a:rPr lang="en-US" sz="2400" dirty="0" smtClean="0">
                  <a:ea typeface="Ebrima" pitchFamily="2" charset="0"/>
                  <a:cs typeface="Ebrima" pitchFamily="2" charset="0"/>
                </a:rPr>
                <a:t> Add and remove tag/detector</a:t>
              </a:r>
            </a:p>
            <a:p>
              <a:pPr>
                <a:buFont typeface="Arial" pitchFamily="34" charset="0"/>
                <a:buChar char="•"/>
              </a:pPr>
              <a:r>
                <a:rPr lang="en-US" sz="2400" dirty="0" smtClean="0">
                  <a:ea typeface="Ebrima" pitchFamily="2" charset="0"/>
                  <a:cs typeface="Ebrima" pitchFamily="2" charset="0"/>
                </a:rPr>
                <a:t> Change  geometry of tracking area   </a:t>
              </a:r>
            </a:p>
            <a:p>
              <a:pPr>
                <a:buFont typeface="Arial" pitchFamily="34" charset="0"/>
                <a:buChar char="•"/>
              </a:pPr>
              <a:endParaRPr lang="en-US" sz="2400" dirty="0">
                <a:ea typeface="Ebrima" pitchFamily="2" charset="0"/>
                <a:cs typeface="Ebrima" pitchFamily="2" charset="0"/>
              </a:endParaRPr>
            </a:p>
          </p:txBody>
        </p:sp>
        <p:sp>
          <p:nvSpPr>
            <p:cNvPr id="156" name="TextBox 155"/>
            <p:cNvSpPr txBox="1"/>
            <p:nvPr/>
          </p:nvSpPr>
          <p:spPr>
            <a:xfrm>
              <a:off x="35966400" y="8168641"/>
              <a:ext cx="5562600" cy="1261884"/>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Controller</a:t>
              </a:r>
            </a:p>
            <a:p>
              <a:pPr>
                <a:buFont typeface="Arial" pitchFamily="34" charset="0"/>
                <a:buChar char="•"/>
              </a:pPr>
              <a:r>
                <a:rPr lang="en-US" sz="2400" dirty="0" smtClean="0">
                  <a:ea typeface="Ebrima" pitchFamily="2" charset="0"/>
                  <a:cs typeface="Ebrima" pitchFamily="2" charset="0"/>
                </a:rPr>
                <a:t> Written in Java</a:t>
              </a:r>
            </a:p>
            <a:p>
              <a:pPr>
                <a:buFont typeface="Arial" pitchFamily="34" charset="0"/>
                <a:buChar char="•"/>
              </a:pPr>
              <a:r>
                <a:rPr lang="en-US" sz="2400" dirty="0" smtClean="0">
                  <a:ea typeface="Ebrima" pitchFamily="2" charset="0"/>
                  <a:cs typeface="Ebrima" pitchFamily="2" charset="0"/>
                </a:rPr>
                <a:t> Cross platform</a:t>
              </a:r>
              <a:endParaRPr lang="en-US" sz="2400" dirty="0">
                <a:ea typeface="Ebrima" pitchFamily="2" charset="0"/>
                <a:cs typeface="Ebrima" pitchFamily="2" charset="0"/>
              </a:endParaRPr>
            </a:p>
          </p:txBody>
        </p:sp>
        <p:sp>
          <p:nvSpPr>
            <p:cNvPr id="157" name="TextBox 156"/>
            <p:cNvSpPr txBox="1"/>
            <p:nvPr/>
          </p:nvSpPr>
          <p:spPr>
            <a:xfrm>
              <a:off x="27279600" y="8092441"/>
              <a:ext cx="55626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Asset Tag</a:t>
              </a:r>
            </a:p>
            <a:p>
              <a:pPr>
                <a:buFont typeface="Arial" pitchFamily="34" charset="0"/>
                <a:buChar char="•"/>
              </a:pPr>
              <a:r>
                <a:rPr lang="en-US" sz="2400" dirty="0" smtClean="0">
                  <a:ea typeface="Ebrima" pitchFamily="2" charset="0"/>
                  <a:cs typeface="Ebrima" pitchFamily="2" charset="0"/>
                </a:rPr>
                <a:t> Size: 1”x1”x1”</a:t>
              </a:r>
            </a:p>
            <a:p>
              <a:pPr>
                <a:buFont typeface="Arial" pitchFamily="34" charset="0"/>
                <a:buChar char="•"/>
              </a:pPr>
              <a:r>
                <a:rPr lang="en-US" sz="2400" dirty="0" smtClean="0">
                  <a:ea typeface="Ebrima" pitchFamily="2" charset="0"/>
                  <a:cs typeface="Ebrima" pitchFamily="2" charset="0"/>
                </a:rPr>
                <a:t> Use RF12B transceiver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coin cell 20mm battery</a:t>
              </a:r>
            </a:p>
            <a:p>
              <a:pPr>
                <a:buFont typeface="Arial" pitchFamily="34" charset="0"/>
                <a:buChar char="•"/>
              </a:pPr>
              <a:r>
                <a:rPr lang="en-US" sz="2400" dirty="0" smtClean="0">
                  <a:ea typeface="Ebrima" pitchFamily="2" charset="0"/>
                  <a:cs typeface="Ebrima" pitchFamily="2" charset="0"/>
                </a:rPr>
                <a:t> Battery life: more than 1 month   </a:t>
              </a:r>
              <a:endParaRPr lang="en-US" sz="2400" dirty="0">
                <a:ea typeface="Ebrima" pitchFamily="2" charset="0"/>
                <a:cs typeface="Ebrima" pitchFamily="2" charset="0"/>
              </a:endParaRPr>
            </a:p>
          </p:txBody>
        </p:sp>
        <p:sp>
          <p:nvSpPr>
            <p:cNvPr id="158" name="TextBox 157"/>
            <p:cNvSpPr txBox="1"/>
            <p:nvPr/>
          </p:nvSpPr>
          <p:spPr>
            <a:xfrm>
              <a:off x="30708600" y="10911841"/>
              <a:ext cx="41148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Detector</a:t>
              </a:r>
            </a:p>
            <a:p>
              <a:pPr>
                <a:buFont typeface="Arial" pitchFamily="34" charset="0"/>
                <a:buChar char="•"/>
              </a:pPr>
              <a:r>
                <a:rPr lang="en-US" sz="2400" dirty="0" smtClean="0">
                  <a:ea typeface="Ebrima" pitchFamily="2" charset="0"/>
                  <a:cs typeface="Ebrima" pitchFamily="2" charset="0"/>
                </a:rPr>
                <a:t> Size: 3.5”x1”</a:t>
              </a:r>
            </a:p>
            <a:p>
              <a:pPr>
                <a:buFont typeface="Arial" pitchFamily="34" charset="0"/>
                <a:buChar char="•"/>
              </a:pPr>
              <a:r>
                <a:rPr lang="en-US" sz="2400" dirty="0" smtClean="0">
                  <a:ea typeface="Ebrima" pitchFamily="2" charset="0"/>
                  <a:cs typeface="Ebrima" pitchFamily="2" charset="0"/>
                </a:rPr>
                <a:t> Use RF12B transceiver at</a:t>
              </a:r>
            </a:p>
            <a:p>
              <a:r>
                <a:rPr lang="en-US" sz="2400" dirty="0" smtClean="0">
                  <a:ea typeface="Ebrima" pitchFamily="2" charset="0"/>
                  <a:cs typeface="Ebrima" pitchFamily="2" charset="0"/>
                </a:rP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9V battery/adapter</a:t>
              </a:r>
              <a:endParaRPr lang="en-US" sz="2400" dirty="0">
                <a:ea typeface="Ebrima" pitchFamily="2" charset="0"/>
                <a:cs typeface="Ebrima" pitchFamily="2" charset="0"/>
              </a:endParaRPr>
            </a:p>
          </p:txBody>
        </p:sp>
        <p:sp>
          <p:nvSpPr>
            <p:cNvPr id="159" name="TextBox 158"/>
            <p:cNvSpPr txBox="1"/>
            <p:nvPr/>
          </p:nvSpPr>
          <p:spPr>
            <a:xfrm>
              <a:off x="27355800" y="13502641"/>
              <a:ext cx="5562600" cy="2000548"/>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Proxy</a:t>
              </a:r>
            </a:p>
            <a:p>
              <a:pPr>
                <a:buFont typeface="Arial" pitchFamily="34" charset="0"/>
                <a:buChar char="•"/>
              </a:pPr>
              <a:r>
                <a:rPr lang="en-US" sz="2400" dirty="0" smtClean="0">
                  <a:ea typeface="Ebrima" pitchFamily="2" charset="0"/>
                  <a:cs typeface="Ebrima" pitchFamily="2" charset="0"/>
                </a:rPr>
                <a:t> Use WiFly 802.11b/g at 2.4GHz </a:t>
              </a:r>
            </a:p>
            <a:p>
              <a:pPr>
                <a:buFont typeface="Arial" pitchFamily="34" charset="0"/>
                <a:buChar char="•"/>
              </a:pPr>
              <a:r>
                <a:rPr lang="en-US" sz="2400" dirty="0" smtClean="0">
                  <a:ea typeface="Ebrima" pitchFamily="2" charset="0"/>
                  <a:cs typeface="Ebrima" pitchFamily="2" charset="0"/>
                </a:rPr>
                <a:t> Use RF12B transceiver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9V battery/adaptor   </a:t>
              </a:r>
              <a:endParaRPr lang="en-US" sz="2400" dirty="0">
                <a:ea typeface="Ebrima" pitchFamily="2" charset="0"/>
                <a:cs typeface="Ebrima" pitchFamily="2" charset="0"/>
              </a:endParaRPr>
            </a:p>
          </p:txBody>
        </p:sp>
      </p:grpSp>
      <p:sp>
        <p:nvSpPr>
          <p:cNvPr id="103" name="TextBox 102"/>
          <p:cNvSpPr txBox="1"/>
          <p:nvPr/>
        </p:nvSpPr>
        <p:spPr>
          <a:xfrm>
            <a:off x="27491844" y="20208241"/>
            <a:ext cx="4054956" cy="830997"/>
          </a:xfrm>
          <a:prstGeom prst="rect">
            <a:avLst/>
          </a:prstGeom>
          <a:blipFill dpi="0" rotWithShape="1">
            <a:blip r:embed="rId33" cstate="print"/>
            <a:srcRect/>
            <a:stretch>
              <a:fillRect t="15000" r="78000" b="10000"/>
            </a:stretch>
          </a:blipFill>
        </p:spPr>
        <p:txBody>
          <a:bodyPr wrap="none" lIns="914400" rtlCol="0">
            <a:spAutoFit/>
          </a:bodyPr>
          <a:lstStyle/>
          <a:p>
            <a:r>
              <a:rPr lang="en-US" sz="4800" dirty="0" smtClean="0">
                <a:solidFill>
                  <a:srgbClr val="4081D0"/>
                </a:solidFill>
                <a:latin typeface="Ebrima" pitchFamily="2" charset="0"/>
                <a:ea typeface="Ebrima" pitchFamily="2" charset="0"/>
                <a:cs typeface="Ebrima" pitchFamily="2" charset="0"/>
              </a:rPr>
              <a:t>Battery Life</a:t>
            </a:r>
            <a:endParaRPr lang="en-US" sz="4800" dirty="0">
              <a:solidFill>
                <a:srgbClr val="4081D0"/>
              </a:solidFill>
              <a:latin typeface="Ebrima" pitchFamily="2" charset="0"/>
              <a:ea typeface="Ebrima" pitchFamily="2" charset="0"/>
              <a:cs typeface="Ebrima" pitchFamily="2" charset="0"/>
            </a:endParaRPr>
          </a:p>
        </p:txBody>
      </p:sp>
      <p:sp>
        <p:nvSpPr>
          <p:cNvPr id="110" name="Rectangle 109"/>
          <p:cNvSpPr/>
          <p:nvPr/>
        </p:nvSpPr>
        <p:spPr>
          <a:xfrm>
            <a:off x="27432000" y="21059359"/>
            <a:ext cx="7696200" cy="1815882"/>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Capacity of  lithium coin cell: 240mAh</a:t>
            </a:r>
          </a:p>
          <a:p>
            <a:pPr lvl="0">
              <a:buFont typeface="Arial" pitchFamily="34" charset="0"/>
              <a:buChar char="•"/>
            </a:pPr>
            <a:r>
              <a:rPr lang="en-US" sz="2800" dirty="0" smtClean="0">
                <a:latin typeface="Ebrima" pitchFamily="2" charset="0"/>
                <a:ea typeface="Ebrima" pitchFamily="2" charset="0"/>
                <a:cs typeface="Ebrima" pitchFamily="2" charset="0"/>
              </a:rPr>
              <a:t> Transmission time: 3ms every 1 seconds</a:t>
            </a:r>
          </a:p>
          <a:p>
            <a:pPr lvl="0">
              <a:buFont typeface="Arial" pitchFamily="34" charset="0"/>
              <a:buChar char="•"/>
            </a:pPr>
            <a:r>
              <a:rPr lang="en-US" sz="2800" dirty="0" smtClean="0">
                <a:latin typeface="Ebrima" pitchFamily="2" charset="0"/>
                <a:ea typeface="Ebrima" pitchFamily="2" charset="0"/>
                <a:cs typeface="Ebrima" pitchFamily="2" charset="0"/>
              </a:rPr>
              <a:t> Active current: 30mA (RF transceiver + MCU)</a:t>
            </a:r>
          </a:p>
          <a:p>
            <a:pPr lvl="0">
              <a:buFont typeface="Arial" pitchFamily="34" charset="0"/>
              <a:buChar char="•"/>
            </a:pPr>
            <a:r>
              <a:rPr lang="en-US" sz="2800" dirty="0" smtClean="0">
                <a:latin typeface="Ebrima" pitchFamily="2" charset="0"/>
                <a:ea typeface="Ebrima" pitchFamily="2" charset="0"/>
                <a:cs typeface="Ebrima" pitchFamily="2" charset="0"/>
              </a:rPr>
              <a:t> Sleep current:  0.0425mA </a:t>
            </a:r>
          </a:p>
        </p:txBody>
      </p:sp>
      <p:graphicFrame>
        <p:nvGraphicFramePr>
          <p:cNvPr id="111" name="Object 110"/>
          <p:cNvGraphicFramePr>
            <a:graphicFrameLocks noChangeAspect="1"/>
          </p:cNvGraphicFramePr>
          <p:nvPr/>
        </p:nvGraphicFramePr>
        <p:xfrm>
          <a:off x="27373263" y="22900641"/>
          <a:ext cx="7743825" cy="1123950"/>
        </p:xfrm>
        <a:graphic>
          <a:graphicData uri="http://schemas.openxmlformats.org/presentationml/2006/ole">
            <p:oleObj spid="_x0000_s1026" name="Equation" r:id="rId34" imgW="3848040" imgH="558720" progId="Equation.3">
              <p:embed/>
            </p:oleObj>
          </a:graphicData>
        </a:graphic>
      </p:graphicFrame>
      <p:sp>
        <p:nvSpPr>
          <p:cNvPr id="117" name="TextBox 116"/>
          <p:cNvSpPr txBox="1"/>
          <p:nvPr/>
        </p:nvSpPr>
        <p:spPr>
          <a:xfrm>
            <a:off x="35509200" y="20208241"/>
            <a:ext cx="3437801" cy="830997"/>
          </a:xfrm>
          <a:prstGeom prst="rect">
            <a:avLst/>
          </a:prstGeom>
          <a:blipFill dpi="0" rotWithShape="1">
            <a:blip r:embed="rId35" cstate="print"/>
            <a:srcRect/>
            <a:stretch>
              <a:fillRect t="12000" r="80000" b="10000"/>
            </a:stretch>
          </a:blipFill>
        </p:spPr>
        <p:txBody>
          <a:bodyPr wrap="none" lIns="914400" rtlCol="0">
            <a:spAutoFit/>
          </a:bodyPr>
          <a:lstStyle/>
          <a:p>
            <a:r>
              <a:rPr lang="en-US" sz="4800" dirty="0" smtClean="0">
                <a:solidFill>
                  <a:srgbClr val="4081D0"/>
                </a:solidFill>
                <a:latin typeface="Ebrima" pitchFamily="2" charset="0"/>
                <a:ea typeface="Ebrima" pitchFamily="2" charset="0"/>
                <a:cs typeface="Ebrima" pitchFamily="2" charset="0"/>
              </a:rPr>
              <a:t>Accuracy</a:t>
            </a:r>
            <a:endParaRPr lang="en-US" sz="4800" dirty="0">
              <a:solidFill>
                <a:srgbClr val="4081D0"/>
              </a:solidFill>
              <a:latin typeface="Ebrima" pitchFamily="2" charset="0"/>
              <a:ea typeface="Ebrima" pitchFamily="2" charset="0"/>
              <a:cs typeface="Ebrima" pitchFamily="2" charset="0"/>
            </a:endParaRPr>
          </a:p>
        </p:txBody>
      </p:sp>
      <p:sp>
        <p:nvSpPr>
          <p:cNvPr id="118" name="Rectangle 117"/>
          <p:cNvSpPr/>
          <p:nvPr/>
        </p:nvSpPr>
        <p:spPr>
          <a:xfrm>
            <a:off x="35509200" y="21122641"/>
            <a:ext cx="7624273" cy="523220"/>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Testing ……… </a:t>
            </a:r>
          </a:p>
        </p:txBody>
      </p:sp>
      <p:pic>
        <p:nvPicPr>
          <p:cNvPr id="166" name="Picture 165" descr="1209193.png"/>
          <p:cNvPicPr>
            <a:picLocks noChangeAspect="1"/>
          </p:cNvPicPr>
          <p:nvPr/>
        </p:nvPicPr>
        <p:blipFill>
          <a:blip r:embed="rId9" cstate="print">
            <a:duotone>
              <a:prstClr val="black"/>
              <a:schemeClr val="accent1">
                <a:tint val="45000"/>
                <a:satMod val="400000"/>
              </a:schemeClr>
            </a:duotone>
            <a:lum bright="40000" contrast="40000"/>
          </a:blip>
          <a:stretch>
            <a:fillRect/>
          </a:stretch>
        </p:blipFill>
        <p:spPr>
          <a:xfrm>
            <a:off x="25298400" y="13868400"/>
            <a:ext cx="1122745" cy="1097406"/>
          </a:xfrm>
          <a:prstGeom prst="rect">
            <a:avLst/>
          </a:prstGeom>
        </p:spPr>
      </p:pic>
      <p:sp>
        <p:nvSpPr>
          <p:cNvPr id="167" name="TextBox 166"/>
          <p:cNvSpPr txBox="1"/>
          <p:nvPr/>
        </p:nvSpPr>
        <p:spPr>
          <a:xfrm>
            <a:off x="25222200" y="14935200"/>
            <a:ext cx="1459734" cy="481997"/>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pic>
        <p:nvPicPr>
          <p:cNvPr id="152" name="Picture 3" descr="E:\PSU\ECE 412\Winter 2011\Pictures\Real boards\JPG\Detector_Poster.JPG"/>
          <p:cNvPicPr>
            <a:picLocks noChangeAspect="1" noChangeArrowheads="1"/>
          </p:cNvPicPr>
          <p:nvPr/>
        </p:nvPicPr>
        <p:blipFill>
          <a:blip r:embed="rId36" cstate="print"/>
          <a:srcRect/>
          <a:stretch>
            <a:fillRect/>
          </a:stretch>
        </p:blipFill>
        <p:spPr bwMode="auto">
          <a:xfrm>
            <a:off x="26912567" y="11090093"/>
            <a:ext cx="3746828" cy="81234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375</Words>
  <Application>Microsoft Office PowerPoint</Application>
  <PresentationFormat>Custom</PresentationFormat>
  <Paragraphs>102</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114</cp:revision>
  <dcterms:created xsi:type="dcterms:W3CDTF">2011-05-14T19:20:52Z</dcterms:created>
  <dcterms:modified xsi:type="dcterms:W3CDTF">2011-05-18T21:25:59Z</dcterms:modified>
</cp:coreProperties>
</file>