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9524" autoAdjust="0"/>
  </p:normalViewPr>
  <p:slideViewPr>
    <p:cSldViewPr>
      <p:cViewPr>
        <p:scale>
          <a:sx n="50" d="100"/>
          <a:sy n="50" d="100"/>
        </p:scale>
        <p:origin x="-78" y="571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5.6505872015054806</c:v>
                </c:pt>
                <c:pt idx="3">
                  <c:v>5.5386980783198174</c:v>
                </c:pt>
                <c:pt idx="4">
                  <c:v>5.4290245082157531</c:v>
                </c:pt>
                <c:pt idx="5">
                  <c:v>5.3215226203029449</c:v>
                </c:pt>
                <c:pt idx="6">
                  <c:v>5.2161494123928431</c:v>
                </c:pt>
                <c:pt idx="7">
                  <c:v>5.1128627337972681</c:v>
                </c:pt>
                <c:pt idx="8">
                  <c:v>5.011621268467632</c:v>
                </c:pt>
                <c:pt idx="9">
                  <c:v>4.9123845184678849</c:v>
                </c:pt>
                <c:pt idx="10">
                  <c:v>4.8151127877748712</c:v>
                </c:pt>
                <c:pt idx="11">
                  <c:v>4.7197671663993264</c:v>
                </c:pt>
                <c:pt idx="12">
                  <c:v>4.6263095148213971</c:v>
                </c:pt>
                <c:pt idx="13">
                  <c:v>4.534702448734353</c:v>
                </c:pt>
                <c:pt idx="14">
                  <c:v>4.4449093240903084</c:v>
                </c:pt>
                <c:pt idx="15">
                  <c:v>4.3568942224421452</c:v>
                </c:pt>
                <c:pt idx="16">
                  <c:v>4.2706219365756581</c:v>
                </c:pt>
                <c:pt idx="17">
                  <c:v>4.1860579564261817</c:v>
                </c:pt>
                <c:pt idx="18">
                  <c:v>4.1031684552741421</c:v>
                </c:pt>
                <c:pt idx="19">
                  <c:v>4.0219202762138355</c:v>
                </c:pt>
                <c:pt idx="20">
                  <c:v>3.9422809188903405</c:v>
                </c:pt>
                <c:pt idx="21">
                  <c:v>3.8642185264988456</c:v>
                </c:pt>
                <c:pt idx="22">
                  <c:v>3.7877018730415601</c:v>
                </c:pt>
                <c:pt idx="23">
                  <c:v>3.7127003508368448</c:v>
                </c:pt>
                <c:pt idx="24">
                  <c:v>3.6391839582758005</c:v>
                </c:pt>
                <c:pt idx="25">
                  <c:v>3.5671232878211701</c:v>
                </c:pt>
                <c:pt idx="26">
                  <c:v>3.4964895142439367</c:v>
                </c:pt>
                <c:pt idx="27">
                  <c:v>3.4272543830928877</c:v>
                </c:pt>
                <c:pt idx="28">
                  <c:v>3.3593901993924122</c:v>
                </c:pt>
                <c:pt idx="29">
                  <c:v>3.2928698165641577</c:v>
                </c:pt>
              </c:numCache>
            </c:numRef>
          </c:yVal>
          <c:smooth val="1"/>
        </c:ser>
        <c:axId val="54696960"/>
        <c:axId val="54981760"/>
      </c:scatterChart>
      <c:valAx>
        <c:axId val="54696960"/>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4981760"/>
        <c:crosses val="autoZero"/>
        <c:crossBetween val="midCat"/>
      </c:valAx>
      <c:valAx>
        <c:axId val="54981760"/>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54696960"/>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5/19/2011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5/19/2011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gif"/><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tiff"/><Relationship Id="rId24" Type="http://schemas.openxmlformats.org/officeDocument/2006/relationships/image" Target="../media/image22.jpeg"/><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latin typeface="+mj-lt"/>
                <a:ea typeface="Ebrima" pitchFamily="2" charset="0"/>
                <a:cs typeface="Ebrima" pitchFamily="2" charset="0"/>
              </a:rPr>
              <a:t>TIU Tracking System</a:t>
            </a:r>
            <a:endParaRPr lang="en-US" sz="16600" b="1" dirty="0">
              <a:solidFill>
                <a:srgbClr val="0660A8"/>
              </a:solidFill>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3" name="Group 182"/>
          <p:cNvGrpSpPr/>
          <p:nvPr/>
        </p:nvGrpSpPr>
        <p:grpSpPr>
          <a:xfrm>
            <a:off x="1280160" y="11201400"/>
            <a:ext cx="10515600" cy="4622363"/>
            <a:chOff x="1280160" y="11201400"/>
            <a:chExt cx="10515600" cy="4622363"/>
          </a:xfrm>
        </p:grpSpPr>
        <p:sp>
          <p:nvSpPr>
            <p:cNvPr id="103" name="Rectangle 102"/>
            <p:cNvSpPr/>
            <p:nvPr/>
          </p:nvSpPr>
          <p:spPr>
            <a:xfrm>
              <a:off x="1280160" y="11201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Requirements</a:t>
              </a:r>
              <a:endParaRPr lang="en-US" sz="5400" b="1" dirty="0">
                <a:solidFill>
                  <a:schemeClr val="tx2"/>
                </a:solidFill>
                <a:latin typeface="Cambria" pitchFamily="18" charset="0"/>
              </a:endParaRPr>
            </a:p>
          </p:txBody>
        </p:sp>
        <p:sp>
          <p:nvSpPr>
            <p:cNvPr id="104" name="TextBox 103"/>
            <p:cNvSpPr txBox="1"/>
            <p:nvPr/>
          </p:nvSpPr>
          <p:spPr>
            <a:xfrm>
              <a:off x="1280160" y="12192000"/>
              <a:ext cx="10515600" cy="3631763"/>
            </a:xfrm>
            <a:prstGeom prst="rect">
              <a:avLst/>
            </a:prstGeom>
            <a:noFill/>
          </p:spPr>
          <p:txBody>
            <a:bodyPr wrap="square" lIns="0" tIns="91440" bIns="91440" rtlCol="0">
              <a:spAutoFit/>
            </a:bodyPr>
            <a:lstStyle/>
            <a:p>
              <a:pPr marL="228600" indent="-228600" algn="just">
                <a:buFont typeface="Arial" pitchFamily="34" charset="0"/>
                <a:buChar char="•"/>
              </a:pPr>
              <a:r>
                <a:rPr lang="en-US" sz="3200" dirty="0" smtClean="0">
                  <a:ea typeface="Ebrima" pitchFamily="2" charset="0"/>
                  <a:cs typeface="Ebrima" pitchFamily="2" charset="0"/>
                </a:rPr>
                <a:t>Asset tag’s size: 1” x 1” x 1” </a:t>
              </a:r>
            </a:p>
            <a:p>
              <a:pPr marL="228600" lvl="0" indent="-228600" algn="just">
                <a:buFont typeface="Arial" pitchFamily="34" charset="0"/>
                <a:buChar char="•"/>
              </a:pPr>
              <a:r>
                <a:rPr lang="en-US" sz="3200" dirty="0" smtClean="0">
                  <a:ea typeface="Ebrima" pitchFamily="2" charset="0"/>
                  <a:cs typeface="Ebrima" pitchFamily="2" charset="0"/>
                </a:rPr>
                <a:t>Low power consumption</a:t>
              </a:r>
            </a:p>
            <a:p>
              <a:pPr marL="228600" lvl="0" indent="-228600" algn="just">
                <a:buFont typeface="Arial" pitchFamily="34" charset="0"/>
                <a:buChar char="•"/>
              </a:pPr>
              <a:r>
                <a:rPr lang="en-US" sz="3200" dirty="0" smtClean="0">
                  <a:ea typeface="Ebrima" pitchFamily="2" charset="0"/>
                  <a:cs typeface="Ebrima" pitchFamily="2" charset="0"/>
                </a:rPr>
                <a:t>Accurate</a:t>
              </a:r>
            </a:p>
            <a:p>
              <a:pPr marL="228600" lvl="0" indent="-228600" algn="just">
                <a:buFont typeface="Arial" pitchFamily="34" charset="0"/>
                <a:buChar char="•"/>
              </a:pPr>
              <a:r>
                <a:rPr lang="en-US" sz="3200" dirty="0" smtClean="0">
                  <a:ea typeface="Ebrima" pitchFamily="2" charset="0"/>
                  <a:cs typeface="Ebrima" pitchFamily="2" charset="0"/>
                </a:rPr>
                <a:t>Web application as user interface</a:t>
              </a:r>
            </a:p>
            <a:p>
              <a:pPr marL="228600" lvl="0" indent="-228600" algn="just">
                <a:buFont typeface="Arial" pitchFamily="34" charset="0"/>
                <a:buChar char="•"/>
              </a:pPr>
              <a:r>
                <a:rPr lang="en-US" sz="3200" dirty="0" smtClean="0">
                  <a:ea typeface="Ebrima" pitchFamily="2" charset="0"/>
                  <a:cs typeface="Ebrima" pitchFamily="2" charset="0"/>
                </a:rPr>
                <a:t>2D map display</a:t>
              </a:r>
            </a:p>
            <a:p>
              <a:pPr marL="228600" lvl="0" indent="-228600" algn="just">
                <a:buFont typeface="Arial" pitchFamily="34" charset="0"/>
                <a:buChar char="•"/>
              </a:pPr>
              <a:r>
                <a:rPr lang="en-US" sz="3200" dirty="0" smtClean="0">
                  <a:ea typeface="Ebrima" pitchFamily="2" charset="0"/>
                  <a:cs typeface="Ebrima" pitchFamily="2" charset="0"/>
                </a:rPr>
                <a:t>Scalable tracking area</a:t>
              </a:r>
            </a:p>
            <a:p>
              <a:pPr marL="228600" lvl="0" indent="-228600">
                <a:buFont typeface="Arial" pitchFamily="34" charset="0"/>
                <a:buChar char="•"/>
              </a:pPr>
              <a:r>
                <a:rPr lang="en-US" sz="3200" dirty="0" smtClean="0">
                  <a:ea typeface="Ebrima" pitchFamily="2" charset="0"/>
                  <a:cs typeface="Ebrima" pitchFamily="2" charset="0"/>
                </a:rPr>
                <a:t>Low cost solution</a:t>
              </a:r>
            </a:p>
          </p:txBody>
        </p:sp>
      </p:grpSp>
      <p:grpSp>
        <p:nvGrpSpPr>
          <p:cNvPr id="182" name="Group 181"/>
          <p:cNvGrpSpPr/>
          <p:nvPr/>
        </p:nvGrpSpPr>
        <p:grpSpPr>
          <a:xfrm>
            <a:off x="1280160" y="5029200"/>
            <a:ext cx="10515600" cy="4206121"/>
            <a:chOff x="1280160" y="5257800"/>
            <a:chExt cx="10515600" cy="420612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3139321"/>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415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860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634959"/>
            <a:ext cx="6408757" cy="4114800"/>
          </a:xfrm>
          <a:prstGeom prst="rect">
            <a:avLst/>
          </a:prstGeom>
          <a:noFill/>
          <a:ln w="3175">
            <a:noFill/>
          </a:ln>
        </p:spPr>
      </p:pic>
      <p:sp>
        <p:nvSpPr>
          <p:cNvPr id="59" name="TextBox 58"/>
          <p:cNvSpPr txBox="1"/>
          <p:nvPr/>
        </p:nvSpPr>
        <p:spPr>
          <a:xfrm>
            <a:off x="30175200" y="26698217"/>
            <a:ext cx="11353800" cy="2154436"/>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526720"/>
            <a:ext cx="6187752" cy="2677656"/>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a:buFont typeface="Arial" pitchFamily="34" charset="0"/>
              <a:buChar char="•"/>
            </a:pPr>
            <a:r>
              <a:rPr lang="en-US" sz="3200" dirty="0" smtClean="0">
                <a:ea typeface="Ebrima" pitchFamily="2" charset="0"/>
                <a:cs typeface="Ebrima" pitchFamily="2" charset="0"/>
              </a:rPr>
              <a:t> Size: 3.5”x1”</a:t>
            </a:r>
          </a:p>
          <a:p>
            <a:pPr>
              <a:buFont typeface="Arial" pitchFamily="34" charset="0"/>
              <a:buChar char="•"/>
            </a:pPr>
            <a:r>
              <a:rPr lang="en-US" sz="3200" dirty="0" smtClean="0">
                <a:ea typeface="Ebrima" pitchFamily="2" charset="0"/>
                <a:cs typeface="Ebrima" pitchFamily="2" charset="0"/>
              </a:rPr>
              <a:t> Use ATMega328p MCU </a:t>
            </a:r>
          </a:p>
          <a:p>
            <a:pPr>
              <a:buFont typeface="Arial" pitchFamily="34" charset="0"/>
              <a:buChar char="•"/>
            </a:pPr>
            <a:r>
              <a:rPr lang="en-US" sz="3200" dirty="0" smtClean="0">
                <a:ea typeface="Ebrima" pitchFamily="2" charset="0"/>
                <a:cs typeface="Ebrima" pitchFamily="2" charset="0"/>
              </a:rPr>
              <a:t> Use 9V battery/adapter</a:t>
            </a:r>
          </a:p>
          <a:p>
            <a:pPr>
              <a:buFont typeface="Arial" pitchFamily="34" charset="0"/>
              <a:buChar char="•"/>
            </a:pPr>
            <a:r>
              <a:rPr lang="en-US" sz="3200" dirty="0" smtClean="0">
                <a:ea typeface="Ebrima" pitchFamily="2" charset="0"/>
                <a:cs typeface="Ebrima" pitchFamily="2" charset="0"/>
              </a:rPr>
              <a:t> Use RF12B transceiver at 434MHz</a:t>
            </a:r>
          </a:p>
        </p:txBody>
      </p:sp>
      <p:sp>
        <p:nvSpPr>
          <p:cNvPr id="63" name="TextBox 62"/>
          <p:cNvSpPr txBox="1"/>
          <p:nvPr/>
        </p:nvSpPr>
        <p:spPr>
          <a:xfrm>
            <a:off x="30845448" y="8610600"/>
            <a:ext cx="6111552" cy="3231654"/>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a:buFont typeface="Arial" pitchFamily="34" charset="0"/>
              <a:buChar char="•"/>
            </a:pPr>
            <a:r>
              <a:rPr lang="en-US" sz="3200" dirty="0" smtClean="0">
                <a:ea typeface="Ebrima" pitchFamily="2" charset="0"/>
                <a:cs typeface="Ebrima" pitchFamily="2" charset="0"/>
              </a:rPr>
              <a:t> Size: 1”x1”x1”</a:t>
            </a:r>
          </a:p>
          <a:p>
            <a:pPr>
              <a:buFont typeface="Arial" pitchFamily="34" charset="0"/>
              <a:buChar char="•"/>
            </a:pPr>
            <a:r>
              <a:rPr lang="en-US" sz="3200" dirty="0" smtClean="0">
                <a:ea typeface="Ebrima" pitchFamily="2" charset="0"/>
                <a:cs typeface="Ebrima" pitchFamily="2" charset="0"/>
              </a:rPr>
              <a:t> Use ATMega328p MCU</a:t>
            </a:r>
          </a:p>
          <a:p>
            <a:pPr>
              <a:buFont typeface="Arial" pitchFamily="34" charset="0"/>
              <a:buChar char="•"/>
            </a:pPr>
            <a:r>
              <a:rPr lang="en-US" sz="3200" dirty="0" smtClean="0">
                <a:ea typeface="Ebrima" pitchFamily="2" charset="0"/>
                <a:cs typeface="Ebrima" pitchFamily="2" charset="0"/>
              </a:rPr>
              <a:t> Use 20mm coin cell battery</a:t>
            </a:r>
          </a:p>
          <a:p>
            <a:pPr>
              <a:buFont typeface="Arial" pitchFamily="34" charset="0"/>
              <a:buChar char="•"/>
            </a:pPr>
            <a:r>
              <a:rPr lang="en-US" sz="3200" dirty="0" smtClean="0">
                <a:ea typeface="Ebrima" pitchFamily="2" charset="0"/>
                <a:cs typeface="Ebrima" pitchFamily="2" charset="0"/>
              </a:rPr>
              <a:t> Battery life: more than 3 months  </a:t>
            </a:r>
          </a:p>
          <a:p>
            <a:pPr>
              <a:buFont typeface="Arial" pitchFamily="34" charset="0"/>
              <a:buChar char="•"/>
            </a:pPr>
            <a:r>
              <a:rPr lang="en-US" sz="3200" dirty="0" smtClean="0">
                <a:ea typeface="Ebrima" pitchFamily="2" charset="0"/>
                <a:cs typeface="Ebrima" pitchFamily="2" charset="0"/>
              </a:rPr>
              <a:t> Use RF12B transceiver at 434MHz</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511392"/>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clrChange>
              <a:clrFrom>
                <a:srgbClr val="F0F9FF"/>
              </a:clrFrom>
              <a:clrTo>
                <a:srgbClr val="F0F9FF">
                  <a:alpha val="0"/>
                </a:srgbClr>
              </a:clrTo>
            </a:clrChange>
          </a:blip>
          <a:stretch>
            <a:fillRect/>
          </a:stretch>
        </p:blipFill>
        <p:spPr bwMode="auto">
          <a:xfrm>
            <a:off x="37017648" y="6553200"/>
            <a:ext cx="4505702" cy="1454010"/>
          </a:xfrm>
          <a:prstGeom prst="rect">
            <a:avLst/>
          </a:prstGeom>
          <a:noFill/>
        </p:spPr>
      </p:pic>
      <p:graphicFrame>
        <p:nvGraphicFramePr>
          <p:cNvPr id="68" name="Chart 67"/>
          <p:cNvGraphicFramePr/>
          <p:nvPr/>
        </p:nvGraphicFramePr>
        <p:xfrm>
          <a:off x="36331848" y="20863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2329159"/>
            <a:ext cx="9240838" cy="4972050"/>
          </a:xfrm>
          <a:prstGeom prst="rect">
            <a:avLst/>
          </a:prstGeom>
          <a:noFill/>
          <a:effectLst>
            <a:outerShdw blurRad="190500" dist="190500" dir="2700000" algn="tl" rotWithShape="0">
              <a:prstClr val="black">
                <a:alpha val="40000"/>
              </a:prstClr>
            </a:outerShdw>
          </a:effectLst>
        </p:spPr>
      </p:pic>
      <p:pic>
        <p:nvPicPr>
          <p:cNvPr id="2049" name="Picture 1" descr="C:\Users\WOODY\Desktop\webapp.png"/>
          <p:cNvPicPr>
            <a:picLocks noChangeAspect="1" noChangeArrowheads="1"/>
          </p:cNvPicPr>
          <p:nvPr/>
        </p:nvPicPr>
        <p:blipFill>
          <a:blip r:embed="rId9" cstate="print"/>
          <a:srcRect/>
          <a:stretch>
            <a:fillRect/>
          </a:stretch>
        </p:blipFill>
        <p:spPr bwMode="auto">
          <a:xfrm>
            <a:off x="33588648" y="13776959"/>
            <a:ext cx="8266717" cy="4648200"/>
          </a:xfrm>
          <a:prstGeom prst="rect">
            <a:avLst/>
          </a:prstGeom>
          <a:noFill/>
          <a:ln w="3175">
            <a:solidFill>
              <a:schemeClr val="tx1"/>
            </a:solidFill>
          </a:ln>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grpSp>
        <p:nvGrpSpPr>
          <p:cNvPr id="179" name="Group 178"/>
          <p:cNvGrpSpPr/>
          <p:nvPr/>
        </p:nvGrpSpPr>
        <p:grpSpPr>
          <a:xfrm>
            <a:off x="21214080" y="16454259"/>
            <a:ext cx="7315200" cy="11815941"/>
            <a:chOff x="21214080" y="16454259"/>
            <a:chExt cx="7315200" cy="11815941"/>
          </a:xfrm>
        </p:grpSpPr>
        <p:sp>
          <p:nvSpPr>
            <p:cNvPr id="60" name="TextBox 59"/>
            <p:cNvSpPr txBox="1"/>
            <p:nvPr/>
          </p:nvSpPr>
          <p:spPr>
            <a:xfrm>
              <a:off x="21214080" y="20406241"/>
              <a:ext cx="7315200" cy="473975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a:t>
              </a:r>
            </a:p>
            <a:p>
              <a:pPr marL="225425" indent="-225425">
                <a:buFont typeface="Arial" pitchFamily="34" charset="0"/>
                <a:buChar char="•"/>
              </a:pPr>
              <a:r>
                <a:rPr lang="en-US" sz="3200" dirty="0" smtClean="0">
                  <a:ea typeface="Ebrima" pitchFamily="2" charset="0"/>
                  <a:cs typeface="Ebrima" pitchFamily="2" charset="0"/>
                </a:rPr>
                <a:t>Interactive 2D map</a:t>
              </a:r>
            </a:p>
            <a:p>
              <a:pPr marL="225425" indent="-225425">
                <a:buFont typeface="Arial" pitchFamily="34" charset="0"/>
                <a:buChar char="•"/>
              </a:pPr>
              <a:r>
                <a:rPr lang="en-US" sz="3200" dirty="0" smtClean="0">
                  <a:ea typeface="Ebrima" pitchFamily="2" charset="0"/>
                  <a:cs typeface="Ebrima" pitchFamily="2" charset="0"/>
                </a:rPr>
                <a:t>Search TIU and detector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a:t>
              </a:r>
            </a:p>
            <a:p>
              <a:pPr marL="225425" indent="-225425">
                <a:buFont typeface="Arial" pitchFamily="34" charset="0"/>
                <a:buChar char="•"/>
              </a:pPr>
              <a:r>
                <a:rPr lang="en-US" sz="3200" dirty="0" smtClean="0">
                  <a:ea typeface="Ebrima" pitchFamily="2" charset="0"/>
                  <a:cs typeface="Ebrima" pitchFamily="2" charset="0"/>
                </a:rPr>
                <a:t>Configure detector placement</a:t>
              </a:r>
            </a:p>
            <a:p>
              <a:pPr marL="225425" indent="-225425">
                <a:buFont typeface="Arial" pitchFamily="34" charset="0"/>
                <a:buChar char="•"/>
              </a:pPr>
              <a:r>
                <a:rPr lang="en-US" sz="3200" dirty="0" smtClean="0">
                  <a:ea typeface="Ebrima" pitchFamily="2" charset="0"/>
                  <a:cs typeface="Ebrima" pitchFamily="2" charset="0"/>
                </a:rPr>
                <a:t>Configure geometry of tracking area</a:t>
              </a:r>
            </a:p>
          </p:txBody>
        </p:sp>
        <p:sp>
          <p:nvSpPr>
            <p:cNvPr id="61" name="TextBox 60"/>
            <p:cNvSpPr txBox="1"/>
            <p:nvPr/>
          </p:nvSpPr>
          <p:spPr>
            <a:xfrm>
              <a:off x="21214080" y="25992653"/>
              <a:ext cx="7010400" cy="2277547"/>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information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endParaRPr lang="en-US" sz="3200" dirty="0">
                <a:ea typeface="Ebrima" pitchFamily="2" charset="0"/>
                <a:cs typeface="Ebrima" pitchFamily="2" charset="0"/>
              </a:endParaRPr>
            </a:p>
          </p:txBody>
        </p:sp>
        <p:sp>
          <p:nvSpPr>
            <p:cNvPr id="66" name="TextBox 65"/>
            <p:cNvSpPr txBox="1"/>
            <p:nvPr/>
          </p:nvSpPr>
          <p:spPr>
            <a:xfrm>
              <a:off x="21214080" y="16454259"/>
              <a:ext cx="7239000" cy="326243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p:txBody>
        </p:sp>
      </p:grpSp>
      <p:grpSp>
        <p:nvGrpSpPr>
          <p:cNvPr id="180" name="Group 179"/>
          <p:cNvGrpSpPr/>
          <p:nvPr/>
        </p:nvGrpSpPr>
        <p:grpSpPr>
          <a:xfrm>
            <a:off x="13990320" y="15235059"/>
            <a:ext cx="9448800" cy="13737074"/>
            <a:chOff x="13990320" y="15235059"/>
            <a:chExt cx="9448800" cy="13737074"/>
          </a:xfrm>
        </p:grpSpPr>
        <p:sp>
          <p:nvSpPr>
            <p:cNvPr id="20" name="Rectangle 19"/>
            <p:cNvSpPr/>
            <p:nvPr/>
          </p:nvSpPr>
          <p:spPr>
            <a:xfrm>
              <a:off x="13990320" y="152350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Features</a:t>
              </a:r>
              <a:endParaRPr lang="en-US" sz="5400" b="1" dirty="0">
                <a:solidFill>
                  <a:schemeClr val="tx2"/>
                </a:solidFill>
                <a:latin typeface="Cambria" pitchFamily="18" charset="0"/>
              </a:endParaRPr>
            </a:p>
          </p:txBody>
        </p:sp>
        <p:sp>
          <p:nvSpPr>
            <p:cNvPr id="72" name="TextBox 71"/>
            <p:cNvSpPr txBox="1"/>
            <p:nvPr/>
          </p:nvSpPr>
          <p:spPr>
            <a:xfrm>
              <a:off x="13990320" y="16530459"/>
              <a:ext cx="7239000" cy="523220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RF Mesh Network</a:t>
              </a:r>
            </a:p>
            <a:p>
              <a:pPr marL="225425" indent="-225425">
                <a:buFont typeface="Arial" pitchFamily="34" charset="0"/>
                <a:buChar char="•"/>
              </a:pPr>
              <a:r>
                <a:rPr lang="en-US" sz="3200" dirty="0" smtClean="0">
                  <a:ea typeface="Ebrima" pitchFamily="2" charset="0"/>
                  <a:cs typeface="Ebrima" pitchFamily="2" charset="0"/>
                </a:rPr>
                <a:t>Composed of small, inexpensive hardware</a:t>
              </a:r>
            </a:p>
            <a:p>
              <a:pPr marL="225425" indent="-225425">
                <a:buFont typeface="Arial" pitchFamily="34" charset="0"/>
                <a:buChar char="•"/>
              </a:pPr>
              <a:r>
                <a:rPr lang="en-US" sz="3200" dirty="0" smtClean="0">
                  <a:ea typeface="Ebrima" pitchFamily="2" charset="0"/>
                  <a:cs typeface="Ebrima" pitchFamily="2" charset="0"/>
                </a:rPr>
                <a:t>Relay messages to proxy via a controlled flooding mechanism</a:t>
              </a:r>
            </a:p>
            <a:p>
              <a:pPr marL="225425" indent="-225425">
                <a:buFont typeface="Arial" pitchFamily="34" charset="0"/>
                <a:buChar char="•"/>
              </a:pPr>
              <a:r>
                <a:rPr lang="en-US" sz="3200" dirty="0" smtClean="0">
                  <a:ea typeface="Ebrima" pitchFamily="2" charset="0"/>
                  <a:cs typeface="Ebrima" pitchFamily="2" charset="0"/>
                </a:rPr>
                <a:t>Collision avoidance using time division</a:t>
              </a:r>
            </a:p>
            <a:p>
              <a:pPr marL="225425" indent="-225425">
                <a:buFont typeface="Arial" pitchFamily="34" charset="0"/>
                <a:buChar char="•"/>
              </a:pPr>
              <a:r>
                <a:rPr lang="en-US" sz="3200" dirty="0" smtClean="0">
                  <a:ea typeface="Ebrima" pitchFamily="2" charset="0"/>
                  <a:cs typeface="Ebrima" pitchFamily="2" charset="0"/>
                </a:rPr>
                <a:t>Tags broadcast periodically</a:t>
              </a:r>
            </a:p>
            <a:p>
              <a:pPr marL="225425" indent="-225425">
                <a:buFont typeface="Arial" pitchFamily="34" charset="0"/>
                <a:buChar char="•"/>
              </a:pPr>
              <a:r>
                <a:rPr lang="en-US" sz="3200" dirty="0" smtClean="0">
                  <a:ea typeface="Ebrima" pitchFamily="2" charset="0"/>
                  <a:cs typeface="Ebrima" pitchFamily="2" charset="0"/>
                </a:rPr>
                <a:t>Detectors pick up broadcast, determine RSSI, and send results</a:t>
              </a:r>
            </a:p>
            <a:p>
              <a:pPr marL="225425" indent="-225425">
                <a:buFont typeface="Arial" pitchFamily="34" charset="0"/>
                <a:buChar char="•"/>
              </a:pPr>
              <a:r>
                <a:rPr lang="en-US" sz="3200" dirty="0" smtClean="0">
                  <a:ea typeface="Ebrima" pitchFamily="2" charset="0"/>
                  <a:cs typeface="Ebrima" pitchFamily="2" charset="0"/>
                </a:rPr>
                <a:t>Detectors also act as relays</a:t>
              </a:r>
            </a:p>
          </p:txBody>
        </p:sp>
        <p:sp>
          <p:nvSpPr>
            <p:cNvPr id="74" name="TextBox 73"/>
            <p:cNvSpPr txBox="1"/>
            <p:nvPr/>
          </p:nvSpPr>
          <p:spPr>
            <a:xfrm>
              <a:off x="13990320" y="25217259"/>
              <a:ext cx="6659880" cy="375487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 Also, several heuristics are employed that further enhance the accuracy and reliability of the locating process</a:t>
              </a:r>
            </a:p>
          </p:txBody>
        </p:sp>
        <p:sp>
          <p:nvSpPr>
            <p:cNvPr id="73" name="TextBox 72"/>
            <p:cNvSpPr txBox="1"/>
            <p:nvPr/>
          </p:nvSpPr>
          <p:spPr>
            <a:xfrm>
              <a:off x="13990320" y="22071211"/>
              <a:ext cx="6705600" cy="276998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Wi-Fi Proxy</a:t>
              </a:r>
            </a:p>
            <a:p>
              <a:pPr marL="228600" indent="-228600">
                <a:buFont typeface="Arial" pitchFamily="34" charset="0"/>
                <a:buChar char="•"/>
              </a:pPr>
              <a:r>
                <a:rPr lang="en-US" sz="3200" dirty="0" smtClean="0">
                  <a:ea typeface="Ebrima" pitchFamily="2" charset="0"/>
                  <a:cs typeface="Ebrima" pitchFamily="2" charset="0"/>
                </a:rPr>
                <a:t>RFM12 module receives data from the mesh network</a:t>
              </a:r>
            </a:p>
            <a:p>
              <a:pPr marL="228600" indent="-228600">
                <a:buFont typeface="Arial" pitchFamily="34" charset="0"/>
                <a:buChar char="•"/>
              </a:pPr>
              <a:r>
                <a:rPr lang="en-US" sz="3200" dirty="0" smtClean="0">
                  <a:ea typeface="Ebrima" pitchFamily="2" charset="0"/>
                  <a:cs typeface="Ebrima" pitchFamily="2" charset="0"/>
                </a:rPr>
                <a:t>Wi-Fi module sends data to the controller</a:t>
              </a:r>
              <a:endParaRPr lang="en-US" sz="2400" dirty="0">
                <a:ea typeface="Ebrima" pitchFamily="2" charset="0"/>
                <a:cs typeface="Ebrima" pitchFamily="2" charset="0"/>
              </a:endParaRPr>
            </a:p>
          </p:txBody>
        </p:sp>
      </p:grpSp>
      <p:grpSp>
        <p:nvGrpSpPr>
          <p:cNvPr id="181" name="Group 180"/>
          <p:cNvGrpSpPr/>
          <p:nvPr/>
        </p:nvGrpSpPr>
        <p:grpSpPr>
          <a:xfrm>
            <a:off x="13990320" y="5029200"/>
            <a:ext cx="14401800" cy="5531048"/>
            <a:chOff x="13990320" y="5486400"/>
            <a:chExt cx="14401800" cy="5531048"/>
          </a:xfrm>
        </p:grpSpPr>
        <p:sp>
          <p:nvSpPr>
            <p:cNvPr id="102" name="TextBox 101"/>
            <p:cNvSpPr txBox="1"/>
            <p:nvPr/>
          </p:nvSpPr>
          <p:spPr>
            <a:xfrm>
              <a:off x="13990320" y="6400800"/>
              <a:ext cx="14401800" cy="4616648"/>
            </a:xfrm>
            <a:prstGeom prst="rect">
              <a:avLst/>
            </a:prstGeom>
            <a:noFill/>
          </p:spPr>
          <p:txBody>
            <a:bodyPr wrap="square" lIns="0" tIns="91440" bIns="91440" rtlCol="0">
              <a:spAutoFit/>
            </a:bodyPr>
            <a:lstStyle/>
            <a:p>
              <a:pPr lvl="0" hangingPunct="0">
                <a:defRPr sz="1800"/>
              </a:pPr>
              <a:r>
                <a:rPr lang="en-US" sz="3200" dirty="0" smtClean="0">
                  <a:ea typeface="Ebrima" pitchFamily="2"/>
                  <a:cs typeface="Ebrima" pitchFamily="2"/>
                </a:rPr>
                <a:t>Tags are placed onto Test Interface Units (TIUs). The tags broadcast a signal periodically, which is picked up by detectors that are placed in various fixed locations within the tracking area. The detectors determine the signal strength of the tags, form a message and relay it, via a mesh network of other detectors until the message reaches the proxy. The proxy then retransmits the message via Wi-Fi to the controller. The controller gives the signal strength data to a locating algorithm which calculates its approximate location via statistical analysis. The results are placed into a database where the web app periodically retrieves the results and displays them on an interactive 2D map.</a:t>
              </a:r>
              <a:endParaRPr lang="en-US" sz="3200" dirty="0">
                <a:ea typeface="Ebrima" pitchFamily="2"/>
                <a:cs typeface="Ebrima" pitchFamily="2"/>
              </a:endParaRPr>
            </a:p>
          </p:txBody>
        </p:sp>
        <p:sp>
          <p:nvSpPr>
            <p:cNvPr id="75" name="Rectangle 74"/>
            <p:cNvSpPr/>
            <p:nvPr/>
          </p:nvSpPr>
          <p:spPr>
            <a:xfrm>
              <a:off x="13990320" y="54864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grpSp>
      <p:cxnSp>
        <p:nvCxnSpPr>
          <p:cNvPr id="47" name="Straight Connector 46"/>
          <p:cNvCxnSpPr/>
          <p:nvPr/>
        </p:nvCxnSpPr>
        <p:spPr>
          <a:xfrm rot="10800000">
            <a:off x="6842448" y="10744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85800" y="17830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616128" y="180136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828800" y="155448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8061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7678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50114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2240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0" y="291845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551175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5283159"/>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6294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82117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9126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10"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953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7411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8976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124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1815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9360263"/>
            <a:ext cx="10515600" cy="4355038"/>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By collecting RF signatures and storing them in a </a:t>
            </a:r>
            <a:r>
              <a:rPr lang="en-US" sz="3200" dirty="0" smtClean="0">
                <a:ea typeface="Ebrima" pitchFamily="2" charset="0"/>
                <a:cs typeface="Ebrima" pitchFamily="2" charset="0"/>
              </a:rPr>
              <a:t>database, the </a:t>
            </a:r>
            <a:r>
              <a:rPr lang="en-US" sz="3200" dirty="0" smtClean="0">
                <a:ea typeface="Ebrima" pitchFamily="2" charset="0"/>
                <a:cs typeface="Ebrima" pitchFamily="2" charset="0"/>
              </a:rPr>
              <a:t>RF signature created by a tag's broadcast can be compared to those stored in the database and the closest match roughly identifies the location of the tag.</a:t>
            </a:r>
          </a:p>
          <a:p>
            <a:pPr lvl="0">
              <a:spcBef>
                <a:spcPts val="1800"/>
              </a:spcBef>
            </a:pPr>
            <a:r>
              <a:rPr lang="en-US" sz="3200" dirty="0" smtClean="0">
                <a:ea typeface="Ebrima" pitchFamily="2" charset="0"/>
                <a:cs typeface="Ebrima" pitchFamily="2" charset="0"/>
              </a:rPr>
              <a:t>The processing is done in a </a:t>
            </a:r>
            <a:r>
              <a:rPr lang="en-US" sz="3200" dirty="0" smtClean="0">
                <a:ea typeface="Ebrima" pitchFamily="2" charset="0"/>
                <a:cs typeface="Ebrima" pitchFamily="2" charset="0"/>
              </a:rPr>
              <a:t>Java </a:t>
            </a:r>
            <a:r>
              <a:rPr lang="en-US" sz="3200" dirty="0" smtClean="0">
                <a:ea typeface="Ebrima" pitchFamily="2" charset="0"/>
                <a:cs typeface="Ebrima" pitchFamily="2" charset="0"/>
              </a:rPr>
              <a:t>application that has a direct TCP/IP connection to the proxy. Likewise, the proxy is connected to the </a:t>
            </a:r>
            <a:r>
              <a:rPr lang="en-US" sz="3200" dirty="0" smtClean="0">
                <a:ea typeface="Ebrima" pitchFamily="2" charset="0"/>
                <a:cs typeface="Ebrima" pitchFamily="2" charset="0"/>
              </a:rPr>
              <a:t>Controller via </a:t>
            </a:r>
            <a:r>
              <a:rPr lang="en-US" sz="3200" dirty="0" smtClean="0">
                <a:ea typeface="Ebrima" pitchFamily="2" charset="0"/>
                <a:cs typeface="Ebrima" pitchFamily="2" charset="0"/>
              </a:rPr>
              <a:t>an onboard Wi-Fi module and </a:t>
            </a:r>
            <a:r>
              <a:rPr lang="en-US" sz="3200" dirty="0" smtClean="0">
                <a:ea typeface="Ebrima" pitchFamily="2" charset="0"/>
                <a:cs typeface="Ebrima" pitchFamily="2" charset="0"/>
              </a:rPr>
              <a:t>to </a:t>
            </a:r>
            <a:r>
              <a:rPr lang="en-US" sz="3200" dirty="0" smtClean="0">
                <a:ea typeface="Ebrima" pitchFamily="2" charset="0"/>
                <a:cs typeface="Ebrima" pitchFamily="2" charset="0"/>
              </a:rPr>
              <a:t>the </a:t>
            </a:r>
            <a:r>
              <a:rPr lang="en-US" sz="3200" dirty="0" smtClean="0">
                <a:ea typeface="Ebrima" pitchFamily="2" charset="0"/>
                <a:cs typeface="Ebrima" pitchFamily="2" charset="0"/>
              </a:rPr>
              <a:t>mesh network via </a:t>
            </a:r>
            <a:r>
              <a:rPr lang="en-US" sz="3200" dirty="0" smtClean="0">
                <a:ea typeface="Ebrima" pitchFamily="2" charset="0"/>
                <a:cs typeface="Ebrima" pitchFamily="2" charset="0"/>
              </a:rPr>
              <a:t>an </a:t>
            </a:r>
            <a:r>
              <a:rPr lang="en-US" sz="3200" dirty="0" smtClean="0">
                <a:ea typeface="Ebrima" pitchFamily="2" charset="0"/>
                <a:cs typeface="Ebrima" pitchFamily="2" charset="0"/>
              </a:rPr>
              <a:t>RF12 </a:t>
            </a:r>
            <a:r>
              <a:rPr lang="en-US" sz="3200" dirty="0" smtClean="0">
                <a:ea typeface="Ebrima" pitchFamily="2" charset="0"/>
                <a:cs typeface="Ebrima" pitchFamily="2" charset="0"/>
              </a:rPr>
              <a:t>module.</a:t>
            </a:r>
          </a:p>
        </p:txBody>
      </p:sp>
      <p:sp>
        <p:nvSpPr>
          <p:cNvPr id="18" name="Rectangle 17"/>
          <p:cNvSpPr/>
          <p:nvPr/>
        </p:nvSpPr>
        <p:spPr>
          <a:xfrm>
            <a:off x="1280160" y="1829346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12" cstate="print"/>
          <a:stretch>
            <a:fillRect/>
          </a:stretch>
        </p:blipFill>
        <p:spPr bwMode="auto">
          <a:xfrm>
            <a:off x="1447800" y="24079200"/>
            <a:ext cx="9605486" cy="4753451"/>
          </a:xfrm>
          <a:prstGeom prst="rect">
            <a:avLst/>
          </a:prstGeom>
          <a:noFill/>
        </p:spPr>
      </p:pic>
      <p:sp>
        <p:nvSpPr>
          <p:cNvPr id="157" name="Rectangle 156"/>
          <p:cNvSpPr/>
          <p:nvPr/>
        </p:nvSpPr>
        <p:spPr>
          <a:xfrm>
            <a:off x="3657912" y="286512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nvGrpSpPr>
          <p:cNvPr id="114" name="Group 113"/>
          <p:cNvGrpSpPr/>
          <p:nvPr/>
        </p:nvGrpSpPr>
        <p:grpSpPr>
          <a:xfrm>
            <a:off x="15212523" y="10801259"/>
            <a:ext cx="11865954" cy="3981541"/>
            <a:chOff x="15212523" y="10210800"/>
            <a:chExt cx="11865954" cy="3981541"/>
          </a:xfrm>
        </p:grpSpPr>
        <p:pic>
          <p:nvPicPr>
            <p:cNvPr id="115" name="Picture 114" descr="1209193.png"/>
            <p:cNvPicPr>
              <a:picLocks noChangeAspect="1"/>
            </p:cNvPicPr>
            <p:nvPr/>
          </p:nvPicPr>
          <p:blipFill>
            <a:blip r:embed="rId13" cstate="print"/>
            <a:stretch>
              <a:fillRect/>
            </a:stretch>
          </p:blipFill>
          <p:spPr>
            <a:xfrm>
              <a:off x="26185323" y="13106400"/>
              <a:ext cx="713277" cy="713277"/>
            </a:xfrm>
            <a:prstGeom prst="rect">
              <a:avLst/>
            </a:prstGeom>
          </p:spPr>
        </p:pic>
        <p:grpSp>
          <p:nvGrpSpPr>
            <p:cNvPr id="116" name="Group 203"/>
            <p:cNvGrpSpPr/>
            <p:nvPr/>
          </p:nvGrpSpPr>
          <p:grpSpPr>
            <a:xfrm>
              <a:off x="20775118" y="12218316"/>
              <a:ext cx="1600198" cy="1497684"/>
              <a:chOff x="15982752" y="17595109"/>
              <a:chExt cx="2458552" cy="2354181"/>
            </a:xfrm>
          </p:grpSpPr>
          <p:pic>
            <p:nvPicPr>
              <p:cNvPr id="154" name="Picture 153" descr="wifi_router.png"/>
              <p:cNvPicPr>
                <a:picLocks noChangeAspect="1"/>
              </p:cNvPicPr>
              <p:nvPr/>
            </p:nvPicPr>
            <p:blipFill>
              <a:blip r:embed="rId14" cstate="print"/>
              <a:stretch>
                <a:fillRect/>
              </a:stretch>
            </p:blipFill>
            <p:spPr>
              <a:xfrm>
                <a:off x="15982752" y="17595109"/>
                <a:ext cx="1951441" cy="1996502"/>
              </a:xfrm>
              <a:prstGeom prst="rect">
                <a:avLst/>
              </a:prstGeom>
            </p:spPr>
          </p:pic>
          <p:sp>
            <p:nvSpPr>
              <p:cNvPr id="155" name="TextBox 154"/>
              <p:cNvSpPr txBox="1"/>
              <p:nvPr/>
            </p:nvSpPr>
            <p:spPr>
              <a:xfrm>
                <a:off x="16429423" y="19368744"/>
                <a:ext cx="2011881" cy="58054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17" name="Group 125"/>
            <p:cNvGrpSpPr/>
            <p:nvPr/>
          </p:nvGrpSpPr>
          <p:grpSpPr>
            <a:xfrm>
              <a:off x="17288393" y="12618004"/>
              <a:ext cx="1353130" cy="1574337"/>
              <a:chOff x="10467777" y="16383000"/>
              <a:chExt cx="2457844" cy="2821437"/>
            </a:xfrm>
          </p:grpSpPr>
          <p:pic>
            <p:nvPicPr>
              <p:cNvPr id="152" name="Picture 151" descr="1914499.png"/>
              <p:cNvPicPr>
                <a:picLocks noChangeAspect="1"/>
              </p:cNvPicPr>
              <p:nvPr/>
            </p:nvPicPr>
            <p:blipFill>
              <a:blip r:embed="rId15" cstate="print"/>
              <a:stretch>
                <a:fillRect/>
              </a:stretch>
            </p:blipFill>
            <p:spPr>
              <a:xfrm>
                <a:off x="10467777" y="16383000"/>
                <a:ext cx="2457844" cy="2514600"/>
              </a:xfrm>
              <a:prstGeom prst="rect">
                <a:avLst/>
              </a:prstGeom>
            </p:spPr>
          </p:pic>
          <p:sp>
            <p:nvSpPr>
              <p:cNvPr id="153" name="TextBox 152"/>
              <p:cNvSpPr txBox="1"/>
              <p:nvPr/>
            </p:nvSpPr>
            <p:spPr>
              <a:xfrm>
                <a:off x="10591800" y="18623890"/>
                <a:ext cx="1926252" cy="580547"/>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2649200"/>
              <a:ext cx="1093248" cy="987229"/>
              <a:chOff x="22909752" y="11524216"/>
              <a:chExt cx="1093248" cy="987229"/>
            </a:xfrm>
          </p:grpSpPr>
          <p:pic>
            <p:nvPicPr>
              <p:cNvPr id="150" name="Picture 149" descr="1209193.png"/>
              <p:cNvPicPr>
                <a:picLocks noChangeAspect="1"/>
              </p:cNvPicPr>
              <p:nvPr/>
            </p:nvPicPr>
            <p:blipFill>
              <a:blip r:embed="rId13"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6" cstate="print"/>
            <a:stretch>
              <a:fillRect/>
            </a:stretch>
          </p:blipFill>
          <p:spPr>
            <a:xfrm>
              <a:off x="24998975" y="11734800"/>
              <a:ext cx="778469" cy="778468"/>
            </a:xfrm>
            <a:prstGeom prst="rect">
              <a:avLst/>
            </a:prstGeom>
          </p:spPr>
        </p:pic>
        <p:sp>
          <p:nvSpPr>
            <p:cNvPr id="120" name="TextBox 119"/>
            <p:cNvSpPr txBox="1"/>
            <p:nvPr/>
          </p:nvSpPr>
          <p:spPr>
            <a:xfrm>
              <a:off x="25194723" y="12344400"/>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3" cstate="print"/>
            <a:stretch>
              <a:fillRect/>
            </a:stretch>
          </p:blipFill>
          <p:spPr>
            <a:xfrm>
              <a:off x="26365200" y="10259523"/>
              <a:ext cx="713277" cy="713277"/>
            </a:xfrm>
            <a:prstGeom prst="rect">
              <a:avLst/>
            </a:prstGeom>
          </p:spPr>
        </p:pic>
        <p:grpSp>
          <p:nvGrpSpPr>
            <p:cNvPr id="122" name="Group 123"/>
            <p:cNvGrpSpPr/>
            <p:nvPr/>
          </p:nvGrpSpPr>
          <p:grpSpPr>
            <a:xfrm>
              <a:off x="15212523" y="10210800"/>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7"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8"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1594068"/>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9"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20"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210800"/>
              <a:ext cx="1353130" cy="1619729"/>
              <a:chOff x="10467777" y="16383000"/>
              <a:chExt cx="2457844" cy="2902786"/>
            </a:xfrm>
          </p:grpSpPr>
          <p:pic>
            <p:nvPicPr>
              <p:cNvPr id="142" name="Picture 141" descr="1914499.png"/>
              <p:cNvPicPr>
                <a:picLocks noChangeAspect="1"/>
              </p:cNvPicPr>
              <p:nvPr/>
            </p:nvPicPr>
            <p:blipFill>
              <a:blip r:embed="rId15"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grpSp>
          <p:nvGrpSpPr>
            <p:cNvPr id="125" name="Group 114"/>
            <p:cNvGrpSpPr/>
            <p:nvPr/>
          </p:nvGrpSpPr>
          <p:grpSpPr>
            <a:xfrm>
              <a:off x="19784523" y="112776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26" name="Left Arrow 125"/>
            <p:cNvSpPr/>
            <p:nvPr/>
          </p:nvSpPr>
          <p:spPr>
            <a:xfrm>
              <a:off x="18666923" y="13106400"/>
              <a:ext cx="2133600" cy="30480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9" descr="H:\ECE 412\Winter 2011\Poster\PNG Icon\WiFi_2.jpg"/>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a:off x="19327323" y="12827000"/>
              <a:ext cx="838200" cy="838200"/>
            </a:xfrm>
            <a:prstGeom prst="rect">
              <a:avLst/>
            </a:prstGeom>
            <a:noFill/>
          </p:spPr>
        </p:pic>
        <p:sp>
          <p:nvSpPr>
            <p:cNvPr id="128" name="Right Arrow 127"/>
            <p:cNvSpPr/>
            <p:nvPr/>
          </p:nvSpPr>
          <p:spPr>
            <a:xfrm>
              <a:off x="16482523" y="10515600"/>
              <a:ext cx="838200" cy="30480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2295083">
              <a:off x="18584706" y="11266386"/>
              <a:ext cx="1368097" cy="300054"/>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75243" y="12343501"/>
              <a:ext cx="1516742" cy="29390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20667234" y="115062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sp>
          <p:nvSpPr>
            <p:cNvPr id="132" name="Right Arrow 131"/>
            <p:cNvSpPr/>
            <p:nvPr/>
          </p:nvSpPr>
          <p:spPr>
            <a:xfrm rot="19895593">
              <a:off x="16039730" y="11569117"/>
              <a:ext cx="1368097" cy="300054"/>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5996742" y="12415053"/>
              <a:ext cx="1368097" cy="300054"/>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3" cstate="print"/>
            <a:stretch>
              <a:fillRect/>
            </a:stretch>
          </p:blipFill>
          <p:spPr>
            <a:xfrm>
              <a:off x="23518323" y="10364298"/>
              <a:ext cx="713277" cy="713277"/>
            </a:xfrm>
            <a:prstGeom prst="rect">
              <a:avLst/>
            </a:prstGeom>
          </p:spPr>
        </p:pic>
        <p:pic>
          <p:nvPicPr>
            <p:cNvPr id="135" name="Picture 2" descr="C:\Users\WOODY\Desktop\Image\123GoTV-transmitter-icon.jpg"/>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rot="13489628">
              <a:off x="24452445" y="11221979"/>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rot="8102877">
              <a:off x="24419393" y="12359235"/>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rot="18731356">
              <a:off x="25588917" y="11229516"/>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rot="2871920">
              <a:off x="25569922" y="12367933"/>
              <a:ext cx="739524" cy="569096"/>
            </a:xfrm>
            <a:prstGeom prst="rect">
              <a:avLst/>
            </a:prstGeom>
            <a:noFill/>
          </p:spPr>
        </p:pic>
        <p:cxnSp>
          <p:nvCxnSpPr>
            <p:cNvPr id="161" name="Straight Arrow Connector 160"/>
            <p:cNvCxnSpPr>
              <a:stCxn id="134" idx="3"/>
              <a:endCxn id="121" idx="1"/>
            </p:cNvCxnSpPr>
            <p:nvPr/>
          </p:nvCxnSpPr>
          <p:spPr>
            <a:xfrm flipV="1">
              <a:off x="24231600" y="10616162"/>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1949662"/>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1727679"/>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005839"/>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106400"/>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TotalTime>
  <Words>609</Words>
  <Application>Microsoft Office PowerPoint</Application>
  <PresentationFormat>Custom</PresentationFormat>
  <Paragraphs>79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259</cp:revision>
  <dcterms:created xsi:type="dcterms:W3CDTF">2011-05-14T19:20:52Z</dcterms:created>
  <dcterms:modified xsi:type="dcterms:W3CDTF">2011-05-19T23:33:38Z</dcterms:modified>
</cp:coreProperties>
</file>