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7843" autoAdjust="0"/>
  </p:normalViewPr>
  <p:slideViewPr>
    <p:cSldViewPr>
      <p:cViewPr>
        <p:scale>
          <a:sx n="40" d="100"/>
          <a:sy n="40" d="100"/>
        </p:scale>
        <p:origin x="2244" y="312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5.6505872015054708</c:v>
                </c:pt>
                <c:pt idx="3">
                  <c:v>5.5386980783198174</c:v>
                </c:pt>
                <c:pt idx="4">
                  <c:v>5.4290245082157469</c:v>
                </c:pt>
                <c:pt idx="5">
                  <c:v>5.3215226203029449</c:v>
                </c:pt>
                <c:pt idx="6">
                  <c:v>5.2161494123928502</c:v>
                </c:pt>
                <c:pt idx="7">
                  <c:v>5.1128627337972681</c:v>
                </c:pt>
                <c:pt idx="8">
                  <c:v>5.011621268467632</c:v>
                </c:pt>
                <c:pt idx="9">
                  <c:v>4.9123845184678787</c:v>
                </c:pt>
                <c:pt idx="10">
                  <c:v>4.8151127877748712</c:v>
                </c:pt>
                <c:pt idx="11">
                  <c:v>4.7197671663993308</c:v>
                </c:pt>
                <c:pt idx="12">
                  <c:v>4.6263095148213971</c:v>
                </c:pt>
                <c:pt idx="13">
                  <c:v>4.534702448734353</c:v>
                </c:pt>
                <c:pt idx="14">
                  <c:v>4.4449093240903084</c:v>
                </c:pt>
                <c:pt idx="15">
                  <c:v>4.3568942224421452</c:v>
                </c:pt>
                <c:pt idx="16">
                  <c:v>4.2706219365756581</c:v>
                </c:pt>
                <c:pt idx="17">
                  <c:v>4.1860579564261773</c:v>
                </c:pt>
                <c:pt idx="18">
                  <c:v>4.1031684552741483</c:v>
                </c:pt>
                <c:pt idx="19">
                  <c:v>4.0219202762138355</c:v>
                </c:pt>
                <c:pt idx="20">
                  <c:v>3.9422809188903405</c:v>
                </c:pt>
                <c:pt idx="21">
                  <c:v>3.8642185264988425</c:v>
                </c:pt>
                <c:pt idx="22">
                  <c:v>3.7877018730415624</c:v>
                </c:pt>
                <c:pt idx="23">
                  <c:v>3.7127003508368448</c:v>
                </c:pt>
                <c:pt idx="24">
                  <c:v>3.6391839582758005</c:v>
                </c:pt>
                <c:pt idx="25">
                  <c:v>3.5671232878211749</c:v>
                </c:pt>
                <c:pt idx="26">
                  <c:v>3.4964895142439367</c:v>
                </c:pt>
                <c:pt idx="27">
                  <c:v>3.4272543830928877</c:v>
                </c:pt>
                <c:pt idx="28">
                  <c:v>3.3593901993924122</c:v>
                </c:pt>
                <c:pt idx="29">
                  <c:v>3.2928698165641577</c:v>
                </c:pt>
              </c:numCache>
            </c:numRef>
          </c:yVal>
          <c:smooth val="1"/>
        </c:ser>
        <c:axId val="48450560"/>
        <c:axId val="50603136"/>
      </c:scatterChart>
      <c:valAx>
        <c:axId val="48450560"/>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0603136"/>
        <c:crosses val="autoZero"/>
        <c:crossBetween val="midCat"/>
      </c:valAx>
      <c:valAx>
        <c:axId val="50603136"/>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48450560"/>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eg"/><Relationship Id="rId15" Type="http://schemas.openxmlformats.org/officeDocument/2006/relationships/image" Target="../media/image13.png"/><Relationship Id="rId10" Type="http://schemas.openxmlformats.org/officeDocument/2006/relationships/image" Target="../media/image8.tiff"/><Relationship Id="rId19" Type="http://schemas.openxmlformats.org/officeDocument/2006/relationships/image" Target="../media/image17.jpe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3962400"/>
          </a:xfrm>
          <a:prstGeom prst="rect">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64625"/>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480610"/>
            <a:ext cx="2662733" cy="2719790"/>
          </a:xfrm>
          <a:prstGeom prst="rect">
            <a:avLst/>
          </a:prstGeom>
          <a:noFill/>
        </p:spPr>
      </p:pic>
      <p:grpSp>
        <p:nvGrpSpPr>
          <p:cNvPr id="182" name="Group 181"/>
          <p:cNvGrpSpPr/>
          <p:nvPr/>
        </p:nvGrpSpPr>
        <p:grpSpPr>
          <a:xfrm>
            <a:off x="1280160" y="4648200"/>
            <a:ext cx="10515600" cy="6023491"/>
            <a:chOff x="1280160" y="5257800"/>
            <a:chExt cx="10515600" cy="60234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1722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4648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034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79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253959"/>
            <a:ext cx="6408757" cy="4114800"/>
          </a:xfrm>
          <a:prstGeom prst="rect">
            <a:avLst/>
          </a:prstGeom>
          <a:noFill/>
          <a:ln w="3175">
            <a:noFill/>
          </a:ln>
        </p:spPr>
      </p:pic>
      <p:sp>
        <p:nvSpPr>
          <p:cNvPr id="59" name="TextBox 58"/>
          <p:cNvSpPr txBox="1"/>
          <p:nvPr/>
        </p:nvSpPr>
        <p:spPr>
          <a:xfrm>
            <a:off x="30175200" y="26317217"/>
            <a:ext cx="11353800" cy="2646878"/>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Accomplish , contribution</a:t>
            </a:r>
          </a:p>
          <a:p>
            <a:pPr lvl="0" algn="just"/>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145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a:buFont typeface="Arial" pitchFamily="34" charset="0"/>
              <a:buChar char="•"/>
            </a:pPr>
            <a:r>
              <a:rPr lang="en-US" sz="3200" dirty="0" smtClean="0">
                <a:ea typeface="Ebrima" pitchFamily="2" charset="0"/>
                <a:cs typeface="Ebrima" pitchFamily="2" charset="0"/>
              </a:rPr>
              <a:t> Size: 3.5”x1”</a:t>
            </a:r>
          </a:p>
          <a:p>
            <a:pPr>
              <a:buFont typeface="Arial" pitchFamily="34" charset="0"/>
              <a:buChar char="•"/>
            </a:pPr>
            <a:r>
              <a:rPr lang="en-US" sz="3200" dirty="0" smtClean="0">
                <a:ea typeface="Ebrima" pitchFamily="2" charset="0"/>
                <a:cs typeface="Ebrima" pitchFamily="2" charset="0"/>
              </a:rPr>
              <a:t>ATMega328p MCU</a:t>
            </a:r>
          </a:p>
          <a:p>
            <a:pPr>
              <a:buFont typeface="Arial" pitchFamily="34" charset="0"/>
              <a:buChar char="•"/>
            </a:pPr>
            <a:r>
              <a:rPr lang="en-US" sz="3200" dirty="0" smtClean="0">
                <a:ea typeface="Ebrima" pitchFamily="2" charset="0"/>
                <a:cs typeface="Ebrima" pitchFamily="2" charset="0"/>
              </a:rPr>
              <a:t>RF12B transceiver at 434MHz</a:t>
            </a:r>
          </a:p>
          <a:p>
            <a:pPr>
              <a:buFont typeface="Arial" pitchFamily="34" charset="0"/>
              <a:buChar char="•"/>
            </a:pPr>
            <a:r>
              <a:rPr lang="en-US" sz="3200" dirty="0" smtClean="0">
                <a:ea typeface="Ebrima" pitchFamily="2" charset="0"/>
                <a:cs typeface="Ebrima" pitchFamily="2" charset="0"/>
              </a:rPr>
              <a:t>9V battery/adapter</a:t>
            </a:r>
          </a:p>
          <a:p>
            <a:pPr>
              <a:buFont typeface="Arial" pitchFamily="34" charset="0"/>
              <a:buChar char="•"/>
            </a:pPr>
            <a:r>
              <a:rPr lang="en-US" sz="3200" dirty="0" smtClean="0">
                <a:ea typeface="Ebrima" pitchFamily="2" charset="0"/>
                <a:cs typeface="Ebrima" pitchFamily="2" charset="0"/>
              </a:rPr>
              <a:t> Cost</a:t>
            </a:r>
          </a:p>
        </p:txBody>
      </p:sp>
      <p:sp>
        <p:nvSpPr>
          <p:cNvPr id="63" name="TextBox 62"/>
          <p:cNvSpPr txBox="1"/>
          <p:nvPr/>
        </p:nvSpPr>
        <p:spPr>
          <a:xfrm>
            <a:off x="30845448" y="8229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a:buFont typeface="Arial" pitchFamily="34" charset="0"/>
              <a:buChar char="•"/>
            </a:pPr>
            <a:r>
              <a:rPr lang="en-US" sz="3200" dirty="0" smtClean="0">
                <a:ea typeface="Ebrima" pitchFamily="2" charset="0"/>
                <a:cs typeface="Ebrima" pitchFamily="2" charset="0"/>
              </a:rPr>
              <a:t> Size: 1”x1”x1”</a:t>
            </a:r>
          </a:p>
          <a:p>
            <a:pPr>
              <a:buFont typeface="Arial" pitchFamily="34" charset="0"/>
              <a:buChar char="•"/>
            </a:pPr>
            <a:r>
              <a:rPr lang="en-US" sz="3200" dirty="0" smtClean="0">
                <a:ea typeface="Ebrima" pitchFamily="2" charset="0"/>
                <a:cs typeface="Ebrima" pitchFamily="2" charset="0"/>
              </a:rPr>
              <a:t> ATMega328p MCU</a:t>
            </a:r>
          </a:p>
          <a:p>
            <a:pPr>
              <a:buFont typeface="Arial" pitchFamily="34" charset="0"/>
              <a:buChar char="•"/>
            </a:pPr>
            <a:r>
              <a:rPr lang="en-US" sz="3200" dirty="0" smtClean="0">
                <a:ea typeface="Ebrima" pitchFamily="2" charset="0"/>
                <a:cs typeface="Ebrima" pitchFamily="2" charset="0"/>
              </a:rPr>
              <a:t> RF12B transceiver at 434MHz</a:t>
            </a:r>
          </a:p>
          <a:p>
            <a:pPr>
              <a:buFont typeface="Arial" pitchFamily="34" charset="0"/>
              <a:buChar char="•"/>
            </a:pPr>
            <a:r>
              <a:rPr lang="en-US" sz="3200" dirty="0" smtClean="0">
                <a:ea typeface="Ebrima" pitchFamily="2" charset="0"/>
                <a:cs typeface="Ebrima" pitchFamily="2" charset="0"/>
              </a:rPr>
              <a:t> 20mm coin cell battery</a:t>
            </a:r>
          </a:p>
          <a:p>
            <a:pPr>
              <a:buFont typeface="Arial" pitchFamily="34" charset="0"/>
              <a:buChar char="•"/>
            </a:pPr>
            <a:r>
              <a:rPr lang="en-US" sz="3200" dirty="0" smtClean="0">
                <a:ea typeface="Ebrima" pitchFamily="2" charset="0"/>
                <a:cs typeface="Ebrima" pitchFamily="2" charset="0"/>
              </a:rPr>
              <a:t> Battery life: 3 months  </a:t>
            </a:r>
          </a:p>
          <a:p>
            <a:pPr>
              <a:buFont typeface="Arial" pitchFamily="34" charset="0"/>
              <a:buChar char="•"/>
            </a:pPr>
            <a:r>
              <a:rPr lang="en-US" sz="3200" dirty="0" smtClean="0">
                <a:ea typeface="Ebrima" pitchFamily="2" charset="0"/>
                <a:cs typeface="Ebrima" pitchFamily="2" charset="0"/>
              </a:rPr>
              <a:t> Cost </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779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7" y="6019800"/>
            <a:ext cx="5023343" cy="1594501"/>
          </a:xfrm>
          <a:prstGeom prst="rect">
            <a:avLst/>
          </a:prstGeom>
          <a:noFill/>
        </p:spPr>
      </p:pic>
      <p:graphicFrame>
        <p:nvGraphicFramePr>
          <p:cNvPr id="68" name="Chart 67"/>
          <p:cNvGraphicFramePr/>
          <p:nvPr/>
        </p:nvGraphicFramePr>
        <p:xfrm>
          <a:off x="36331848" y="20482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l="825" t="6437" r="1048" b="1609"/>
          <a:stretch>
            <a:fillRect/>
          </a:stretch>
        </p:blipFill>
        <p:spPr bwMode="auto">
          <a:xfrm>
            <a:off x="30327600" y="12420600"/>
            <a:ext cx="9067800" cy="4572000"/>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17983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17983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grpSp>
        <p:nvGrpSpPr>
          <p:cNvPr id="179" name="Group 178"/>
          <p:cNvGrpSpPr/>
          <p:nvPr/>
        </p:nvGrpSpPr>
        <p:grpSpPr>
          <a:xfrm>
            <a:off x="21717000" y="14858997"/>
            <a:ext cx="7589520" cy="16065935"/>
            <a:chOff x="21214080" y="16454249"/>
            <a:chExt cx="7589520" cy="12975314"/>
          </a:xfrm>
        </p:grpSpPr>
        <p:sp>
          <p:nvSpPr>
            <p:cNvPr id="60" name="TextBox 59"/>
            <p:cNvSpPr txBox="1"/>
            <p:nvPr/>
          </p:nvSpPr>
          <p:spPr>
            <a:xfrm>
              <a:off x="21214080" y="22079232"/>
              <a:ext cx="7315200" cy="546852"/>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66" name="TextBox 65"/>
            <p:cNvSpPr txBox="1"/>
            <p:nvPr/>
          </p:nvSpPr>
          <p:spPr>
            <a:xfrm>
              <a:off x="21214080" y="16454249"/>
              <a:ext cx="7589520" cy="1297531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Interactive 2D map</a:t>
              </a:r>
            </a:p>
            <a:p>
              <a:pPr marL="225425" indent="-225425">
                <a:buFont typeface="Arial" pitchFamily="34" charset="0"/>
                <a:buChar char="•"/>
              </a:pPr>
              <a:r>
                <a:rPr lang="en-US" sz="3200" dirty="0" smtClean="0">
                  <a:ea typeface="Ebrima" pitchFamily="2" charset="0"/>
                  <a:cs typeface="Ebrima" pitchFamily="2" charset="0"/>
                </a:rPr>
                <a:t>Search TIU and detector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information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a:p>
              <a:pPr marL="225425" indent="-225425">
                <a:buFont typeface="Arial" pitchFamily="34" charset="0"/>
                <a:buChar char="•"/>
              </a:pPr>
              <a:endParaRPr lang="en-US" sz="3200" dirty="0" smtClean="0">
                <a:ea typeface="Ebrima" pitchFamily="2" charset="0"/>
                <a:cs typeface="Ebrima" pitchFamily="2" charset="0"/>
              </a:endParaRPr>
            </a:p>
            <a:p>
              <a:pPr marL="225425" indent="-225425">
                <a:buFont typeface="Arial" pitchFamily="34" charset="0"/>
                <a:buChar char="•"/>
              </a:pPr>
              <a:endParaRPr lang="en-US" sz="3200" dirty="0" smtClean="0">
                <a:ea typeface="Ebrima" pitchFamily="2" charset="0"/>
                <a:cs typeface="Ebrima" pitchFamily="2" charset="0"/>
              </a:endParaRPr>
            </a:p>
          </p:txBody>
        </p:sp>
      </p:grpSp>
      <p:grpSp>
        <p:nvGrpSpPr>
          <p:cNvPr id="180" name="Group 179"/>
          <p:cNvGrpSpPr/>
          <p:nvPr/>
        </p:nvGrpSpPr>
        <p:grpSpPr>
          <a:xfrm>
            <a:off x="13335000" y="14630400"/>
            <a:ext cx="7620000" cy="11694795"/>
            <a:chOff x="13990320" y="15484733"/>
            <a:chExt cx="9448800" cy="11694795"/>
          </a:xfrm>
        </p:grpSpPr>
        <p:sp>
          <p:nvSpPr>
            <p:cNvPr id="20" name="Rectangle 19"/>
            <p:cNvSpPr/>
            <p:nvPr/>
          </p:nvSpPr>
          <p:spPr>
            <a:xfrm>
              <a:off x="13990320" y="15484733"/>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sp>
          <p:nvSpPr>
            <p:cNvPr id="72" name="TextBox 71"/>
            <p:cNvSpPr txBox="1"/>
            <p:nvPr/>
          </p:nvSpPr>
          <p:spPr>
            <a:xfrm>
              <a:off x="13990320" y="16530459"/>
              <a:ext cx="9411004" cy="1064906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 End Network</a:t>
              </a: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 </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 </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 </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data to the controller.</a:t>
              </a:r>
            </a:p>
          </p:txBody>
        </p:sp>
      </p:grpSp>
      <p:cxnSp>
        <p:nvCxnSpPr>
          <p:cNvPr id="48" name="Straight Connector 47"/>
          <p:cNvCxnSpPr/>
          <p:nvPr/>
        </p:nvCxnSpPr>
        <p:spPr>
          <a:xfrm rot="10800000">
            <a:off x="685800" y="10896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9326881" y="168706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0591489" y="7680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371600" y="107442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2633648" y="13868399"/>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197247" y="268223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298401" y="29641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9931048" y="2513075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30312048" y="24902159"/>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6294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495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7035447" y="178307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8635648" y="18745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9" cstate="print"/>
          <a:stretch>
            <a:fillRect/>
          </a:stretch>
        </p:blipFill>
        <p:spPr>
          <a:xfrm>
            <a:off x="0" y="36576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4724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572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4724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155900" y="17030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29626248" y="185166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6743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48005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56" name="Group 155"/>
          <p:cNvGrpSpPr/>
          <p:nvPr/>
        </p:nvGrpSpPr>
        <p:grpSpPr>
          <a:xfrm>
            <a:off x="1280160" y="11319748"/>
            <a:ext cx="10530840" cy="11580257"/>
            <a:chOff x="1280160" y="10862548"/>
            <a:chExt cx="10530840" cy="11580257"/>
          </a:xfrm>
        </p:grpSpPr>
        <p:sp>
          <p:nvSpPr>
            <p:cNvPr id="17" name="TextBox 16"/>
            <p:cNvSpPr txBox="1"/>
            <p:nvPr/>
          </p:nvSpPr>
          <p:spPr>
            <a:xfrm>
              <a:off x="1280160" y="11916847"/>
              <a:ext cx="10530840" cy="10525958"/>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endParaRPr lang="en-US" sz="3200" dirty="0" smtClean="0"/>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based our system on RF signal strength because alternative choices such as GPS, IR, and Acoustics either cannot work indoors, or requires line of sight. Also, low power RF transceivers are readily available.</a:t>
              </a:r>
            </a:p>
            <a:p>
              <a:pPr algn="just"/>
              <a:endParaRPr lang="en-US" sz="3200" dirty="0" smtClean="0"/>
            </a:p>
            <a:p>
              <a:pPr algn="just"/>
              <a:r>
                <a:rPr lang="en-US" sz="3200" dirty="0" smtClean="0"/>
                <a:t>For 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62548"/>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pic>
        <p:nvPicPr>
          <p:cNvPr id="127" name="Picture 2"/>
          <p:cNvPicPr>
            <a:picLocks noChangeAspect="1" noChangeArrowheads="1"/>
          </p:cNvPicPr>
          <p:nvPr/>
        </p:nvPicPr>
        <p:blipFill>
          <a:blip r:embed="rId11" cstate="print"/>
          <a:srcRect r="2005" b="18750"/>
          <a:stretch>
            <a:fillRect/>
          </a:stretch>
        </p:blipFill>
        <p:spPr bwMode="auto">
          <a:xfrm>
            <a:off x="34823400" y="14478000"/>
            <a:ext cx="8077200" cy="3962400"/>
          </a:xfrm>
          <a:prstGeom prst="rect">
            <a:avLst/>
          </a:prstGeom>
          <a:noFill/>
          <a:ln w="9525">
            <a:noFill/>
            <a:miter lim="800000"/>
            <a:headEnd/>
            <a:tailEnd/>
          </a:ln>
          <a:effectLst>
            <a:outerShdw blurRad="190500" dist="190500" dir="2700000" algn="tl" rotWithShape="0">
              <a:prstClr val="black">
                <a:alpha val="40000"/>
              </a:prstClr>
            </a:outerShdw>
          </a:effectLst>
        </p:spPr>
      </p:pic>
      <p:cxnSp>
        <p:nvCxnSpPr>
          <p:cNvPr id="157" name="Straight Connector 156"/>
          <p:cNvCxnSpPr/>
          <p:nvPr/>
        </p:nvCxnSpPr>
        <p:spPr>
          <a:xfrm rot="5400000">
            <a:off x="-1203961" y="90525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13487400" y="5334000"/>
            <a:ext cx="14784222" cy="8508698"/>
            <a:chOff x="13487400" y="5334000"/>
            <a:chExt cx="14784222" cy="8508698"/>
          </a:xfrm>
          <a:scene3d>
            <a:camera prst="orthographicFront">
              <a:rot lat="0" lon="0" rev="0"/>
            </a:camera>
            <a:lightRig rig="threePt" dir="t"/>
          </a:scene3d>
        </p:grpSpPr>
        <p:pic>
          <p:nvPicPr>
            <p:cNvPr id="115" name="Picture 114" descr="1209193.png"/>
            <p:cNvPicPr>
              <a:picLocks noChangeAspect="1"/>
            </p:cNvPicPr>
            <p:nvPr/>
          </p:nvPicPr>
          <p:blipFill>
            <a:blip r:embed="rId12" cstate="print"/>
            <a:stretch>
              <a:fillRect/>
            </a:stretch>
          </p:blipFill>
          <p:spPr>
            <a:xfrm>
              <a:off x="27381502" y="9220200"/>
              <a:ext cx="888698" cy="888698"/>
            </a:xfrm>
            <a:prstGeom prst="rect">
              <a:avLst/>
            </a:prstGeom>
          </p:spPr>
        </p:pic>
        <p:grpSp>
          <p:nvGrpSpPr>
            <p:cNvPr id="117" name="Group 125"/>
            <p:cNvGrpSpPr/>
            <p:nvPr/>
          </p:nvGrpSpPr>
          <p:grpSpPr>
            <a:xfrm>
              <a:off x="16073800" y="9030921"/>
              <a:ext cx="1720150" cy="2018079"/>
              <a:chOff x="10467777" y="16383000"/>
              <a:chExt cx="2507756" cy="2902786"/>
            </a:xfrm>
          </p:grpSpPr>
          <p:pic>
            <p:nvPicPr>
              <p:cNvPr id="152" name="Picture 15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241000" y="8991600"/>
              <a:ext cx="1362117" cy="1230024"/>
              <a:chOff x="22909752" y="11524216"/>
              <a:chExt cx="1093248" cy="987229"/>
            </a:xfrm>
          </p:grpSpPr>
          <p:pic>
            <p:nvPicPr>
              <p:cNvPr id="150" name="Picture 149"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4" cstate="print"/>
            <a:stretch>
              <a:fillRect/>
            </a:stretch>
          </p:blipFill>
          <p:spPr>
            <a:xfrm>
              <a:off x="25680695" y="7930505"/>
              <a:ext cx="969923" cy="969922"/>
            </a:xfrm>
            <a:prstGeom prst="rect">
              <a:avLst/>
            </a:prstGeom>
          </p:spPr>
        </p:pic>
        <p:sp>
          <p:nvSpPr>
            <p:cNvPr id="120" name="TextBox 119"/>
            <p:cNvSpPr txBox="1"/>
            <p:nvPr/>
          </p:nvSpPr>
          <p:spPr>
            <a:xfrm>
              <a:off x="25924585" y="8690028"/>
              <a:ext cx="521280" cy="460164"/>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2" cstate="print"/>
            <a:stretch>
              <a:fillRect/>
            </a:stretch>
          </p:blipFill>
          <p:spPr>
            <a:xfrm>
              <a:off x="27382924" y="5893102"/>
              <a:ext cx="888698" cy="888698"/>
            </a:xfrm>
            <a:prstGeom prst="rect">
              <a:avLst/>
            </a:prstGeom>
          </p:spPr>
        </p:pic>
        <p:grpSp>
          <p:nvGrpSpPr>
            <p:cNvPr id="122" name="Group 123"/>
            <p:cNvGrpSpPr/>
            <p:nvPr/>
          </p:nvGrpSpPr>
          <p:grpSpPr>
            <a:xfrm>
              <a:off x="13487400" y="6031698"/>
              <a:ext cx="1588435" cy="1424105"/>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5"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6"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3487400" y="7755162"/>
              <a:ext cx="1234224" cy="1694389"/>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7"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8"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6145730" y="6031698"/>
              <a:ext cx="1685914" cy="2018079"/>
              <a:chOff x="10467777" y="16383000"/>
              <a:chExt cx="2457844" cy="2902786"/>
            </a:xfrm>
          </p:grpSpPr>
          <p:pic>
            <p:nvPicPr>
              <p:cNvPr id="142" name="Picture 14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7791362" y="9639431"/>
              <a:ext cx="2658330" cy="341785"/>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5069739" y="6411460"/>
              <a:ext cx="1044344" cy="341785"/>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7852216" y="6988357"/>
              <a:ext cx="1255162" cy="341785"/>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7544239" y="8692168"/>
              <a:ext cx="1889764" cy="341785"/>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4510421" y="7726005"/>
              <a:ext cx="1704562" cy="341785"/>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4474412" y="8781499"/>
              <a:ext cx="1704562" cy="341785"/>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2" cstate="print"/>
            <a:stretch>
              <a:fillRect/>
            </a:stretch>
          </p:blipFill>
          <p:spPr>
            <a:xfrm>
              <a:off x="23495302" y="5867400"/>
              <a:ext cx="888698" cy="888698"/>
            </a:xfrm>
            <a:prstGeom prst="rect">
              <a:avLst/>
            </a:prstGeom>
          </p:spPr>
        </p:pic>
        <p:pic>
          <p:nvPicPr>
            <p:cNvPr id="135"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999754" y="7291563"/>
              <a:ext cx="921400" cy="709057"/>
            </a:xfrm>
            <a:prstGeom prst="rect">
              <a:avLst/>
            </a:prstGeom>
            <a:noFill/>
          </p:spPr>
        </p:pic>
        <p:pic>
          <p:nvPicPr>
            <p:cNvPr id="136"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880816" y="8680062"/>
              <a:ext cx="921400" cy="709057"/>
            </a:xfrm>
            <a:prstGeom prst="rect">
              <a:avLst/>
            </a:prstGeom>
            <a:noFill/>
          </p:spPr>
        </p:pic>
        <p:pic>
          <p:nvPicPr>
            <p:cNvPr id="13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6415725" y="7300953"/>
              <a:ext cx="921400" cy="709057"/>
            </a:xfrm>
            <a:prstGeom prst="rect">
              <a:avLst/>
            </a:prstGeom>
            <a:noFill/>
          </p:spPr>
        </p:pic>
        <p:pic>
          <p:nvPicPr>
            <p:cNvPr id="13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6392059" y="8719348"/>
              <a:ext cx="921400" cy="709057"/>
            </a:xfrm>
            <a:prstGeom prst="rect">
              <a:avLst/>
            </a:prstGeom>
            <a:noFill/>
          </p:spPr>
        </p:pic>
        <p:cxnSp>
          <p:nvCxnSpPr>
            <p:cNvPr id="161" name="Straight Arrow Connector 160"/>
            <p:cNvCxnSpPr>
              <a:stCxn id="134" idx="3"/>
              <a:endCxn id="121" idx="1"/>
            </p:cNvCxnSpPr>
            <p:nvPr/>
          </p:nvCxnSpPr>
          <p:spPr>
            <a:xfrm>
              <a:off x="24384000" y="6311749"/>
              <a:ext cx="2998924" cy="2570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6607362" y="8000289"/>
              <a:ext cx="2438400" cy="142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810485" y="7862434"/>
              <a:ext cx="2235502" cy="22830"/>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4361169" y="9435949"/>
              <a:ext cx="2893176" cy="8706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1971325" y="9639431"/>
              <a:ext cx="1329167" cy="1979"/>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5104356" y="5334000"/>
              <a:ext cx="2088687" cy="61355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5990083" y="5334000"/>
              <a:ext cx="2468449" cy="61355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8600943" y="8476525"/>
              <a:ext cx="4841958"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418039" y="8532935"/>
              <a:ext cx="1993745" cy="1866019"/>
              <a:chOff x="15982752" y="17595109"/>
              <a:chExt cx="2458552" cy="2354181"/>
            </a:xfrm>
            <a:solidFill>
              <a:schemeClr val="bg1"/>
            </a:solidFill>
          </p:grpSpPr>
          <p:pic>
            <p:nvPicPr>
              <p:cNvPr id="154" name="Picture 153" descr="wifi_router.png"/>
              <p:cNvPicPr>
                <a:picLocks noChangeAspect="1"/>
              </p:cNvPicPr>
              <p:nvPr/>
            </p:nvPicPr>
            <p:blipFill>
              <a:blip r:embed="rId20"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123115" y="6910010"/>
              <a:ext cx="1544617" cy="1694389"/>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1"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2"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8268652" y="9853160"/>
              <a:ext cx="1635077" cy="460164"/>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pic>
          <p:nvPicPr>
            <p:cNvPr id="114" name="Picture 113" descr="1209193.png"/>
            <p:cNvPicPr>
              <a:picLocks noChangeAspect="1"/>
            </p:cNvPicPr>
            <p:nvPr/>
          </p:nvPicPr>
          <p:blipFill>
            <a:blip r:embed="rId12" cstate="print"/>
            <a:stretch>
              <a:fillRect/>
            </a:stretch>
          </p:blipFill>
          <p:spPr>
            <a:xfrm>
              <a:off x="27076702" y="12954000"/>
              <a:ext cx="888698" cy="888698"/>
            </a:xfrm>
            <a:prstGeom prst="rect">
              <a:avLst/>
            </a:prstGeom>
          </p:spPr>
        </p:pic>
        <p:grpSp>
          <p:nvGrpSpPr>
            <p:cNvPr id="159" name="Group 96"/>
            <p:cNvGrpSpPr/>
            <p:nvPr/>
          </p:nvGrpSpPr>
          <p:grpSpPr>
            <a:xfrm>
              <a:off x="23317200" y="12344400"/>
              <a:ext cx="1362117" cy="1230024"/>
              <a:chOff x="22909752" y="11524216"/>
              <a:chExt cx="1093248" cy="987229"/>
            </a:xfrm>
          </p:grpSpPr>
          <p:pic>
            <p:nvPicPr>
              <p:cNvPr id="165" name="Picture 164"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66" name="TextBox 165"/>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cxnSp>
          <p:nvCxnSpPr>
            <p:cNvPr id="168" name="Straight Arrow Connector 167"/>
            <p:cNvCxnSpPr>
              <a:stCxn id="151" idx="2"/>
              <a:endCxn id="165" idx="0"/>
            </p:cNvCxnSpPr>
            <p:nvPr/>
          </p:nvCxnSpPr>
          <p:spPr>
            <a:xfrm rot="16200000" flipH="1">
              <a:off x="22896152" y="11247531"/>
              <a:ext cx="2122776" cy="7096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15" idx="2"/>
              <a:endCxn id="114" idx="0"/>
            </p:cNvCxnSpPr>
            <p:nvPr/>
          </p:nvCxnSpPr>
          <p:spPr>
            <a:xfrm rot="5400000">
              <a:off x="26250900" y="11379049"/>
              <a:ext cx="2845102" cy="304800"/>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endCxn id="114" idx="1"/>
            </p:cNvCxnSpPr>
            <p:nvPr/>
          </p:nvCxnSpPr>
          <p:spPr>
            <a:xfrm>
              <a:off x="23723902" y="12954000"/>
              <a:ext cx="3352800" cy="444349"/>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6" name="Picture 185" descr="15342234.png"/>
            <p:cNvPicPr>
              <a:picLocks noChangeAspect="1"/>
            </p:cNvPicPr>
            <p:nvPr/>
          </p:nvPicPr>
          <p:blipFill>
            <a:blip r:embed="rId14" cstate="print"/>
            <a:stretch>
              <a:fillRect/>
            </a:stretch>
          </p:blipFill>
          <p:spPr>
            <a:xfrm>
              <a:off x="25603200" y="11734800"/>
              <a:ext cx="969923" cy="969922"/>
            </a:xfrm>
            <a:prstGeom prst="rect">
              <a:avLst/>
            </a:prstGeom>
          </p:spPr>
        </p:pic>
        <p:pic>
          <p:nvPicPr>
            <p:cNvPr id="18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804616" y="12261462"/>
              <a:ext cx="921400" cy="709057"/>
            </a:xfrm>
            <a:prstGeom prst="rect">
              <a:avLst/>
            </a:prstGeom>
            <a:noFill/>
          </p:spPr>
        </p:pic>
        <p:pic>
          <p:nvPicPr>
            <p:cNvPr id="18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957177" y="11118297"/>
              <a:ext cx="921400" cy="709057"/>
            </a:xfrm>
            <a:prstGeom prst="rect">
              <a:avLst/>
            </a:prstGeom>
            <a:noFill/>
          </p:spPr>
        </p:pic>
        <p:pic>
          <p:nvPicPr>
            <p:cNvPr id="189"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6171778" y="11045313"/>
              <a:ext cx="921400" cy="709057"/>
            </a:xfrm>
            <a:prstGeom prst="rect">
              <a:avLst/>
            </a:prstGeom>
            <a:noFill/>
          </p:spPr>
        </p:pic>
        <p:pic>
          <p:nvPicPr>
            <p:cNvPr id="190"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6324080" y="12112156"/>
              <a:ext cx="921400" cy="709057"/>
            </a:xfrm>
            <a:prstGeom prst="rect">
              <a:avLst/>
            </a:prstGeom>
            <a:noFill/>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2024</TotalTime>
  <Words>623</Words>
  <Application>Microsoft Office PowerPoint</Application>
  <PresentationFormat>Custom</PresentationFormat>
  <Paragraphs>88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320</cp:revision>
  <dcterms:created xsi:type="dcterms:W3CDTF">2011-05-14T19:20:52Z</dcterms:created>
  <dcterms:modified xsi:type="dcterms:W3CDTF">2011-05-21T06:11:17Z</dcterms:modified>
</cp:coreProperties>
</file>