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F3"/>
    <a:srgbClr val="0660A8"/>
    <a:srgbClr val="1784F1"/>
    <a:srgbClr val="0D71D7"/>
    <a:srgbClr val="8FC4F9"/>
    <a:srgbClr val="55A5F5"/>
    <a:srgbClr val="0877D2"/>
    <a:srgbClr val="5A9817"/>
    <a:srgbClr val="0A67C5"/>
    <a:srgbClr val="FAFAF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88" autoAdjust="0"/>
    <p:restoredTop sz="98746" autoAdjust="0"/>
  </p:normalViewPr>
  <p:slideViewPr>
    <p:cSldViewPr>
      <p:cViewPr>
        <p:scale>
          <a:sx n="20" d="100"/>
          <a:sy n="20" d="100"/>
        </p:scale>
        <p:origin x="-1212" y="354"/>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n\Desktop\Rang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3600"/>
            </a:pPr>
            <a:r>
              <a:rPr lang="en-US" sz="3600" dirty="0"/>
              <a:t>RSSI vs. Distance</a:t>
            </a:r>
          </a:p>
        </c:rich>
      </c:tx>
      <c:layout/>
    </c:title>
    <c:plotArea>
      <c:layout/>
      <c:lineChart>
        <c:grouping val="standard"/>
        <c:ser>
          <c:idx val="0"/>
          <c:order val="0"/>
          <c:tx>
            <c:strRef>
              <c:f>Sheet1!$B$3</c:f>
              <c:strCache>
                <c:ptCount val="1"/>
                <c:pt idx="0">
                  <c:v>-15dBm</c:v>
                </c:pt>
              </c:strCache>
            </c:strRef>
          </c:tx>
          <c:spPr>
            <a:ln w="44450"/>
          </c:spPr>
          <c:marker>
            <c:symbol val="triangle"/>
            <c:size val="7"/>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Sheet1!$B$5:$B$12</c:f>
              <c:numCache>
                <c:formatCode>General</c:formatCode>
                <c:ptCount val="8"/>
                <c:pt idx="0">
                  <c:v>266</c:v>
                </c:pt>
                <c:pt idx="1">
                  <c:v>254</c:v>
                </c:pt>
                <c:pt idx="2">
                  <c:v>253</c:v>
                </c:pt>
                <c:pt idx="3">
                  <c:v>237</c:v>
                </c:pt>
                <c:pt idx="4">
                  <c:v>221</c:v>
                </c:pt>
                <c:pt idx="5">
                  <c:v>220</c:v>
                </c:pt>
                <c:pt idx="6">
                  <c:v>242</c:v>
                </c:pt>
                <c:pt idx="7">
                  <c:v>229</c:v>
                </c:pt>
              </c:numCache>
            </c:numRef>
          </c:val>
          <c:smooth val="1"/>
        </c:ser>
        <c:ser>
          <c:idx val="2"/>
          <c:order val="1"/>
          <c:tx>
            <c:strRef>
              <c:f>Sheet1!$C$3</c:f>
              <c:strCache>
                <c:ptCount val="1"/>
                <c:pt idx="0">
                  <c:v>-21dBm</c:v>
                </c:pt>
              </c:strCache>
            </c:strRef>
          </c:tx>
          <c:spPr>
            <a:ln w="44450">
              <a:solidFill>
                <a:schemeClr val="accent2"/>
              </a:solidFill>
            </a:ln>
          </c:spPr>
          <c:marker>
            <c:symbol val="square"/>
            <c:size val="7"/>
            <c:spPr>
              <a:solidFill>
                <a:schemeClr val="accent2"/>
              </a:solidFill>
              <a:ln>
                <a:noFill/>
              </a:ln>
            </c:spPr>
          </c:marker>
          <c:cat>
            <c:numRef>
              <c:f>Sheet1!$A$5:$A$12</c:f>
              <c:numCache>
                <c:formatCode>General</c:formatCode>
                <c:ptCount val="8"/>
                <c:pt idx="0">
                  <c:v>1.5</c:v>
                </c:pt>
                <c:pt idx="1">
                  <c:v>3</c:v>
                </c:pt>
                <c:pt idx="2">
                  <c:v>4.5</c:v>
                </c:pt>
                <c:pt idx="3">
                  <c:v>6</c:v>
                </c:pt>
                <c:pt idx="4">
                  <c:v>7.5</c:v>
                </c:pt>
                <c:pt idx="5">
                  <c:v>9</c:v>
                </c:pt>
                <c:pt idx="6">
                  <c:v>10.5</c:v>
                </c:pt>
                <c:pt idx="7">
                  <c:v>12</c:v>
                </c:pt>
              </c:numCache>
            </c:numRef>
          </c:cat>
          <c:val>
            <c:numRef>
              <c:f>Sheet1!$C$5:$C$12</c:f>
              <c:numCache>
                <c:formatCode>General</c:formatCode>
                <c:ptCount val="8"/>
                <c:pt idx="0">
                  <c:v>248</c:v>
                </c:pt>
                <c:pt idx="1">
                  <c:v>224</c:v>
                </c:pt>
                <c:pt idx="2">
                  <c:v>223</c:v>
                </c:pt>
                <c:pt idx="3">
                  <c:v>205</c:v>
                </c:pt>
                <c:pt idx="4">
                  <c:v>205</c:v>
                </c:pt>
                <c:pt idx="5">
                  <c:v>205</c:v>
                </c:pt>
                <c:pt idx="6">
                  <c:v>214</c:v>
                </c:pt>
                <c:pt idx="7">
                  <c:v>220</c:v>
                </c:pt>
              </c:numCache>
            </c:numRef>
          </c:val>
          <c:smooth val="1"/>
        </c:ser>
        <c:marker val="1"/>
        <c:axId val="58714752"/>
        <c:axId val="60146816"/>
      </c:lineChart>
      <c:catAx>
        <c:axId val="58714752"/>
        <c:scaling>
          <c:orientation val="minMax"/>
        </c:scaling>
        <c:axPos val="b"/>
        <c:title>
          <c:tx>
            <c:rich>
              <a:bodyPr/>
              <a:lstStyle/>
              <a:p>
                <a:pPr>
                  <a:defRPr sz="3200"/>
                </a:pPr>
                <a:r>
                  <a:rPr lang="en-US" sz="3200" dirty="0"/>
                  <a:t>Distance (m)</a:t>
                </a:r>
              </a:p>
            </c:rich>
          </c:tx>
          <c:layout/>
        </c:title>
        <c:numFmt formatCode="General" sourceLinked="1"/>
        <c:tickLblPos val="nextTo"/>
        <c:txPr>
          <a:bodyPr/>
          <a:lstStyle/>
          <a:p>
            <a:pPr>
              <a:defRPr sz="2000"/>
            </a:pPr>
            <a:endParaRPr lang="en-US"/>
          </a:p>
        </c:txPr>
        <c:crossAx val="60146816"/>
        <c:crosses val="autoZero"/>
        <c:auto val="1"/>
        <c:lblAlgn val="ctr"/>
        <c:lblOffset val="100"/>
      </c:catAx>
      <c:valAx>
        <c:axId val="60146816"/>
        <c:scaling>
          <c:orientation val="minMax"/>
          <c:max val="280"/>
          <c:min val="180"/>
        </c:scaling>
        <c:axPos val="l"/>
        <c:majorGridlines>
          <c:spPr>
            <a:ln>
              <a:solidFill>
                <a:sysClr val="window" lastClr="FFFFFF">
                  <a:lumMod val="65000"/>
                </a:sysClr>
              </a:solidFill>
            </a:ln>
          </c:spPr>
        </c:majorGridlines>
        <c:title>
          <c:tx>
            <c:rich>
              <a:bodyPr rot="-5400000" vert="horz"/>
              <a:lstStyle/>
              <a:p>
                <a:pPr>
                  <a:defRPr sz="3200"/>
                </a:pPr>
                <a:r>
                  <a:rPr lang="en-US" sz="3200" dirty="0"/>
                  <a:t>RSSI</a:t>
                </a:r>
              </a:p>
            </c:rich>
          </c:tx>
          <c:layout/>
        </c:title>
        <c:numFmt formatCode="General" sourceLinked="1"/>
        <c:tickLblPos val="nextTo"/>
        <c:txPr>
          <a:bodyPr/>
          <a:lstStyle/>
          <a:p>
            <a:pPr>
              <a:defRPr sz="2000"/>
            </a:pPr>
            <a:endParaRPr lang="en-US"/>
          </a:p>
        </c:txPr>
        <c:crossAx val="58714752"/>
        <c:crosses val="autoZero"/>
        <c:crossBetween val="between"/>
      </c:valAx>
    </c:plotArea>
    <c:legend>
      <c:legendPos val="r"/>
      <c:layout/>
      <c:txPr>
        <a:bodyPr/>
        <a:lstStyle/>
        <a:p>
          <a:pPr>
            <a:defRPr sz="2000"/>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C2CE3F-1D0C-4868-9201-9CC45E6C1390}" type="datetimeFigureOut">
              <a:rPr lang="en-US" smtClean="0"/>
              <a:pPr/>
              <a:t>5/23/2011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A0C73A-8263-44E0-85DF-600D742C7FF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CFC2CE3F-1D0C-4868-9201-9CC45E6C1390}" type="datetimeFigureOut">
              <a:rPr lang="en-US" smtClean="0"/>
              <a:pPr/>
              <a:t>5/23/2011</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A0C73A-8263-44E0-85DF-600D742C7FF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781175" indent="-1781175"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25" indent="-1736725"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tiff"/><Relationship Id="rId21" Type="http://schemas.openxmlformats.org/officeDocument/2006/relationships/chart" Target="../charts/chart1.xml"/><Relationship Id="rId7" Type="http://schemas.openxmlformats.org/officeDocument/2006/relationships/image" Target="../media/image6.tif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4.png"/><Relationship Id="rId15" Type="http://schemas.openxmlformats.org/officeDocument/2006/relationships/image" Target="../media/image14.jpeg"/><Relationship Id="rId23" Type="http://schemas.openxmlformats.org/officeDocument/2006/relationships/image" Target="../media/image21.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a:xfrm>
            <a:off x="762000" y="29337000"/>
            <a:ext cx="43053000" cy="3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p:cNvSpPr/>
          <p:nvPr/>
        </p:nvSpPr>
        <p:spPr>
          <a:xfrm>
            <a:off x="0" y="0"/>
            <a:ext cx="43891200" cy="4267200"/>
          </a:xfrm>
          <a:prstGeom prst="rect">
            <a:avLst/>
          </a:prstGeom>
          <a:solidFill>
            <a:schemeClr val="accent3">
              <a:lumMod val="20000"/>
              <a:lumOff val="80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dirty="0" smtClean="0">
                <a:solidFill>
                  <a:srgbClr val="0660A8"/>
                </a:solidFill>
                <a:effectLst>
                  <a:outerShdw dist="38100" dir="2700000" algn="tl" rotWithShape="0">
                    <a:schemeClr val="bg1"/>
                  </a:outerShdw>
                </a:effectLst>
                <a:latin typeface="+mj-lt"/>
                <a:ea typeface="Ebrima" pitchFamily="2" charset="0"/>
                <a:cs typeface="Ebrima" pitchFamily="2" charset="0"/>
              </a:rPr>
              <a:t>TIU Tracking System</a:t>
            </a:r>
            <a:endParaRPr lang="en-US" sz="16600" b="1" dirty="0">
              <a:solidFill>
                <a:srgbClr val="0660A8"/>
              </a:solidFill>
              <a:effectLst>
                <a:outerShdw dist="38100" dir="2700000" algn="tl" rotWithShape="0">
                  <a:schemeClr val="bg1"/>
                </a:outerShdw>
              </a:effectLst>
              <a:latin typeface="+mj-lt"/>
              <a:ea typeface="Ebrima" pitchFamily="2" charset="0"/>
              <a:cs typeface="Ebrima" pitchFamily="2" charset="0"/>
            </a:endParaRPr>
          </a:p>
        </p:txBody>
      </p:sp>
      <p:pic>
        <p:nvPicPr>
          <p:cNvPr id="89" name="Picture 88" descr="Intel-logo.png"/>
          <p:cNvPicPr>
            <a:picLocks noChangeAspect="1"/>
          </p:cNvPicPr>
          <p:nvPr/>
        </p:nvPicPr>
        <p:blipFill>
          <a:blip r:embed="rId2" cstate="print"/>
          <a:stretch>
            <a:fillRect/>
          </a:stretch>
        </p:blipFill>
        <p:spPr>
          <a:xfrm>
            <a:off x="1143000" y="152400"/>
            <a:ext cx="5103582" cy="3874625"/>
          </a:xfrm>
          <a:prstGeom prst="rect">
            <a:avLst/>
          </a:prstGeom>
        </p:spPr>
      </p:pic>
      <p:pic>
        <p:nvPicPr>
          <p:cNvPr id="93" name="Picture 3" descr="E:\PSU\ECE 412\Winter 2011\Poster\Logo\psulogo.t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9867840" y="685800"/>
            <a:ext cx="2662733" cy="2719790"/>
          </a:xfrm>
          <a:prstGeom prst="rect">
            <a:avLst/>
          </a:prstGeom>
          <a:noFill/>
        </p:spPr>
      </p:pic>
      <p:grpSp>
        <p:nvGrpSpPr>
          <p:cNvPr id="182" name="Group 181"/>
          <p:cNvGrpSpPr/>
          <p:nvPr/>
        </p:nvGrpSpPr>
        <p:grpSpPr>
          <a:xfrm>
            <a:off x="1280160" y="5029200"/>
            <a:ext cx="10515600" cy="5683448"/>
            <a:chOff x="1280160" y="5257800"/>
            <a:chExt cx="10515600" cy="5683448"/>
          </a:xfrm>
        </p:grpSpPr>
        <p:sp>
          <p:nvSpPr>
            <p:cNvPr id="98" name="Rectangle 97"/>
            <p:cNvSpPr/>
            <p:nvPr/>
          </p:nvSpPr>
          <p:spPr>
            <a:xfrm>
              <a:off x="1280160" y="52578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Introduction</a:t>
              </a:r>
              <a:endParaRPr lang="en-US" sz="5400" b="1" dirty="0">
                <a:solidFill>
                  <a:schemeClr val="tx2"/>
                </a:solidFill>
                <a:latin typeface="Cambria" pitchFamily="18" charset="0"/>
              </a:endParaRPr>
            </a:p>
          </p:txBody>
        </p:sp>
        <p:sp>
          <p:nvSpPr>
            <p:cNvPr id="19" name="TextBox 18"/>
            <p:cNvSpPr txBox="1"/>
            <p:nvPr/>
          </p:nvSpPr>
          <p:spPr>
            <a:xfrm>
              <a:off x="1280160" y="6324600"/>
              <a:ext cx="10515600" cy="4616648"/>
            </a:xfrm>
            <a:prstGeom prst="rect">
              <a:avLst/>
            </a:prstGeom>
            <a:noFill/>
          </p:spPr>
          <p:txBody>
            <a:bodyPr wrap="square" lIns="0" tIns="91440" bIns="91440" rtlCol="0">
              <a:spAutoFit/>
            </a:bodyPr>
            <a:lstStyle/>
            <a:p>
              <a:pPr algn="just"/>
              <a:r>
                <a:rPr lang="en-US" sz="3600" dirty="0" smtClean="0"/>
                <a:t>Intel's large and complex validation labs contain many Test Interface Units (TIUs) used in validating hardware. A TIU is a custom PCB that provides test points that a testing machine can probe.  Since the hardware to be tested is varied, there exists a variety of different TIU's, and as such, finding a particular TIU is useful because, previously, the testing machine had to be broken down to identify the TIU it was using.</a:t>
              </a:r>
              <a:endParaRPr lang="en-US" sz="3600" dirty="0" smtClean="0">
                <a:ea typeface="Ebrima" pitchFamily="2" charset="0"/>
                <a:cs typeface="Ebrima" pitchFamily="2" charset="0"/>
              </a:endParaRPr>
            </a:p>
          </p:txBody>
        </p:sp>
      </p:grpSp>
      <p:sp>
        <p:nvSpPr>
          <p:cNvPr id="56" name="Rectangle 55"/>
          <p:cNvSpPr/>
          <p:nvPr/>
        </p:nvSpPr>
        <p:spPr>
          <a:xfrm>
            <a:off x="301752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Products</a:t>
            </a:r>
            <a:endParaRPr lang="en-US" sz="5400" b="1" dirty="0">
              <a:solidFill>
                <a:schemeClr val="tx2"/>
              </a:solidFill>
              <a:latin typeface="Cambria" pitchFamily="18" charset="0"/>
            </a:endParaRPr>
          </a:p>
        </p:txBody>
      </p:sp>
      <p:sp>
        <p:nvSpPr>
          <p:cNvPr id="58" name="Rectangle 57"/>
          <p:cNvSpPr/>
          <p:nvPr/>
        </p:nvSpPr>
        <p:spPr>
          <a:xfrm>
            <a:off x="30175200" y="23580626"/>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Conclusions</a:t>
            </a:r>
            <a:endParaRPr lang="en-US" sz="5400" b="1" dirty="0">
              <a:solidFill>
                <a:schemeClr val="tx2"/>
              </a:solidFill>
              <a:latin typeface="Cambria" pitchFamily="18" charset="0"/>
            </a:endParaRPr>
          </a:p>
        </p:txBody>
      </p:sp>
      <p:sp>
        <p:nvSpPr>
          <p:cNvPr id="59" name="TextBox 58"/>
          <p:cNvSpPr txBox="1"/>
          <p:nvPr/>
        </p:nvSpPr>
        <p:spPr>
          <a:xfrm>
            <a:off x="30175200" y="24580870"/>
            <a:ext cx="12344400" cy="6432530"/>
          </a:xfrm>
          <a:prstGeom prst="rect">
            <a:avLst/>
          </a:prstGeom>
          <a:noFill/>
        </p:spPr>
        <p:txBody>
          <a:bodyPr wrap="square" lIns="0" tIns="91440" bIns="91440" rtlCol="0">
            <a:spAutoFit/>
          </a:bodyPr>
          <a:lstStyle/>
          <a:p>
            <a:r>
              <a:rPr lang="en-US" sz="3600" dirty="0" smtClean="0"/>
              <a:t>We </a:t>
            </a:r>
            <a:r>
              <a:rPr lang="en-US" sz="3600" dirty="0" smtClean="0"/>
              <a:t>have a complete system that achieves small size,  low </a:t>
            </a:r>
            <a:r>
              <a:rPr lang="en-US" sz="3600" dirty="0" smtClean="0"/>
              <a:t>cost, and </a:t>
            </a:r>
            <a:r>
              <a:rPr lang="en-US" sz="3600" dirty="0" smtClean="0"/>
              <a:t>battery life that exceeds 1 </a:t>
            </a:r>
            <a:r>
              <a:rPr lang="en-US" sz="3600" dirty="0" smtClean="0"/>
              <a:t>month. As for accuracy, when </a:t>
            </a:r>
            <a:r>
              <a:rPr lang="en-US" sz="3600" dirty="0" smtClean="0"/>
              <a:t>a tag is placed on exactly a location that was calibrated, success rates are at least 90</a:t>
            </a:r>
            <a:r>
              <a:rPr lang="en-US" sz="3600" dirty="0" smtClean="0"/>
              <a:t>%.</a:t>
            </a:r>
          </a:p>
          <a:p>
            <a:pPr>
              <a:spcBef>
                <a:spcPts val="1800"/>
              </a:spcBef>
            </a:pPr>
            <a:r>
              <a:rPr lang="en-US" sz="3600" dirty="0" smtClean="0"/>
              <a:t>Further work to be done includes</a:t>
            </a:r>
          </a:p>
          <a:p>
            <a:pPr marL="231775" indent="-231775">
              <a:buFont typeface="Arial" pitchFamily="34" charset="0"/>
              <a:buChar char="•"/>
            </a:pPr>
            <a:r>
              <a:rPr lang="en-US" sz="3600" dirty="0" smtClean="0"/>
              <a:t>Refine the testability of the system</a:t>
            </a:r>
          </a:p>
          <a:p>
            <a:pPr marL="231775" indent="-231775">
              <a:buFont typeface="Arial" pitchFamily="34" charset="0"/>
              <a:buChar char="•"/>
            </a:pPr>
            <a:r>
              <a:rPr lang="en-US" sz="3600" dirty="0" smtClean="0"/>
              <a:t>Analyze antenna radiation pattern</a:t>
            </a:r>
          </a:p>
          <a:p>
            <a:pPr marL="231775" indent="-231775">
              <a:buFont typeface="Arial" pitchFamily="34" charset="0"/>
              <a:buChar char="•"/>
            </a:pPr>
            <a:r>
              <a:rPr lang="en-US" sz="3600" dirty="0" smtClean="0"/>
              <a:t>Improve the robustness of the location algorithm</a:t>
            </a:r>
          </a:p>
          <a:p>
            <a:pPr>
              <a:spcBef>
                <a:spcPts val="1800"/>
              </a:spcBef>
            </a:pPr>
            <a:endParaRPr lang="en-US" sz="8800" dirty="0"/>
          </a:p>
        </p:txBody>
      </p:sp>
      <p:sp>
        <p:nvSpPr>
          <p:cNvPr id="62" name="TextBox 61"/>
          <p:cNvSpPr txBox="1"/>
          <p:nvPr/>
        </p:nvSpPr>
        <p:spPr>
          <a:xfrm>
            <a:off x="37017648" y="8595360"/>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Detector</a:t>
            </a:r>
          </a:p>
          <a:p>
            <a:pPr marL="231775" indent="-231775">
              <a:buFont typeface="Arial" pitchFamily="34" charset="0"/>
              <a:buChar char="•"/>
            </a:pPr>
            <a:r>
              <a:rPr lang="en-US" sz="3600" dirty="0" smtClean="0">
                <a:ea typeface="Ebrima" pitchFamily="2" charset="0"/>
                <a:cs typeface="Ebrima" pitchFamily="2" charset="0"/>
              </a:rPr>
              <a:t>Size: 3.5”x1”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$30</a:t>
            </a:r>
          </a:p>
        </p:txBody>
      </p:sp>
      <p:sp>
        <p:nvSpPr>
          <p:cNvPr id="63" name="TextBox 62"/>
          <p:cNvSpPr txBox="1"/>
          <p:nvPr/>
        </p:nvSpPr>
        <p:spPr>
          <a:xfrm>
            <a:off x="30845448" y="8595360"/>
            <a:ext cx="6111552" cy="4093428"/>
          </a:xfrm>
          <a:prstGeom prst="rect">
            <a:avLst/>
          </a:prstGeom>
          <a:noFill/>
        </p:spPr>
        <p:txBody>
          <a:bodyPr wrap="square" rtlCol="0">
            <a:spAutoFit/>
          </a:bodyPr>
          <a:lstStyle/>
          <a:p>
            <a:r>
              <a:rPr lang="en-US" sz="4400" b="1" dirty="0" smtClean="0">
                <a:solidFill>
                  <a:schemeClr val="accent1"/>
                </a:solidFill>
                <a:ea typeface="Ebrima" pitchFamily="2" charset="0"/>
                <a:cs typeface="Ebrima" pitchFamily="2" charset="0"/>
              </a:rPr>
              <a:t>Asset</a:t>
            </a:r>
            <a:r>
              <a:rPr lang="en-US" sz="4000" b="1" dirty="0" smtClean="0">
                <a:solidFill>
                  <a:schemeClr val="accent1"/>
                </a:solidFill>
                <a:ea typeface="Ebrima" pitchFamily="2" charset="0"/>
                <a:cs typeface="Ebrima" pitchFamily="2" charset="0"/>
              </a:rPr>
              <a:t> Tag</a:t>
            </a:r>
          </a:p>
          <a:p>
            <a:pPr marL="231775" indent="-231775">
              <a:buFont typeface="Arial" pitchFamily="34" charset="0"/>
              <a:buChar char="•"/>
            </a:pPr>
            <a:r>
              <a:rPr lang="en-US" sz="3600" dirty="0" smtClean="0">
                <a:ea typeface="Ebrima" pitchFamily="2" charset="0"/>
                <a:cs typeface="Ebrima" pitchFamily="2" charset="0"/>
              </a:rPr>
              <a:t>Size: 1”x1”x1”</a:t>
            </a:r>
          </a:p>
          <a:p>
            <a:pPr marL="231775" indent="-231775">
              <a:buFont typeface="Arial" pitchFamily="34" charset="0"/>
              <a:buChar char="•"/>
            </a:pPr>
            <a:r>
              <a:rPr lang="en-US" sz="3600" dirty="0" smtClean="0">
                <a:ea typeface="Ebrima" pitchFamily="2" charset="0"/>
                <a:cs typeface="Ebrima" pitchFamily="2" charset="0"/>
              </a:rPr>
              <a:t>ATMega328p MCU</a:t>
            </a:r>
          </a:p>
          <a:p>
            <a:pPr marL="231775" indent="-231775">
              <a:buFont typeface="Arial" pitchFamily="34" charset="0"/>
              <a:buChar char="•"/>
            </a:pPr>
            <a:r>
              <a:rPr lang="en-US" sz="3600" dirty="0" smtClean="0">
                <a:ea typeface="Ebrima" pitchFamily="2" charset="0"/>
                <a:cs typeface="Ebrima" pitchFamily="2" charset="0"/>
              </a:rPr>
              <a:t>RF12B transceiver at 434MHz</a:t>
            </a:r>
          </a:p>
          <a:p>
            <a:pPr marL="231775" indent="-231775">
              <a:buFont typeface="Arial" pitchFamily="34" charset="0"/>
              <a:buChar char="•"/>
            </a:pPr>
            <a:r>
              <a:rPr lang="en-US" sz="3600" dirty="0" smtClean="0">
                <a:ea typeface="Ebrima" pitchFamily="2" charset="0"/>
                <a:cs typeface="Ebrima" pitchFamily="2" charset="0"/>
              </a:rPr>
              <a:t>20mm coin cell battery</a:t>
            </a:r>
          </a:p>
          <a:p>
            <a:pPr marL="231775" indent="-231775">
              <a:buFont typeface="Arial" pitchFamily="34" charset="0"/>
              <a:buChar char="•"/>
            </a:pPr>
            <a:r>
              <a:rPr lang="en-US" sz="3600" dirty="0" smtClean="0">
                <a:ea typeface="Ebrima" pitchFamily="2" charset="0"/>
                <a:cs typeface="Ebrima" pitchFamily="2" charset="0"/>
              </a:rPr>
              <a:t>Battery life: at least 1 months  </a:t>
            </a:r>
          </a:p>
          <a:p>
            <a:pPr marL="231775" indent="-231775">
              <a:buFont typeface="Arial" pitchFamily="34" charset="0"/>
              <a:buChar char="•"/>
            </a:pPr>
            <a:r>
              <a:rPr lang="en-US" sz="3600" dirty="0" smtClean="0">
                <a:ea typeface="Ebrima" pitchFamily="2" charset="0"/>
                <a:cs typeface="Ebrima" pitchFamily="2" charset="0"/>
              </a:rPr>
              <a:t>Cost : $25</a:t>
            </a:r>
          </a:p>
        </p:txBody>
      </p:sp>
      <p:pic>
        <p:nvPicPr>
          <p:cNvPr id="64" name="Picture 2" descr="E:\PSU\ECE 412\Winter 2011\Pictures\Real boards\JPG\Tag_Poster.JPG"/>
          <p:cNvPicPr>
            <a:picLocks noChangeAspect="1" noChangeArrowheads="1"/>
          </p:cNvPicPr>
          <p:nvPr/>
        </p:nvPicPr>
        <p:blipFill>
          <a:blip r:embed="rId4" cstate="print">
            <a:clrChange>
              <a:clrFrom>
                <a:srgbClr val="F4FCFF"/>
              </a:clrFrom>
              <a:clrTo>
                <a:srgbClr val="F4FCFF">
                  <a:alpha val="0"/>
                </a:srgbClr>
              </a:clrTo>
            </a:clrChange>
          </a:blip>
          <a:srcRect/>
          <a:stretch>
            <a:fillRect/>
          </a:stretch>
        </p:blipFill>
        <p:spPr bwMode="auto">
          <a:xfrm rot="20948527">
            <a:off x="31310172" y="6282793"/>
            <a:ext cx="2980532" cy="1981200"/>
          </a:xfrm>
          <a:prstGeom prst="rect">
            <a:avLst/>
          </a:prstGeom>
          <a:noFill/>
        </p:spPr>
      </p:pic>
      <p:pic>
        <p:nvPicPr>
          <p:cNvPr id="2051" name="Picture 3" descr="C:\Users\WOODY\Desktop\javaapp.png"/>
          <p:cNvPicPr>
            <a:picLocks noChangeAspect="1" noChangeArrowheads="1"/>
          </p:cNvPicPr>
          <p:nvPr/>
        </p:nvPicPr>
        <p:blipFill>
          <a:blip r:embed="rId5" cstate="print"/>
          <a:srcRect/>
          <a:stretch>
            <a:fillRect/>
          </a:stretch>
        </p:blipFill>
        <p:spPr bwMode="auto">
          <a:xfrm>
            <a:off x="31150249" y="16306800"/>
            <a:ext cx="6731280" cy="3621778"/>
          </a:xfrm>
          <a:prstGeom prst="rect">
            <a:avLst/>
          </a:prstGeom>
          <a:noFill/>
          <a:effectLst>
            <a:outerShdw blurRad="190500" dist="190500" dir="2700000" algn="tl" rotWithShape="0">
              <a:prstClr val="black">
                <a:alpha val="40000"/>
              </a:prstClr>
            </a:outerShdw>
          </a:effectLst>
        </p:spPr>
      </p:pic>
      <p:sp>
        <p:nvSpPr>
          <p:cNvPr id="70" name="TextBox 69"/>
          <p:cNvSpPr txBox="1"/>
          <p:nvPr/>
        </p:nvSpPr>
        <p:spPr>
          <a:xfrm>
            <a:off x="4191000" y="2103120"/>
            <a:ext cx="5257800" cy="1200329"/>
          </a:xfrm>
          <a:prstGeom prst="rect">
            <a:avLst/>
          </a:prstGeom>
          <a:noFill/>
        </p:spPr>
        <p:txBody>
          <a:bodyPr wrap="square" rtlCol="0">
            <a:spAutoFit/>
          </a:bodyPr>
          <a:lstStyle/>
          <a:p>
            <a:pPr lvl="0" algn="r"/>
            <a:r>
              <a:rPr lang="en-US" sz="2400" b="1" dirty="0" smtClean="0">
                <a:latin typeface="Ebrima" pitchFamily="2" charset="0"/>
                <a:ea typeface="Ebrima" pitchFamily="2" charset="0"/>
                <a:cs typeface="Ebrima" pitchFamily="2" charset="0"/>
              </a:rPr>
              <a:t>Capstone 2011</a:t>
            </a:r>
          </a:p>
          <a:p>
            <a:pPr lvl="0" algn="r"/>
            <a:r>
              <a:rPr lang="en-US" sz="2400" b="1" dirty="0" smtClean="0">
                <a:latin typeface="Ebrima" pitchFamily="2" charset="0"/>
                <a:ea typeface="Ebrima" pitchFamily="2" charset="0"/>
                <a:cs typeface="Ebrima" pitchFamily="2" charset="0"/>
              </a:rPr>
              <a:t>Sponsored by Intel</a:t>
            </a:r>
          </a:p>
          <a:p>
            <a:pPr algn="r"/>
            <a:r>
              <a:rPr lang="en-US" sz="2400" b="1" dirty="0" smtClean="0">
                <a:latin typeface="Ebrima" pitchFamily="2" charset="0"/>
                <a:ea typeface="Ebrima" pitchFamily="2" charset="0"/>
                <a:cs typeface="Ebrima" pitchFamily="2" charset="0"/>
              </a:rPr>
              <a:t>Advisor: Prof. Robert Daasch</a:t>
            </a:r>
          </a:p>
        </p:txBody>
      </p:sp>
      <p:sp>
        <p:nvSpPr>
          <p:cNvPr id="71" name="TextBox 70"/>
          <p:cNvSpPr txBox="1"/>
          <p:nvPr/>
        </p:nvSpPr>
        <p:spPr>
          <a:xfrm>
            <a:off x="34290000" y="2103120"/>
            <a:ext cx="5715000" cy="1200329"/>
          </a:xfrm>
          <a:prstGeom prst="rect">
            <a:avLst/>
          </a:prstGeom>
          <a:noFill/>
        </p:spPr>
        <p:txBody>
          <a:bodyPr wrap="square" rtlCol="0">
            <a:spAutoFit/>
          </a:bodyPr>
          <a:lstStyle/>
          <a:p>
            <a:pPr lvl="0"/>
            <a:r>
              <a:rPr lang="en-US" sz="2400" b="1" dirty="0" smtClean="0">
                <a:latin typeface="Ebrima" pitchFamily="2" charset="0"/>
                <a:ea typeface="Ebrima" pitchFamily="2" charset="0"/>
                <a:cs typeface="Ebrima" pitchFamily="2" charset="0"/>
              </a:rPr>
              <a:t>Team Members:</a:t>
            </a:r>
          </a:p>
          <a:p>
            <a:pPr lvl="0"/>
            <a:r>
              <a:rPr lang="en-US" sz="2400" b="1" dirty="0" smtClean="0">
                <a:latin typeface="Ebrima" pitchFamily="2" charset="0"/>
                <a:ea typeface="Ebrima" pitchFamily="2" charset="0"/>
                <a:cs typeface="Ebrima" pitchFamily="2" charset="0"/>
              </a:rPr>
              <a:t>Daniel Ferguson – Dung Le</a:t>
            </a:r>
          </a:p>
          <a:p>
            <a:pPr lvl="0"/>
            <a:r>
              <a:rPr lang="en-US" sz="2400" b="1" dirty="0" smtClean="0">
                <a:latin typeface="Ebrima" pitchFamily="2" charset="0"/>
                <a:ea typeface="Ebrima" pitchFamily="2" charset="0"/>
                <a:cs typeface="Ebrima" pitchFamily="2" charset="0"/>
              </a:rPr>
              <a:t>Lynh Pham – Man Hoang – Tri Truong</a:t>
            </a:r>
          </a:p>
        </p:txBody>
      </p:sp>
      <p:sp>
        <p:nvSpPr>
          <p:cNvPr id="75" name="Rectangle 74"/>
          <p:cNvSpPr/>
          <p:nvPr/>
        </p:nvSpPr>
        <p:spPr>
          <a:xfrm>
            <a:off x="13563600" y="5029200"/>
            <a:ext cx="9448800" cy="1005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Design</a:t>
            </a:r>
            <a:endParaRPr lang="en-US" sz="5400" b="1" dirty="0">
              <a:solidFill>
                <a:schemeClr val="tx2"/>
              </a:solidFill>
              <a:latin typeface="Cambria" pitchFamily="18" charset="0"/>
            </a:endParaRPr>
          </a:p>
        </p:txBody>
      </p:sp>
      <p:cxnSp>
        <p:nvCxnSpPr>
          <p:cNvPr id="49" name="Straight Connector 48"/>
          <p:cNvCxnSpPr/>
          <p:nvPr/>
        </p:nvCxnSpPr>
        <p:spPr>
          <a:xfrm rot="16200000" flipH="1">
            <a:off x="9174481" y="13914120"/>
            <a:ext cx="694944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a:off x="609600" y="297180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1561305" y="27698700"/>
            <a:ext cx="4648200" cy="1588"/>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990600" y="29489400"/>
            <a:ext cx="3962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8305800" y="10896600"/>
            <a:ext cx="4816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0800000">
            <a:off x="14020800" y="29413200"/>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13411200" y="29641800"/>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flipH="1">
            <a:off x="40690801" y="6934199"/>
            <a:ext cx="4114800"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0800000">
            <a:off x="23195280" y="4876801"/>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1" name="Picture 90" descr="colorbar-big.png"/>
          <p:cNvPicPr>
            <a:picLocks noChangeAspect="1"/>
          </p:cNvPicPr>
          <p:nvPr/>
        </p:nvPicPr>
        <p:blipFill>
          <a:blip r:embed="rId6" cstate="print"/>
          <a:stretch>
            <a:fillRect/>
          </a:stretch>
        </p:blipFill>
        <p:spPr>
          <a:xfrm>
            <a:off x="0" y="3962400"/>
            <a:ext cx="43891200" cy="324795"/>
          </a:xfrm>
          <a:prstGeom prst="rect">
            <a:avLst/>
          </a:prstGeom>
        </p:spPr>
      </p:pic>
      <p:sp>
        <p:nvSpPr>
          <p:cNvPr id="92" name="Rectangle 91"/>
          <p:cNvSpPr/>
          <p:nvPr/>
        </p:nvSpPr>
        <p:spPr>
          <a:xfrm>
            <a:off x="0" y="30251400"/>
            <a:ext cx="43891200" cy="2667000"/>
          </a:xfrm>
          <a:prstGeom prst="rect">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068285" y="31013400"/>
            <a:ext cx="25668515" cy="1182559"/>
          </a:xfrm>
          <a:prstGeom prst="rect">
            <a:avLst/>
          </a:prstGeom>
          <a:noFill/>
        </p:spPr>
        <p:txBody>
          <a:bodyPr wrap="square" lIns="73841" tIns="36921" rIns="73841" bIns="36921" rtlCol="0">
            <a:spAutoFit/>
          </a:bodyPr>
          <a:lstStyle/>
          <a:p>
            <a:r>
              <a:rPr lang="en-US" sz="7200" dirty="0" smtClean="0">
                <a:solidFill>
                  <a:schemeClr val="tx1">
                    <a:lumMod val="75000"/>
                    <a:lumOff val="25000"/>
                  </a:schemeClr>
                </a:solidFill>
                <a:effectLst>
                  <a:outerShdw dist="25400" dir="2700000" algn="tl" rotWithShape="0">
                    <a:schemeClr val="bg1"/>
                  </a:outerShdw>
                </a:effectLst>
              </a:rPr>
              <a:t>Department of Electrical and Computer Engineering</a:t>
            </a:r>
            <a:endParaRPr lang="en-US" sz="7200" dirty="0">
              <a:solidFill>
                <a:schemeClr val="tx1">
                  <a:lumMod val="75000"/>
                  <a:lumOff val="25000"/>
                </a:schemeClr>
              </a:solidFill>
              <a:effectLst>
                <a:outerShdw dist="25400" dir="2700000" algn="tl" rotWithShape="0">
                  <a:schemeClr val="bg1"/>
                </a:outerShdw>
              </a:effectLst>
            </a:endParaRPr>
          </a:p>
        </p:txBody>
      </p:sp>
      <p:pic>
        <p:nvPicPr>
          <p:cNvPr id="1028" name="Picture 4" descr="E:\PSU\ECE 412\Winter 2011\Poster\Logo\psulogo_horiz_msword.tif"/>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2842200" y="30480000"/>
            <a:ext cx="9920396" cy="1981200"/>
          </a:xfrm>
          <a:prstGeom prst="rect">
            <a:avLst/>
          </a:prstGeom>
          <a:noFill/>
        </p:spPr>
      </p:pic>
      <p:cxnSp>
        <p:nvCxnSpPr>
          <p:cNvPr id="99" name="Straight Connector 98"/>
          <p:cNvCxnSpPr/>
          <p:nvPr/>
        </p:nvCxnSpPr>
        <p:spPr>
          <a:xfrm rot="10800000">
            <a:off x="25557480" y="5105400"/>
            <a:ext cx="22860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0800000">
            <a:off x="38023800" y="5257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10800000">
            <a:off x="20833080" y="5105401"/>
            <a:ext cx="3657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26746201" y="21183600"/>
            <a:ext cx="5486398"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032200" y="22783799"/>
            <a:ext cx="51054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28552452" y="210692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10800000">
            <a:off x="30022800" y="22555199"/>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5400000">
            <a:off x="41262300" y="7429499"/>
            <a:ext cx="2362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10800000">
            <a:off x="38541648" y="5486398"/>
            <a:ext cx="3673152"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80160" y="11887200"/>
            <a:ext cx="10515600" cy="10064294"/>
          </a:xfrm>
          <a:prstGeom prst="rect">
            <a:avLst/>
          </a:prstGeom>
          <a:noFill/>
        </p:spPr>
        <p:txBody>
          <a:bodyPr wrap="square" lIns="0" tIns="91440" bIns="91440" rtlCol="0">
            <a:spAutoFit/>
          </a:bodyPr>
          <a:lstStyle/>
          <a:p>
            <a:pPr algn="just">
              <a:spcAft>
                <a:spcPts val="1800"/>
              </a:spcAft>
            </a:pPr>
            <a:r>
              <a:rPr lang="en-US" sz="3600" dirty="0" smtClean="0"/>
              <a:t>The system uses an RF transceiver mesh network to track mobile assets indoors. The system determines an asset’s current location by matching the RF signal strength pattern of an asset tag’s periodic broadcasts with pre-collected patterns stored in a database.</a:t>
            </a:r>
          </a:p>
          <a:p>
            <a:pPr algn="just"/>
            <a:r>
              <a:rPr lang="en-US" sz="3600" dirty="0" smtClean="0"/>
              <a:t>Radio Received Signal Strength Indication (RSSI) is a measurement of the amount of power received by </a:t>
            </a:r>
            <a:r>
              <a:rPr lang="en-US" sz="3600" dirty="0" smtClean="0"/>
              <a:t>antenna. Signal </a:t>
            </a:r>
            <a:r>
              <a:rPr lang="en-US" sz="3600" dirty="0" smtClean="0"/>
              <a:t>strength based location method has several advantages over other methods such as GPS, IR, and Acoustics as it is easy to implement and does not require line of sight. Also, low cost RF transceivers are readily available.</a:t>
            </a:r>
          </a:p>
          <a:p>
            <a:pPr algn="just">
              <a:spcBef>
                <a:spcPts val="1800"/>
              </a:spcBef>
            </a:pPr>
            <a:r>
              <a:rPr lang="en-US" sz="3600" dirty="0" smtClean="0"/>
              <a:t>For scalability, a </a:t>
            </a:r>
            <a:r>
              <a:rPr lang="en-US" sz="3600" b="1" dirty="0" smtClean="0"/>
              <a:t>mesh network </a:t>
            </a:r>
            <a:r>
              <a:rPr lang="en-US" sz="3600" dirty="0" smtClean="0"/>
              <a:t>of detectors relay all data to a centralized controller where locations of the tags are calculated and saved in a database. An easy to use web application provides visualization of tag locations, as well as other </a:t>
            </a:r>
            <a:r>
              <a:rPr lang="en-US" sz="3600" dirty="0" smtClean="0"/>
              <a:t>configuration details</a:t>
            </a:r>
            <a:r>
              <a:rPr lang="en-US" sz="3600" dirty="0" smtClean="0"/>
              <a:t>.</a:t>
            </a:r>
            <a:endParaRPr lang="en-US" sz="3600" dirty="0"/>
          </a:p>
        </p:txBody>
      </p:sp>
      <p:sp>
        <p:nvSpPr>
          <p:cNvPr id="18" name="Rectangle 17"/>
          <p:cNvSpPr/>
          <p:nvPr/>
        </p:nvSpPr>
        <p:spPr>
          <a:xfrm>
            <a:off x="1280160" y="108204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Approach</a:t>
            </a:r>
            <a:endParaRPr lang="en-US" sz="5400" b="1" dirty="0">
              <a:solidFill>
                <a:schemeClr val="tx2"/>
              </a:solidFill>
              <a:latin typeface="Cambria" pitchFamily="18" charset="0"/>
            </a:endParaRPr>
          </a:p>
        </p:txBody>
      </p:sp>
      <p:grpSp>
        <p:nvGrpSpPr>
          <p:cNvPr id="164" name="Group 163"/>
          <p:cNvGrpSpPr>
            <a:grpSpLocks noChangeAspect="1"/>
          </p:cNvGrpSpPr>
          <p:nvPr/>
        </p:nvGrpSpPr>
        <p:grpSpPr>
          <a:xfrm>
            <a:off x="13620636" y="6153560"/>
            <a:ext cx="14832444" cy="5733640"/>
            <a:chOff x="15212523" y="10241280"/>
            <a:chExt cx="11865954" cy="4586912"/>
          </a:xfrm>
        </p:grpSpPr>
        <p:pic>
          <p:nvPicPr>
            <p:cNvPr id="115" name="Picture 114" descr="1209193.png"/>
            <p:cNvPicPr>
              <a:picLocks noChangeAspect="1"/>
            </p:cNvPicPr>
            <p:nvPr/>
          </p:nvPicPr>
          <p:blipFill>
            <a:blip r:embed="rId8" cstate="print"/>
            <a:stretch>
              <a:fillRect/>
            </a:stretch>
          </p:blipFill>
          <p:spPr>
            <a:xfrm>
              <a:off x="26185323" y="13696859"/>
              <a:ext cx="713277" cy="713277"/>
            </a:xfrm>
            <a:prstGeom prst="rect">
              <a:avLst/>
            </a:prstGeom>
          </p:spPr>
        </p:pic>
        <p:grpSp>
          <p:nvGrpSpPr>
            <p:cNvPr id="117" name="Group 125"/>
            <p:cNvGrpSpPr/>
            <p:nvPr/>
          </p:nvGrpSpPr>
          <p:grpSpPr>
            <a:xfrm>
              <a:off x="17288392" y="13208463"/>
              <a:ext cx="1380608" cy="1619729"/>
              <a:chOff x="10467777" y="16383000"/>
              <a:chExt cx="2507756" cy="2902786"/>
            </a:xfrm>
          </p:grpSpPr>
          <p:pic>
            <p:nvPicPr>
              <p:cNvPr id="152" name="Picture 15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53" name="TextBox 152"/>
              <p:cNvSpPr txBox="1"/>
              <p:nvPr/>
            </p:nvSpPr>
            <p:spPr>
              <a:xfrm>
                <a:off x="10591802" y="18623890"/>
                <a:ext cx="2383731" cy="661896"/>
              </a:xfrm>
              <a:prstGeom prst="rect">
                <a:avLst/>
              </a:prstGeom>
              <a:no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Controller</a:t>
                </a:r>
                <a:endParaRPr lang="en-US" sz="2400" dirty="0">
                  <a:solidFill>
                    <a:schemeClr val="tx2">
                      <a:lumMod val="60000"/>
                      <a:lumOff val="40000"/>
                    </a:schemeClr>
                  </a:solidFill>
                  <a:ea typeface="Ebrima" pitchFamily="2" charset="0"/>
                  <a:cs typeface="Ebrima" pitchFamily="2" charset="0"/>
                </a:endParaRPr>
              </a:p>
            </p:txBody>
          </p:sp>
        </p:grpSp>
        <p:grpSp>
          <p:nvGrpSpPr>
            <p:cNvPr id="118" name="Group 96"/>
            <p:cNvGrpSpPr/>
            <p:nvPr/>
          </p:nvGrpSpPr>
          <p:grpSpPr>
            <a:xfrm>
              <a:off x="23061123" y="13239659"/>
              <a:ext cx="1093248" cy="987229"/>
              <a:chOff x="22909752" y="11524216"/>
              <a:chExt cx="1093248" cy="987229"/>
            </a:xfrm>
          </p:grpSpPr>
          <p:pic>
            <p:nvPicPr>
              <p:cNvPr id="150" name="Picture 149" descr="1209193.png"/>
              <p:cNvPicPr>
                <a:picLocks noChangeAspect="1"/>
              </p:cNvPicPr>
              <p:nvPr/>
            </p:nvPicPr>
            <p:blipFill>
              <a:blip r:embed="rId8" cstate="print"/>
              <a:stretch>
                <a:fillRect/>
              </a:stretch>
            </p:blipFill>
            <p:spPr>
              <a:xfrm>
                <a:off x="23095534" y="11524216"/>
                <a:ext cx="713277" cy="713277"/>
              </a:xfrm>
              <a:prstGeom prst="rect">
                <a:avLst/>
              </a:prstGeom>
            </p:spPr>
          </p:pic>
          <p:sp>
            <p:nvSpPr>
              <p:cNvPr id="151" name="TextBox 150"/>
              <p:cNvSpPr txBox="1"/>
              <p:nvPr/>
            </p:nvSpPr>
            <p:spPr>
              <a:xfrm>
                <a:off x="22909752" y="12142113"/>
                <a:ext cx="1093248"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Detector</a:t>
                </a:r>
                <a:endParaRPr lang="en-US" sz="2400" dirty="0">
                  <a:solidFill>
                    <a:schemeClr val="tx2">
                      <a:lumMod val="60000"/>
                      <a:lumOff val="40000"/>
                    </a:schemeClr>
                  </a:solidFill>
                  <a:ea typeface="Ebrima" pitchFamily="2" charset="0"/>
                  <a:cs typeface="Ebrima" pitchFamily="2" charset="0"/>
                </a:endParaRPr>
              </a:p>
            </p:txBody>
          </p:sp>
        </p:grpSp>
        <p:pic>
          <p:nvPicPr>
            <p:cNvPr id="119" name="Picture 118" descr="15342234.png"/>
            <p:cNvPicPr>
              <a:picLocks noChangeAspect="1"/>
            </p:cNvPicPr>
            <p:nvPr/>
          </p:nvPicPr>
          <p:blipFill>
            <a:blip r:embed="rId10" cstate="print"/>
            <a:stretch>
              <a:fillRect/>
            </a:stretch>
          </p:blipFill>
          <p:spPr>
            <a:xfrm>
              <a:off x="24998975" y="12325259"/>
              <a:ext cx="778469" cy="778468"/>
            </a:xfrm>
            <a:prstGeom prst="rect">
              <a:avLst/>
            </a:prstGeom>
          </p:spPr>
        </p:pic>
        <p:sp>
          <p:nvSpPr>
            <p:cNvPr id="120" name="TextBox 119"/>
            <p:cNvSpPr txBox="1"/>
            <p:nvPr/>
          </p:nvSpPr>
          <p:spPr>
            <a:xfrm>
              <a:off x="25194723" y="12934859"/>
              <a:ext cx="41838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Tag</a:t>
              </a:r>
              <a:endParaRPr lang="en-US" sz="2400" dirty="0">
                <a:solidFill>
                  <a:schemeClr val="tx2">
                    <a:lumMod val="60000"/>
                    <a:lumOff val="40000"/>
                  </a:schemeClr>
                </a:solidFill>
                <a:ea typeface="Ebrima" pitchFamily="2" charset="0"/>
                <a:cs typeface="Ebrima" pitchFamily="2" charset="0"/>
              </a:endParaRPr>
            </a:p>
          </p:txBody>
        </p:sp>
        <p:pic>
          <p:nvPicPr>
            <p:cNvPr id="121" name="Picture 120" descr="1209193.png"/>
            <p:cNvPicPr>
              <a:picLocks noChangeAspect="1"/>
            </p:cNvPicPr>
            <p:nvPr/>
          </p:nvPicPr>
          <p:blipFill>
            <a:blip r:embed="rId8" cstate="print"/>
            <a:stretch>
              <a:fillRect/>
            </a:stretch>
          </p:blipFill>
          <p:spPr>
            <a:xfrm>
              <a:off x="26365200" y="10849982"/>
              <a:ext cx="713277" cy="713277"/>
            </a:xfrm>
            <a:prstGeom prst="rect">
              <a:avLst/>
            </a:prstGeom>
          </p:spPr>
        </p:pic>
        <p:grpSp>
          <p:nvGrpSpPr>
            <p:cNvPr id="122" name="Group 123"/>
            <p:cNvGrpSpPr/>
            <p:nvPr/>
          </p:nvGrpSpPr>
          <p:grpSpPr>
            <a:xfrm>
              <a:off x="15212523" y="10801259"/>
              <a:ext cx="1274893" cy="1143000"/>
              <a:chOff x="21869400" y="9967912"/>
              <a:chExt cx="1447801" cy="1298020"/>
            </a:xfrm>
          </p:grpSpPr>
          <p:pic>
            <p:nvPicPr>
              <p:cNvPr id="147" name="Picture 3" descr="H:\ECE 412\Winter 2011\Poster\PNG Icon\1305272247_1 - Macbook Pro.png"/>
              <p:cNvPicPr>
                <a:picLocks noChangeAspect="1" noChangeArrowheads="1"/>
              </p:cNvPicPr>
              <p:nvPr/>
            </p:nvPicPr>
            <p:blipFill>
              <a:blip r:embed="rId11" cstate="print"/>
              <a:srcRect/>
              <a:stretch>
                <a:fillRect/>
              </a:stretch>
            </p:blipFill>
            <p:spPr bwMode="auto">
              <a:xfrm>
                <a:off x="21869400" y="9967912"/>
                <a:ext cx="1143000" cy="1143000"/>
              </a:xfrm>
              <a:prstGeom prst="rect">
                <a:avLst/>
              </a:prstGeom>
              <a:noFill/>
            </p:spPr>
          </p:pic>
          <p:pic>
            <p:nvPicPr>
              <p:cNvPr id="148" name="Picture 5" descr="H:\ECE 412\Winter 2011\Poster\PNG Icon\20071280501875077805.png"/>
              <p:cNvPicPr>
                <a:picLocks noChangeAspect="1" noChangeArrowheads="1"/>
              </p:cNvPicPr>
              <p:nvPr/>
            </p:nvPicPr>
            <p:blipFill>
              <a:blip r:embed="rId12" cstate="print"/>
              <a:srcRect/>
              <a:stretch>
                <a:fillRect/>
              </a:stretch>
            </p:blipFill>
            <p:spPr bwMode="auto">
              <a:xfrm>
                <a:off x="22631400" y="10210799"/>
                <a:ext cx="685801" cy="685801"/>
              </a:xfrm>
              <a:prstGeom prst="rect">
                <a:avLst/>
              </a:prstGeom>
              <a:noFill/>
            </p:spPr>
          </p:pic>
          <p:sp>
            <p:nvSpPr>
              <p:cNvPr id="149" name="TextBox 148"/>
              <p:cNvSpPr txBox="1"/>
              <p:nvPr/>
            </p:nvSpPr>
            <p:spPr>
              <a:xfrm>
                <a:off x="22471149" y="10896600"/>
                <a:ext cx="69365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Users</a:t>
                </a:r>
                <a:endParaRPr lang="en-US" sz="2400" dirty="0">
                  <a:solidFill>
                    <a:schemeClr val="tx2">
                      <a:lumMod val="60000"/>
                      <a:lumOff val="40000"/>
                    </a:schemeClr>
                  </a:solidFill>
                  <a:ea typeface="Ebrima" pitchFamily="2" charset="0"/>
                  <a:cs typeface="Ebrima" pitchFamily="2" charset="0"/>
                </a:endParaRPr>
              </a:p>
            </p:txBody>
          </p:sp>
        </p:grpSp>
        <p:grpSp>
          <p:nvGrpSpPr>
            <p:cNvPr id="123" name="Group 99"/>
            <p:cNvGrpSpPr/>
            <p:nvPr/>
          </p:nvGrpSpPr>
          <p:grpSpPr>
            <a:xfrm>
              <a:off x="15212523" y="12184527"/>
              <a:ext cx="990600" cy="1359932"/>
              <a:chOff x="17373600" y="10058400"/>
              <a:chExt cx="990600" cy="1359932"/>
            </a:xfrm>
          </p:grpSpPr>
          <p:pic>
            <p:nvPicPr>
              <p:cNvPr id="144" name="Picture 4" descr="H:\ECE 412\Winter 2011\Poster\PNG Icon\1305272571_folder_locked.png"/>
              <p:cNvPicPr>
                <a:picLocks noChangeAspect="1" noChangeArrowheads="1"/>
              </p:cNvPicPr>
              <p:nvPr/>
            </p:nvPicPr>
            <p:blipFill>
              <a:blip r:embed="rId13" cstate="print"/>
              <a:srcRect/>
              <a:stretch>
                <a:fillRect/>
              </a:stretch>
            </p:blipFill>
            <p:spPr bwMode="auto">
              <a:xfrm>
                <a:off x="17373600" y="10058400"/>
                <a:ext cx="990600" cy="990600"/>
              </a:xfrm>
              <a:prstGeom prst="rect">
                <a:avLst/>
              </a:prstGeom>
              <a:noFill/>
            </p:spPr>
          </p:pic>
          <p:pic>
            <p:nvPicPr>
              <p:cNvPr id="145" name="Picture 8" descr="H:\ECE 412\Winter 2011\Poster\PNG Icon\20071280501875077808.png"/>
              <p:cNvPicPr>
                <a:picLocks noChangeAspect="1" noChangeArrowheads="1"/>
              </p:cNvPicPr>
              <p:nvPr/>
            </p:nvPicPr>
            <p:blipFill>
              <a:blip r:embed="rId14" cstate="print"/>
              <a:srcRect/>
              <a:stretch>
                <a:fillRect/>
              </a:stretch>
            </p:blipFill>
            <p:spPr bwMode="auto">
              <a:xfrm>
                <a:off x="17678400" y="10515600"/>
                <a:ext cx="609600" cy="609600"/>
              </a:xfrm>
              <a:prstGeom prst="rect">
                <a:avLst/>
              </a:prstGeom>
              <a:noFill/>
            </p:spPr>
          </p:pic>
          <p:sp>
            <p:nvSpPr>
              <p:cNvPr id="146" name="TextBox 145"/>
              <p:cNvSpPr txBox="1"/>
              <p:nvPr/>
            </p:nvSpPr>
            <p:spPr>
              <a:xfrm>
                <a:off x="17449800" y="11049000"/>
                <a:ext cx="817531"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Admin</a:t>
                </a:r>
                <a:endParaRPr lang="en-US" sz="2400" dirty="0">
                  <a:solidFill>
                    <a:schemeClr val="tx2">
                      <a:lumMod val="60000"/>
                      <a:lumOff val="40000"/>
                    </a:schemeClr>
                  </a:solidFill>
                  <a:ea typeface="Ebrima" pitchFamily="2" charset="0"/>
                  <a:cs typeface="Ebrima" pitchFamily="2" charset="0"/>
                </a:endParaRPr>
              </a:p>
            </p:txBody>
          </p:sp>
        </p:grpSp>
        <p:grpSp>
          <p:nvGrpSpPr>
            <p:cNvPr id="124" name="Group 125"/>
            <p:cNvGrpSpPr/>
            <p:nvPr/>
          </p:nvGrpSpPr>
          <p:grpSpPr>
            <a:xfrm>
              <a:off x="17346123" y="10801259"/>
              <a:ext cx="1353130" cy="1619729"/>
              <a:chOff x="10467777" y="16383000"/>
              <a:chExt cx="2457844" cy="2902786"/>
            </a:xfrm>
          </p:grpSpPr>
          <p:pic>
            <p:nvPicPr>
              <p:cNvPr id="142" name="Picture 141" descr="1914499.png"/>
              <p:cNvPicPr>
                <a:picLocks noChangeAspect="1"/>
              </p:cNvPicPr>
              <p:nvPr/>
            </p:nvPicPr>
            <p:blipFill>
              <a:blip r:embed="rId9" cstate="print"/>
              <a:stretch>
                <a:fillRect/>
              </a:stretch>
            </p:blipFill>
            <p:spPr>
              <a:xfrm>
                <a:off x="10467777" y="16383000"/>
                <a:ext cx="2457844" cy="2514600"/>
              </a:xfrm>
              <a:prstGeom prst="rect">
                <a:avLst/>
              </a:prstGeom>
            </p:spPr>
          </p:pic>
          <p:sp>
            <p:nvSpPr>
              <p:cNvPr id="143" name="TextBox 142"/>
              <p:cNvSpPr txBox="1"/>
              <p:nvPr/>
            </p:nvSpPr>
            <p:spPr>
              <a:xfrm>
                <a:off x="10591800" y="18623890"/>
                <a:ext cx="2087584" cy="661896"/>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Web App</a:t>
                </a:r>
                <a:endParaRPr lang="en-US" sz="2400" dirty="0">
                  <a:solidFill>
                    <a:schemeClr val="tx2">
                      <a:lumMod val="60000"/>
                      <a:lumOff val="40000"/>
                    </a:schemeClr>
                  </a:solidFill>
                  <a:ea typeface="Ebrima" pitchFamily="2" charset="0"/>
                  <a:cs typeface="Ebrima" pitchFamily="2" charset="0"/>
                </a:endParaRPr>
              </a:p>
            </p:txBody>
          </p:sp>
        </p:grpSp>
        <p:sp>
          <p:nvSpPr>
            <p:cNvPr id="126" name="Left Arrow 125"/>
            <p:cNvSpPr/>
            <p:nvPr/>
          </p:nvSpPr>
          <p:spPr>
            <a:xfrm>
              <a:off x="18666923" y="13696859"/>
              <a:ext cx="2133600" cy="274320"/>
            </a:xfrm>
            <a:prstGeom prst="lef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ight Arrow 127"/>
            <p:cNvSpPr/>
            <p:nvPr/>
          </p:nvSpPr>
          <p:spPr>
            <a:xfrm>
              <a:off x="16482523" y="11106059"/>
              <a:ext cx="838200"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Left-Right Arrow 128"/>
            <p:cNvSpPr/>
            <p:nvPr/>
          </p:nvSpPr>
          <p:spPr>
            <a:xfrm rot="1422916">
              <a:off x="18715765" y="11569082"/>
              <a:ext cx="1007405"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Left-Right Arrow 129"/>
            <p:cNvSpPr/>
            <p:nvPr/>
          </p:nvSpPr>
          <p:spPr>
            <a:xfrm rot="19026531">
              <a:off x="18468580" y="12936577"/>
              <a:ext cx="1516742" cy="274320"/>
            </a:xfrm>
            <a:prstGeom prst="lef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ight Arrow 131"/>
            <p:cNvSpPr/>
            <p:nvPr/>
          </p:nvSpPr>
          <p:spPr>
            <a:xfrm rot="19895593">
              <a:off x="16033609" y="1216112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ight Arrow 132"/>
            <p:cNvSpPr/>
            <p:nvPr/>
          </p:nvSpPr>
          <p:spPr>
            <a:xfrm rot="2295083">
              <a:off x="16004708" y="13008275"/>
              <a:ext cx="1368097" cy="274320"/>
            </a:xfrm>
            <a:prstGeom prst="rightArrow">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4" name="Picture 133" descr="1209193.png"/>
            <p:cNvPicPr>
              <a:picLocks noChangeAspect="1"/>
            </p:cNvPicPr>
            <p:nvPr/>
          </p:nvPicPr>
          <p:blipFill>
            <a:blip r:embed="rId8" cstate="print"/>
            <a:stretch>
              <a:fillRect/>
            </a:stretch>
          </p:blipFill>
          <p:spPr>
            <a:xfrm>
              <a:off x="23518323" y="10954757"/>
              <a:ext cx="713277" cy="713277"/>
            </a:xfrm>
            <a:prstGeom prst="rect">
              <a:avLst/>
            </a:prstGeom>
          </p:spPr>
        </p:pic>
        <p:pic>
          <p:nvPicPr>
            <p:cNvPr id="135"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3489628">
              <a:off x="24452445" y="11812438"/>
              <a:ext cx="739524" cy="569096"/>
            </a:xfrm>
            <a:prstGeom prst="rect">
              <a:avLst/>
            </a:prstGeom>
            <a:noFill/>
          </p:spPr>
        </p:pic>
        <p:pic>
          <p:nvPicPr>
            <p:cNvPr id="136"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8102877">
              <a:off x="24419393" y="12949694"/>
              <a:ext cx="739524" cy="569096"/>
            </a:xfrm>
            <a:prstGeom prst="rect">
              <a:avLst/>
            </a:prstGeom>
            <a:noFill/>
          </p:spPr>
        </p:pic>
        <p:pic>
          <p:nvPicPr>
            <p:cNvPr id="137"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18731356">
              <a:off x="25588917" y="11819975"/>
              <a:ext cx="739524" cy="569096"/>
            </a:xfrm>
            <a:prstGeom prst="rect">
              <a:avLst/>
            </a:prstGeom>
            <a:noFill/>
          </p:spPr>
        </p:pic>
        <p:pic>
          <p:nvPicPr>
            <p:cNvPr id="138" name="Picture 2" descr="C:\Users\WOODY\Desktop\Image\123GoTV-transmitter-icon.jpg"/>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rot="2871920">
              <a:off x="25569922" y="12958392"/>
              <a:ext cx="739524" cy="569096"/>
            </a:xfrm>
            <a:prstGeom prst="rect">
              <a:avLst/>
            </a:prstGeom>
            <a:noFill/>
          </p:spPr>
        </p:pic>
        <p:cxnSp>
          <p:nvCxnSpPr>
            <p:cNvPr id="161" name="Straight Arrow Connector 160"/>
            <p:cNvCxnSpPr>
              <a:stCxn id="134" idx="3"/>
              <a:endCxn id="121" idx="1"/>
            </p:cNvCxnSpPr>
            <p:nvPr/>
          </p:nvCxnSpPr>
          <p:spPr>
            <a:xfrm flipV="1">
              <a:off x="24231600" y="11206621"/>
              <a:ext cx="2133600" cy="104775"/>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15" idx="0"/>
              <a:endCxn id="121" idx="2"/>
            </p:cNvCxnSpPr>
            <p:nvPr/>
          </p:nvCxnSpPr>
          <p:spPr>
            <a:xfrm rot="5400000" flipH="1" flipV="1">
              <a:off x="25565100" y="12540121"/>
              <a:ext cx="2133600" cy="179877"/>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50" idx="0"/>
              <a:endCxn id="134" idx="2"/>
            </p:cNvCxnSpPr>
            <p:nvPr/>
          </p:nvCxnSpPr>
          <p:spPr>
            <a:xfrm rot="5400000" flipH="1" flipV="1">
              <a:off x="22953441" y="12318138"/>
              <a:ext cx="1571625" cy="27141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50" idx="3"/>
            </p:cNvCxnSpPr>
            <p:nvPr/>
          </p:nvCxnSpPr>
          <p:spPr>
            <a:xfrm>
              <a:off x="23960182" y="13596298"/>
              <a:ext cx="2328820" cy="481561"/>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22021800" y="13696859"/>
              <a:ext cx="1066802" cy="1588"/>
            </a:xfrm>
            <a:prstGeom prst="straightConnector1">
              <a:avLst/>
            </a:prstGeom>
            <a:ln w="76200">
              <a:solidFill>
                <a:schemeClr val="tx2">
                  <a:lumMod val="20000"/>
                  <a:lumOff val="8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24536400" y="10241280"/>
              <a:ext cx="16764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Front-end</a:t>
              </a:r>
              <a:endParaRPr lang="en-US" sz="3200" b="1" dirty="0">
                <a:solidFill>
                  <a:schemeClr val="accent2"/>
                </a:solidFill>
                <a:ea typeface="Ebrima" pitchFamily="2" charset="0"/>
                <a:cs typeface="Ebrima" pitchFamily="2" charset="0"/>
              </a:endParaRPr>
            </a:p>
          </p:txBody>
        </p:sp>
        <p:sp>
          <p:nvSpPr>
            <p:cNvPr id="158" name="TextBox 157"/>
            <p:cNvSpPr txBox="1"/>
            <p:nvPr/>
          </p:nvSpPr>
          <p:spPr>
            <a:xfrm>
              <a:off x="17221200" y="10241280"/>
              <a:ext cx="1981200" cy="492443"/>
            </a:xfrm>
            <a:prstGeom prst="rect">
              <a:avLst/>
            </a:prstGeom>
            <a:noFill/>
          </p:spPr>
          <p:txBody>
            <a:bodyPr wrap="square" lIns="0" tIns="0" rIns="0" bIns="0" rtlCol="0">
              <a:spAutoFit/>
            </a:bodyPr>
            <a:lstStyle/>
            <a:p>
              <a:r>
                <a:rPr lang="en-US" sz="3200" b="1" dirty="0" smtClean="0">
                  <a:solidFill>
                    <a:schemeClr val="accent2"/>
                  </a:solidFill>
                  <a:ea typeface="Ebrima" pitchFamily="2" charset="0"/>
                  <a:cs typeface="Ebrima" pitchFamily="2" charset="0"/>
                </a:rPr>
                <a:t>Back-end</a:t>
              </a:r>
              <a:endParaRPr lang="en-US" sz="3200" b="1" dirty="0">
                <a:solidFill>
                  <a:schemeClr val="accent2"/>
                </a:solidFill>
                <a:ea typeface="Ebrima" pitchFamily="2" charset="0"/>
                <a:cs typeface="Ebrima" pitchFamily="2" charset="0"/>
              </a:endParaRPr>
            </a:p>
          </p:txBody>
        </p:sp>
        <p:cxnSp>
          <p:nvCxnSpPr>
            <p:cNvPr id="160" name="Straight Connector 159"/>
            <p:cNvCxnSpPr/>
            <p:nvPr/>
          </p:nvCxnSpPr>
          <p:spPr>
            <a:xfrm rot="5400000">
              <a:off x="19316700" y="12763500"/>
              <a:ext cx="3886200" cy="0"/>
            </a:xfrm>
            <a:prstGeom prst="line">
              <a:avLst/>
            </a:prstGeom>
            <a:ln w="7620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6" name="Group 203"/>
            <p:cNvGrpSpPr/>
            <p:nvPr/>
          </p:nvGrpSpPr>
          <p:grpSpPr>
            <a:xfrm>
              <a:off x="20775118" y="12808775"/>
              <a:ext cx="1600198" cy="1497684"/>
              <a:chOff x="15982752" y="17595109"/>
              <a:chExt cx="2458552" cy="2354181"/>
            </a:xfrm>
            <a:solidFill>
              <a:schemeClr val="bg1"/>
            </a:solidFill>
          </p:grpSpPr>
          <p:pic>
            <p:nvPicPr>
              <p:cNvPr id="154" name="Picture 153" descr="wifi_router.png"/>
              <p:cNvPicPr>
                <a:picLocks noChangeAspect="1"/>
              </p:cNvPicPr>
              <p:nvPr/>
            </p:nvPicPr>
            <p:blipFill>
              <a:blip r:embed="rId16" cstate="print"/>
              <a:stretch>
                <a:fillRect/>
              </a:stretch>
            </p:blipFill>
            <p:spPr>
              <a:xfrm>
                <a:off x="15982752" y="17595109"/>
                <a:ext cx="1951441" cy="1996502"/>
              </a:xfrm>
              <a:prstGeom prst="rect">
                <a:avLst/>
              </a:prstGeom>
              <a:grpFill/>
            </p:spPr>
          </p:pic>
          <p:sp>
            <p:nvSpPr>
              <p:cNvPr id="155" name="TextBox 154"/>
              <p:cNvSpPr txBox="1"/>
              <p:nvPr/>
            </p:nvSpPr>
            <p:spPr>
              <a:xfrm>
                <a:off x="16429423" y="19368744"/>
                <a:ext cx="2011881" cy="580546"/>
              </a:xfrm>
              <a:prstGeom prst="rect">
                <a:avLst/>
              </a:prstGeom>
              <a:grpFill/>
            </p:spPr>
            <p:txBody>
              <a:bodyPr wrap="squar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Proxy</a:t>
                </a:r>
              </a:p>
            </p:txBody>
          </p:sp>
        </p:grpSp>
        <p:grpSp>
          <p:nvGrpSpPr>
            <p:cNvPr id="163" name="Group 162"/>
            <p:cNvGrpSpPr/>
            <p:nvPr/>
          </p:nvGrpSpPr>
          <p:grpSpPr>
            <a:xfrm>
              <a:off x="19735800" y="11506200"/>
              <a:ext cx="1239724" cy="1359932"/>
              <a:chOff x="19735800" y="11506200"/>
              <a:chExt cx="1239724" cy="1359932"/>
            </a:xfrm>
          </p:grpSpPr>
          <p:grpSp>
            <p:nvGrpSpPr>
              <p:cNvPr id="125" name="Group 114"/>
              <p:cNvGrpSpPr/>
              <p:nvPr/>
            </p:nvGrpSpPr>
            <p:grpSpPr>
              <a:xfrm>
                <a:off x="19735800" y="11506200"/>
                <a:ext cx="939800" cy="990600"/>
                <a:chOff x="19964400" y="10668000"/>
                <a:chExt cx="939800" cy="990600"/>
              </a:xfrm>
            </p:grpSpPr>
            <p:pic>
              <p:nvPicPr>
                <p:cNvPr id="140" name="Picture 2" descr="D:\PSU\ECE 412\Winter 2011\Poster\PNG Icon\Server.png"/>
                <p:cNvPicPr>
                  <a:picLocks noChangeAspect="1" noChangeArrowheads="1"/>
                </p:cNvPicPr>
                <p:nvPr/>
              </p:nvPicPr>
              <p:blipFill>
                <a:blip r:embed="rId17" cstate="print"/>
                <a:srcRect/>
                <a:stretch>
                  <a:fillRect/>
                </a:stretch>
              </p:blipFill>
              <p:spPr bwMode="auto">
                <a:xfrm>
                  <a:off x="19964400" y="10668000"/>
                  <a:ext cx="939800" cy="939800"/>
                </a:xfrm>
                <a:prstGeom prst="rect">
                  <a:avLst/>
                </a:prstGeom>
                <a:noFill/>
              </p:spPr>
            </p:pic>
            <p:pic>
              <p:nvPicPr>
                <p:cNvPr id="141" name="Picture 4" descr="C:\Users\WOODY\Desktop\Image\Free-Database-Add-icon.png"/>
                <p:cNvPicPr>
                  <a:picLocks noChangeAspect="1" noChangeArrowheads="1"/>
                </p:cNvPicPr>
                <p:nvPr/>
              </p:nvPicPr>
              <p:blipFill>
                <a:blip r:embed="rId18" cstate="print"/>
                <a:srcRect/>
                <a:stretch>
                  <a:fillRect/>
                </a:stretch>
              </p:blipFill>
              <p:spPr bwMode="auto">
                <a:xfrm>
                  <a:off x="20307300" y="11125200"/>
                  <a:ext cx="533400" cy="533400"/>
                </a:xfrm>
                <a:prstGeom prst="rect">
                  <a:avLst/>
                </a:prstGeom>
                <a:noFill/>
              </p:spPr>
            </p:pic>
          </p:grpSp>
          <p:sp>
            <p:nvSpPr>
              <p:cNvPr id="131" name="TextBox 130"/>
              <p:cNvSpPr txBox="1"/>
              <p:nvPr/>
            </p:nvSpPr>
            <p:spPr>
              <a:xfrm>
                <a:off x="19812000" y="12496800"/>
                <a:ext cx="1163524" cy="369332"/>
              </a:xfrm>
              <a:prstGeom prst="rect">
                <a:avLst/>
              </a:prstGeom>
              <a:noFill/>
            </p:spPr>
            <p:txBody>
              <a:bodyPr wrap="none" lIns="0" tIns="0" rIns="0" bIns="0" rtlCol="0">
                <a:spAutoFit/>
              </a:bodyPr>
              <a:lstStyle/>
              <a:p>
                <a:r>
                  <a:rPr lang="en-US" sz="2400" dirty="0" smtClean="0">
                    <a:solidFill>
                      <a:schemeClr val="tx2">
                        <a:lumMod val="60000"/>
                        <a:lumOff val="40000"/>
                      </a:schemeClr>
                    </a:solidFill>
                    <a:ea typeface="Ebrima" pitchFamily="2" charset="0"/>
                    <a:cs typeface="Ebrima" pitchFamily="2" charset="0"/>
                  </a:rPr>
                  <a:t>Database</a:t>
                </a:r>
                <a:endParaRPr lang="en-US" sz="2400" dirty="0">
                  <a:solidFill>
                    <a:schemeClr val="tx2">
                      <a:lumMod val="60000"/>
                      <a:lumOff val="40000"/>
                    </a:schemeClr>
                  </a:solidFill>
                  <a:ea typeface="Ebrima" pitchFamily="2" charset="0"/>
                  <a:cs typeface="Ebrima" pitchFamily="2" charset="0"/>
                </a:endParaRPr>
              </a:p>
            </p:txBody>
          </p:sp>
        </p:grpSp>
        <p:sp>
          <p:nvSpPr>
            <p:cNvPr id="162" name="TextBox 161"/>
            <p:cNvSpPr txBox="1"/>
            <p:nvPr/>
          </p:nvSpPr>
          <p:spPr>
            <a:xfrm>
              <a:off x="19050000" y="13868400"/>
              <a:ext cx="1312328" cy="369332"/>
            </a:xfrm>
            <a:prstGeom prst="rect">
              <a:avLst/>
            </a:prstGeom>
            <a:noFill/>
          </p:spPr>
          <p:txBody>
            <a:bodyPr wrap="square" lIns="0" tIns="0" rIns="0" bIns="0" rtlCol="0">
              <a:spAutoFit/>
            </a:bodyPr>
            <a:lstStyle/>
            <a:p>
              <a:pPr algn="ctr"/>
              <a:r>
                <a:rPr lang="en-US" sz="2400" dirty="0" smtClean="0">
                  <a:solidFill>
                    <a:schemeClr val="tx2">
                      <a:lumMod val="60000"/>
                      <a:lumOff val="40000"/>
                    </a:schemeClr>
                  </a:solidFill>
                  <a:ea typeface="Ebrima" pitchFamily="2" charset="0"/>
                  <a:cs typeface="Ebrima" pitchFamily="2" charset="0"/>
                </a:rPr>
                <a:t>Wi-Fi</a:t>
              </a:r>
              <a:endParaRPr lang="en-US" sz="2400" dirty="0">
                <a:solidFill>
                  <a:schemeClr val="tx2">
                    <a:lumMod val="60000"/>
                    <a:lumOff val="40000"/>
                  </a:schemeClr>
                </a:solidFill>
                <a:ea typeface="Ebrima" pitchFamily="2" charset="0"/>
                <a:cs typeface="Ebrima" pitchFamily="2" charset="0"/>
              </a:endParaRPr>
            </a:p>
          </p:txBody>
        </p:sp>
      </p:grpSp>
      <p:sp>
        <p:nvSpPr>
          <p:cNvPr id="165" name="TextBox 164"/>
          <p:cNvSpPr txBox="1"/>
          <p:nvPr/>
        </p:nvSpPr>
        <p:spPr>
          <a:xfrm>
            <a:off x="21290280" y="17129296"/>
            <a:ext cx="7315200" cy="677108"/>
          </a:xfrm>
          <a:prstGeom prst="rect">
            <a:avLst/>
          </a:prstGeom>
          <a:noFill/>
        </p:spPr>
        <p:txBody>
          <a:bodyPr wrap="square" lIns="0" tIns="91440" bIns="91440" rtlCol="0">
            <a:spAutoFit/>
          </a:bodyPr>
          <a:lstStyle/>
          <a:p>
            <a:endParaRPr lang="en-US" sz="3200" dirty="0" smtClean="0">
              <a:ea typeface="Ebrima" pitchFamily="2" charset="0"/>
              <a:cs typeface="Ebrima" pitchFamily="2" charset="0"/>
            </a:endParaRPr>
          </a:p>
        </p:txBody>
      </p:sp>
      <p:sp>
        <p:nvSpPr>
          <p:cNvPr id="171" name="TextBox 170"/>
          <p:cNvSpPr txBox="1"/>
          <p:nvPr/>
        </p:nvSpPr>
        <p:spPr>
          <a:xfrm>
            <a:off x="21488400" y="11963400"/>
            <a:ext cx="7315200" cy="11957119"/>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Tags</a:t>
            </a:r>
          </a:p>
          <a:p>
            <a:pPr marL="228600" indent="-228600">
              <a:buFont typeface="Arial" pitchFamily="34" charset="0"/>
              <a:buChar char="•"/>
            </a:pPr>
            <a:r>
              <a:rPr lang="en-US" sz="3600" dirty="0" smtClean="0">
                <a:ea typeface="Ebrima" pitchFamily="2" charset="0"/>
                <a:cs typeface="Ebrima" pitchFamily="2" charset="0"/>
              </a:rPr>
              <a:t>Attached to TIUs</a:t>
            </a:r>
          </a:p>
          <a:p>
            <a:pPr marL="228600" indent="-228600">
              <a:buFont typeface="Arial" pitchFamily="34" charset="0"/>
              <a:buChar char="•"/>
            </a:pPr>
            <a:r>
              <a:rPr lang="en-US" sz="3600" dirty="0" smtClean="0">
                <a:ea typeface="Ebrima" pitchFamily="2" charset="0"/>
                <a:cs typeface="Ebrima" pitchFamily="2" charset="0"/>
              </a:rPr>
              <a:t>Periodically broadcast</a:t>
            </a:r>
          </a:p>
          <a:p>
            <a:pPr marL="228600" indent="-228600">
              <a:buFont typeface="Arial" pitchFamily="34" charset="0"/>
              <a:buChar char="•"/>
            </a:pPr>
            <a:r>
              <a:rPr lang="en-US" sz="3600" dirty="0" smtClean="0">
                <a:ea typeface="Ebrima" pitchFamily="2" charset="0"/>
                <a:cs typeface="Ebrima" pitchFamily="2" charset="0"/>
              </a:rPr>
              <a:t>When not broadcasting, in a low power state</a:t>
            </a:r>
          </a:p>
          <a:p>
            <a:pPr>
              <a:spcBef>
                <a:spcPts val="1800"/>
              </a:spcBef>
            </a:pPr>
            <a:r>
              <a:rPr lang="en-US" sz="3600" b="1" dirty="0" smtClean="0">
                <a:solidFill>
                  <a:schemeClr val="accent1">
                    <a:lumMod val="60000"/>
                    <a:lumOff val="40000"/>
                  </a:schemeClr>
                </a:solidFill>
                <a:ea typeface="Ebrima" pitchFamily="2" charset="0"/>
                <a:cs typeface="Ebrima" pitchFamily="2" charset="0"/>
              </a:rPr>
              <a:t>Detectors </a:t>
            </a:r>
          </a:p>
          <a:p>
            <a:pPr marL="228600" indent="-228600">
              <a:buFont typeface="Arial" pitchFamily="34" charset="0"/>
              <a:buChar char="•"/>
            </a:pPr>
            <a:r>
              <a:rPr lang="en-US" sz="3600" dirty="0" smtClean="0">
                <a:ea typeface="Ebrima" pitchFamily="2" charset="0"/>
                <a:cs typeface="Ebrima" pitchFamily="2" charset="0"/>
              </a:rPr>
              <a:t>Listen to messages from tags and determine the RSSI values</a:t>
            </a:r>
          </a:p>
          <a:p>
            <a:pPr marL="228600" indent="-228600">
              <a:buFont typeface="Arial" pitchFamily="34" charset="0"/>
              <a:buChar char="•"/>
            </a:pPr>
            <a:r>
              <a:rPr lang="en-US" sz="3600" dirty="0" smtClean="0">
                <a:ea typeface="Ebrima" pitchFamily="2" charset="0"/>
                <a:cs typeface="Ebrima" pitchFamily="2" charset="0"/>
              </a:rPr>
              <a:t>Forward the messages to the proxy via a controlled flooding mechanism</a:t>
            </a:r>
          </a:p>
          <a:p>
            <a:pPr marL="228600" indent="-228600">
              <a:buFont typeface="Arial" pitchFamily="34" charset="0"/>
              <a:buChar char="•"/>
            </a:pPr>
            <a:r>
              <a:rPr lang="en-US" sz="3600" dirty="0" smtClean="0">
                <a:ea typeface="Ebrima" pitchFamily="2" charset="0"/>
                <a:cs typeface="Ebrima" pitchFamily="2" charset="0"/>
              </a:rPr>
              <a:t>Implements collision avoidance using time division</a:t>
            </a:r>
          </a:p>
          <a:p>
            <a:pPr>
              <a:spcBef>
                <a:spcPts val="1800"/>
              </a:spcBef>
            </a:pPr>
            <a:r>
              <a:rPr lang="en-US" sz="3600" b="1" dirty="0" smtClean="0">
                <a:solidFill>
                  <a:schemeClr val="accent1">
                    <a:lumMod val="60000"/>
                    <a:lumOff val="40000"/>
                  </a:schemeClr>
                </a:solidFill>
                <a:ea typeface="Ebrima" pitchFamily="2" charset="0"/>
                <a:cs typeface="Ebrima" pitchFamily="2" charset="0"/>
              </a:rPr>
              <a:t>Wi-Fi Proxy</a:t>
            </a:r>
          </a:p>
          <a:p>
            <a:pPr marL="233363" indent="-233363">
              <a:buFont typeface="Arial" pitchFamily="34" charset="0"/>
              <a:buChar char="•"/>
            </a:pPr>
            <a:r>
              <a:rPr lang="en-US" sz="3600" dirty="0" smtClean="0">
                <a:ea typeface="Ebrima" pitchFamily="2" charset="0"/>
                <a:cs typeface="Ebrima" pitchFamily="2" charset="0"/>
              </a:rPr>
              <a:t>Relays data </a:t>
            </a:r>
            <a:r>
              <a:rPr lang="en-US" sz="3600" dirty="0" smtClean="0">
                <a:ea typeface="Ebrima" pitchFamily="2" charset="0"/>
                <a:cs typeface="Ebrima" pitchFamily="2" charset="0"/>
              </a:rPr>
              <a:t>from the mesh network </a:t>
            </a:r>
            <a:r>
              <a:rPr lang="en-US" sz="3600" dirty="0" smtClean="0">
                <a:ea typeface="Ebrima" pitchFamily="2" charset="0"/>
                <a:cs typeface="Ebrima" pitchFamily="2" charset="0"/>
              </a:rPr>
              <a:t>to </a:t>
            </a:r>
            <a:r>
              <a:rPr lang="en-US" sz="3600" dirty="0" smtClean="0">
                <a:ea typeface="Ebrima" pitchFamily="2" charset="0"/>
                <a:cs typeface="Ebrima" pitchFamily="2" charset="0"/>
              </a:rPr>
              <a:t>the controller</a:t>
            </a:r>
          </a:p>
          <a:p>
            <a:pPr>
              <a:spcBef>
                <a:spcPts val="1800"/>
              </a:spcBef>
            </a:pPr>
            <a:r>
              <a:rPr lang="en-US" sz="3600" b="1" dirty="0" smtClean="0">
                <a:solidFill>
                  <a:schemeClr val="accent1">
                    <a:lumMod val="60000"/>
                    <a:lumOff val="40000"/>
                  </a:schemeClr>
                </a:solidFill>
                <a:ea typeface="Ebrima" pitchFamily="2" charset="0"/>
                <a:cs typeface="Ebrima" pitchFamily="2" charset="0"/>
              </a:rPr>
              <a:t>SQL Database</a:t>
            </a:r>
          </a:p>
          <a:p>
            <a:pPr marL="225425" indent="-225425">
              <a:buFont typeface="Arial" pitchFamily="34" charset="0"/>
              <a:buChar char="•"/>
            </a:pPr>
            <a:r>
              <a:rPr lang="en-US" sz="3600" dirty="0" smtClean="0">
                <a:ea typeface="Ebrima" pitchFamily="2" charset="0"/>
                <a:cs typeface="Ebrima" pitchFamily="2" charset="0"/>
              </a:rPr>
              <a:t>Stores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Stores user accounts</a:t>
            </a:r>
          </a:p>
          <a:p>
            <a:pPr marL="236538" indent="-236538">
              <a:buFont typeface="Arial" pitchFamily="34" charset="0"/>
              <a:buChar char="•"/>
            </a:pPr>
            <a:endParaRPr lang="en-US" sz="3600" dirty="0" smtClean="0">
              <a:ea typeface="Ebrima" pitchFamily="2" charset="0"/>
              <a:cs typeface="Ebrima" pitchFamily="2" charset="0"/>
            </a:endParaRPr>
          </a:p>
        </p:txBody>
      </p:sp>
      <p:sp>
        <p:nvSpPr>
          <p:cNvPr id="1026" name="Rectangle 2"/>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9" name="Picture 2"/>
          <p:cNvPicPr>
            <a:picLocks noChangeAspect="1" noChangeArrowheads="1"/>
          </p:cNvPicPr>
          <p:nvPr/>
        </p:nvPicPr>
        <p:blipFill>
          <a:blip r:embed="rId19" cstate="print"/>
          <a:stretch>
            <a:fillRect/>
          </a:stretch>
        </p:blipFill>
        <p:spPr bwMode="auto">
          <a:xfrm>
            <a:off x="35267091" y="18135599"/>
            <a:ext cx="6719109" cy="3777654"/>
          </a:xfrm>
          <a:prstGeom prst="rect">
            <a:avLst/>
          </a:prstGeom>
          <a:noFill/>
          <a:ln w="1270">
            <a:solidFill>
              <a:schemeClr val="bg1">
                <a:lumMod val="85000"/>
              </a:schemeClr>
            </a:solidFill>
            <a:miter lim="800000"/>
            <a:headEnd/>
            <a:tailEnd/>
          </a:ln>
          <a:effectLst>
            <a:outerShdw blurRad="190500" dist="190500" dir="2700000" algn="tl" rotWithShape="0">
              <a:prstClr val="black">
                <a:alpha val="40000"/>
              </a:prstClr>
            </a:outerShdw>
          </a:effectLst>
        </p:spPr>
      </p:pic>
      <p:sp>
        <p:nvSpPr>
          <p:cNvPr id="2" name="Rectangle 4"/>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0"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32" name="Rectangle 8"/>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1043" name="Rectangle 19"/>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7" name="Picture 3" descr="D:\Courses\2010-2011\Capstone\Docs\Images\IMG_0422.JPG"/>
          <p:cNvPicPr>
            <a:picLocks noChangeAspect="1" noChangeArrowheads="1"/>
          </p:cNvPicPr>
          <p:nvPr/>
        </p:nvPicPr>
        <p:blipFill>
          <a:blip r:embed="rId20" cstate="print">
            <a:clrChange>
              <a:clrFrom>
                <a:srgbClr val="FFFFFF"/>
              </a:clrFrom>
              <a:clrTo>
                <a:srgbClr val="FFFFFF">
                  <a:alpha val="0"/>
                </a:srgbClr>
              </a:clrTo>
            </a:clrChange>
          </a:blip>
          <a:stretch>
            <a:fillRect/>
          </a:stretch>
        </p:blipFill>
        <p:spPr bwMode="auto">
          <a:xfrm>
            <a:off x="36880800" y="5562600"/>
            <a:ext cx="5006848" cy="3750447"/>
          </a:xfrm>
          <a:prstGeom prst="rect">
            <a:avLst/>
          </a:prstGeom>
          <a:noFill/>
        </p:spPr>
      </p:pic>
      <p:graphicFrame>
        <p:nvGraphicFramePr>
          <p:cNvPr id="159" name="Chart 158"/>
          <p:cNvGraphicFramePr/>
          <p:nvPr/>
        </p:nvGraphicFramePr>
        <p:xfrm>
          <a:off x="1295400" y="21869400"/>
          <a:ext cx="10058400" cy="7164887"/>
        </p:xfrm>
        <a:graphic>
          <a:graphicData uri="http://schemas.openxmlformats.org/drawingml/2006/chart">
            <c:chart xmlns:c="http://schemas.openxmlformats.org/drawingml/2006/chart" xmlns:r="http://schemas.openxmlformats.org/officeDocument/2006/relationships" r:id="rId21"/>
          </a:graphicData>
        </a:graphic>
      </p:graphicFrame>
      <p:cxnSp>
        <p:nvCxnSpPr>
          <p:cNvPr id="157" name="Straight Connector 156"/>
          <p:cNvCxnSpPr/>
          <p:nvPr/>
        </p:nvCxnSpPr>
        <p:spPr>
          <a:xfrm rot="5400000">
            <a:off x="11201400" y="21640800"/>
            <a:ext cx="2895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0401300" y="21678900"/>
            <a:ext cx="40386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10668000" y="13716000"/>
            <a:ext cx="350520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27089098" y="12001500"/>
            <a:ext cx="5257801" cy="1"/>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28171140" y="11605260"/>
            <a:ext cx="2484120" cy="0"/>
          </a:xfrm>
          <a:prstGeom prst="line">
            <a:avLst/>
          </a:prstGeom>
          <a:ln w="762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21183600" y="23469600"/>
            <a:ext cx="94488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91440" bIns="91440" rtlCol="0" anchor="ctr"/>
          <a:lstStyle/>
          <a:p>
            <a:r>
              <a:rPr lang="en-US" sz="5400" b="1" dirty="0" smtClean="0">
                <a:solidFill>
                  <a:schemeClr val="tx2"/>
                </a:solidFill>
                <a:latin typeface="Cambria" pitchFamily="18" charset="0"/>
              </a:rPr>
              <a:t>Experiments</a:t>
            </a:r>
            <a:endParaRPr lang="en-US" sz="5400" b="1" dirty="0">
              <a:solidFill>
                <a:schemeClr val="tx2"/>
              </a:solidFill>
              <a:latin typeface="Cambria" pitchFamily="18" charset="0"/>
            </a:endParaRPr>
          </a:p>
        </p:txBody>
      </p:sp>
      <p:pic>
        <p:nvPicPr>
          <p:cNvPr id="3" name="Picture 2" descr="D:\Courses\2010-2011\Capstone\Docs\Images\AccuracyPlot.png"/>
          <p:cNvPicPr>
            <a:picLocks noChangeAspect="1" noChangeArrowheads="1"/>
          </p:cNvPicPr>
          <p:nvPr/>
        </p:nvPicPr>
        <p:blipFill>
          <a:blip r:embed="rId22" cstate="print"/>
          <a:srcRect/>
          <a:stretch>
            <a:fillRect/>
          </a:stretch>
        </p:blipFill>
        <p:spPr bwMode="auto">
          <a:xfrm>
            <a:off x="20802600" y="24547514"/>
            <a:ext cx="7835776" cy="4941886"/>
          </a:xfrm>
          <a:prstGeom prst="rect">
            <a:avLst/>
          </a:prstGeom>
          <a:noFill/>
        </p:spPr>
      </p:pic>
      <p:pic>
        <p:nvPicPr>
          <p:cNvPr id="4" name="Picture 3" descr="D:\Courses\2010-2011\Capstone\Docs\Images\wify_1.png"/>
          <p:cNvPicPr>
            <a:picLocks noChangeAspect="1" noChangeArrowheads="1"/>
          </p:cNvPicPr>
          <p:nvPr/>
        </p:nvPicPr>
        <p:blipFill>
          <a:blip r:embed="rId23" cstate="print"/>
          <a:srcRect/>
          <a:stretch>
            <a:fillRect/>
          </a:stretch>
        </p:blipFill>
        <p:spPr bwMode="auto">
          <a:xfrm>
            <a:off x="31699201" y="13182600"/>
            <a:ext cx="3047999" cy="2385154"/>
          </a:xfrm>
          <a:prstGeom prst="rect">
            <a:avLst/>
          </a:prstGeom>
          <a:noFill/>
        </p:spPr>
      </p:pic>
      <p:sp>
        <p:nvSpPr>
          <p:cNvPr id="114" name="TextBox 113"/>
          <p:cNvSpPr txBox="1"/>
          <p:nvPr/>
        </p:nvSpPr>
        <p:spPr>
          <a:xfrm>
            <a:off x="35356800" y="12447925"/>
            <a:ext cx="6187752" cy="3477875"/>
          </a:xfrm>
          <a:prstGeom prst="rect">
            <a:avLst/>
          </a:prstGeom>
          <a:noFill/>
        </p:spPr>
        <p:txBody>
          <a:bodyPr wrap="square" rtlCol="0">
            <a:spAutoFit/>
          </a:bodyPr>
          <a:lstStyle/>
          <a:p>
            <a:r>
              <a:rPr lang="en-US" sz="4000" b="1" dirty="0" smtClean="0">
                <a:solidFill>
                  <a:schemeClr val="accent1"/>
                </a:solidFill>
                <a:ea typeface="Ebrima" pitchFamily="2" charset="0"/>
                <a:cs typeface="Ebrima" pitchFamily="2" charset="0"/>
              </a:rPr>
              <a:t>Proxy</a:t>
            </a:r>
            <a:endParaRPr lang="en-US" sz="4000" b="1" dirty="0" smtClean="0">
              <a:solidFill>
                <a:schemeClr val="accent1"/>
              </a:solidFill>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ATMega328p </a:t>
            </a:r>
            <a:r>
              <a:rPr lang="en-US" sz="3600" dirty="0" smtClean="0">
                <a:ea typeface="Ebrima" pitchFamily="2" charset="0"/>
                <a:cs typeface="Ebrima" pitchFamily="2" charset="0"/>
              </a:rPr>
              <a:t>MCU</a:t>
            </a:r>
          </a:p>
          <a:p>
            <a:pPr marL="231775" indent="-231775">
              <a:buFont typeface="Arial" pitchFamily="34" charset="0"/>
              <a:buChar char="•"/>
            </a:pPr>
            <a:r>
              <a:rPr lang="en-US" sz="3600" dirty="0" smtClean="0">
                <a:ea typeface="Ebrima" pitchFamily="2" charset="0"/>
                <a:cs typeface="Ebrima" pitchFamily="2" charset="0"/>
              </a:rPr>
              <a:t>RF12B transceiver at </a:t>
            </a:r>
            <a:r>
              <a:rPr lang="en-US" sz="3600" dirty="0" smtClean="0">
                <a:ea typeface="Ebrima" pitchFamily="2" charset="0"/>
                <a:cs typeface="Ebrima" pitchFamily="2" charset="0"/>
              </a:rPr>
              <a:t>434MHz</a:t>
            </a:r>
          </a:p>
          <a:p>
            <a:pPr marL="231775" indent="-231775">
              <a:buFont typeface="Arial" pitchFamily="34" charset="0"/>
              <a:buChar char="•"/>
            </a:pPr>
            <a:r>
              <a:rPr lang="en-US" sz="3600" dirty="0" smtClean="0">
                <a:ea typeface="Ebrima" pitchFamily="2" charset="0"/>
                <a:cs typeface="Ebrima" pitchFamily="2" charset="0"/>
              </a:rPr>
              <a:t>WiFly </a:t>
            </a:r>
            <a:r>
              <a:rPr lang="en-US" sz="3600" dirty="0" smtClean="0"/>
              <a:t>802.11b/g transceiver</a:t>
            </a:r>
            <a:endParaRPr lang="en-US" sz="3600" dirty="0" smtClean="0">
              <a:ea typeface="Ebrima" pitchFamily="2" charset="0"/>
              <a:cs typeface="Ebrima" pitchFamily="2" charset="0"/>
            </a:endParaRPr>
          </a:p>
          <a:p>
            <a:pPr marL="231775" indent="-231775">
              <a:buFont typeface="Arial" pitchFamily="34" charset="0"/>
              <a:buChar char="•"/>
            </a:pPr>
            <a:r>
              <a:rPr lang="en-US" sz="3600" dirty="0" smtClean="0">
                <a:ea typeface="Ebrima" pitchFamily="2" charset="0"/>
                <a:cs typeface="Ebrima" pitchFamily="2" charset="0"/>
              </a:rPr>
              <a:t>9V battery/adapter</a:t>
            </a:r>
          </a:p>
          <a:p>
            <a:pPr marL="231775" indent="-231775">
              <a:buFont typeface="Arial" pitchFamily="34" charset="0"/>
              <a:buChar char="•"/>
            </a:pPr>
            <a:r>
              <a:rPr lang="en-US" sz="3600" dirty="0" smtClean="0">
                <a:ea typeface="Ebrima" pitchFamily="2" charset="0"/>
                <a:cs typeface="Ebrima" pitchFamily="2" charset="0"/>
              </a:rPr>
              <a:t>Cost: </a:t>
            </a:r>
            <a:r>
              <a:rPr lang="en-US" sz="3600" dirty="0" smtClean="0">
                <a:ea typeface="Ebrima" pitchFamily="2" charset="0"/>
                <a:cs typeface="Ebrima" pitchFamily="2" charset="0"/>
              </a:rPr>
              <a:t>$80</a:t>
            </a:r>
            <a:endParaRPr lang="en-US" sz="3600" dirty="0" smtClean="0">
              <a:ea typeface="Ebrima" pitchFamily="2" charset="0"/>
              <a:cs typeface="Ebrima" pitchFamily="2" charset="0"/>
            </a:endParaRPr>
          </a:p>
        </p:txBody>
      </p:sp>
      <p:sp>
        <p:nvSpPr>
          <p:cNvPr id="6" name="Rectangle 6"/>
          <p:cNvSpPr>
            <a:spLocks noChangeArrowheads="1"/>
          </p:cNvSpPr>
          <p:nvPr/>
        </p:nvSpPr>
        <p:spPr bwMode="auto">
          <a:xfrm>
            <a:off x="0" y="0"/>
            <a:ext cx="438912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81" name="Group 180"/>
          <p:cNvGrpSpPr/>
          <p:nvPr/>
        </p:nvGrpSpPr>
        <p:grpSpPr>
          <a:xfrm>
            <a:off x="13563600" y="11963400"/>
            <a:ext cx="7239000" cy="16635323"/>
            <a:chOff x="13563600" y="12161520"/>
            <a:chExt cx="7239000" cy="16635323"/>
          </a:xfrm>
        </p:grpSpPr>
        <p:sp>
          <p:nvSpPr>
            <p:cNvPr id="166" name="TextBox 165"/>
            <p:cNvSpPr txBox="1"/>
            <p:nvPr/>
          </p:nvSpPr>
          <p:spPr>
            <a:xfrm>
              <a:off x="13594080" y="12161520"/>
              <a:ext cx="7208520" cy="16635323"/>
            </a:xfrm>
            <a:prstGeom prst="rect">
              <a:avLst/>
            </a:prstGeom>
            <a:noFill/>
          </p:spPr>
          <p:txBody>
            <a:bodyPr wrap="square" lIns="0" tIns="91440" bIns="91440" rtlCol="0">
              <a:spAutoFit/>
            </a:bodyPr>
            <a:lstStyle/>
            <a:p>
              <a:pPr>
                <a:spcBef>
                  <a:spcPts val="1800"/>
                </a:spcBef>
              </a:pPr>
              <a:r>
                <a:rPr lang="en-US" sz="3600" b="1" dirty="0" smtClean="0">
                  <a:solidFill>
                    <a:schemeClr val="accent1">
                      <a:lumMod val="60000"/>
                      <a:lumOff val="40000"/>
                    </a:schemeClr>
                  </a:solidFill>
                  <a:ea typeface="Ebrima" pitchFamily="2" charset="0"/>
                  <a:cs typeface="Ebrima" pitchFamily="2" charset="0"/>
                </a:rPr>
                <a:t>Controller</a:t>
              </a:r>
            </a:p>
            <a:p>
              <a:pPr marL="225425" indent="-225425">
                <a:buFont typeface="Arial" pitchFamily="34" charset="0"/>
                <a:buChar char="•"/>
              </a:pPr>
              <a:r>
                <a:rPr lang="en-US" sz="3600" dirty="0" smtClean="0">
                  <a:ea typeface="Ebrima" pitchFamily="2" charset="0"/>
                  <a:cs typeface="Ebrima" pitchFamily="2" charset="0"/>
                </a:rPr>
                <a:t>Receives RSSI and battery data from the mesh network</a:t>
              </a:r>
            </a:p>
            <a:p>
              <a:pPr marL="225425" indent="-225425">
                <a:buFont typeface="Arial" pitchFamily="34" charset="0"/>
                <a:buChar char="•"/>
              </a:pPr>
              <a:r>
                <a:rPr lang="en-US" sz="3600" dirty="0" smtClean="0">
                  <a:ea typeface="Ebrima" pitchFamily="2" charset="0"/>
                  <a:cs typeface="Ebrima" pitchFamily="2" charset="0"/>
                </a:rPr>
                <a:t>Executes the locating algorithm</a:t>
              </a:r>
            </a:p>
            <a:p>
              <a:pPr marL="225425" indent="-225425">
                <a:buFont typeface="Arial" pitchFamily="34" charset="0"/>
                <a:buChar char="•"/>
              </a:pPr>
              <a:r>
                <a:rPr lang="en-US" sz="3600" dirty="0" smtClean="0">
                  <a:ea typeface="Ebrima" pitchFamily="2" charset="0"/>
                  <a:cs typeface="Ebrima" pitchFamily="2" charset="0"/>
                </a:rPr>
                <a:t>Communicates with the Database</a:t>
              </a:r>
            </a:p>
            <a:p>
              <a:pPr>
                <a:spcBef>
                  <a:spcPts val="1800"/>
                </a:spcBef>
              </a:pPr>
              <a:r>
                <a:rPr lang="en-US" sz="3600" b="1" dirty="0" smtClean="0">
                  <a:solidFill>
                    <a:schemeClr val="accent1">
                      <a:lumMod val="60000"/>
                      <a:lumOff val="40000"/>
                    </a:schemeClr>
                  </a:solidFill>
                  <a:ea typeface="Ebrima" pitchFamily="2" charset="0"/>
                  <a:cs typeface="Ebrima" pitchFamily="2" charset="0"/>
                </a:rPr>
                <a:t>Fingerprint Algorithm</a:t>
              </a:r>
            </a:p>
            <a:p>
              <a:pPr marL="225425" indent="-225425">
                <a:buFont typeface="Arial" pitchFamily="34" charset="0"/>
                <a:buChar char="•"/>
              </a:pPr>
              <a:r>
                <a:rPr lang="en-US" sz="3600" dirty="0" smtClean="0">
                  <a:ea typeface="Ebrima" pitchFamily="2" charset="0"/>
                  <a:cs typeface="Ebrima" pitchFamily="2" charset="0"/>
                </a:rPr>
                <a:t>A pattern matching algorithm based on Euclidean distance</a:t>
              </a:r>
            </a:p>
            <a:p>
              <a:pPr marL="225425" indent="-225425">
                <a:buFont typeface="Arial" pitchFamily="34" charset="0"/>
                <a:buChar char="•"/>
              </a:pPr>
              <a:r>
                <a:rPr lang="en-US" sz="3600" dirty="0" smtClean="0">
                  <a:ea typeface="Ebrima" pitchFamily="2" charset="0"/>
                  <a:cs typeface="Ebrima" pitchFamily="2" charset="0"/>
                </a:rPr>
                <a:t> Employs heuristics and input output filters to further enhance the accuracy and reliability of the locating </a:t>
              </a:r>
              <a:r>
                <a:rPr lang="en-US" sz="3600" dirty="0" smtClean="0">
                  <a:ea typeface="Ebrima" pitchFamily="2" charset="0"/>
                  <a:cs typeface="Ebrima" pitchFamily="2" charset="0"/>
                </a:rPr>
                <a:t>process</a:t>
              </a: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marL="225425" indent="-225425">
                <a:buFont typeface="Arial" pitchFamily="34" charset="0"/>
                <a:buChar char="•"/>
              </a:pPr>
              <a:endParaRPr lang="en-US" sz="3600" dirty="0" smtClean="0">
                <a:ea typeface="Ebrima" pitchFamily="2" charset="0"/>
                <a:cs typeface="Ebrima" pitchFamily="2" charset="0"/>
              </a:endParaRPr>
            </a:p>
            <a:p>
              <a:pPr>
                <a:spcBef>
                  <a:spcPts val="1200"/>
                </a:spcBef>
              </a:pPr>
              <a:r>
                <a:rPr lang="en-US" sz="3600" b="1" dirty="0" smtClean="0">
                  <a:solidFill>
                    <a:schemeClr val="accent1">
                      <a:lumMod val="60000"/>
                      <a:lumOff val="40000"/>
                    </a:schemeClr>
                  </a:solidFill>
                  <a:ea typeface="Ebrima" pitchFamily="2" charset="0"/>
                  <a:cs typeface="Ebrima" pitchFamily="2" charset="0"/>
                </a:rPr>
                <a:t>Web Application</a:t>
              </a:r>
            </a:p>
            <a:p>
              <a:pPr marL="225425" indent="-225425">
                <a:buFont typeface="Arial" pitchFamily="34" charset="0"/>
                <a:buChar char="•"/>
              </a:pPr>
              <a:r>
                <a:rPr lang="en-US" sz="3600" dirty="0" smtClean="0">
                  <a:ea typeface="Ebrima" pitchFamily="2" charset="0"/>
                  <a:cs typeface="Ebrima" pitchFamily="2" charset="0"/>
                </a:rPr>
                <a:t>Primary user interface with an interactive 2D map</a:t>
              </a:r>
            </a:p>
            <a:p>
              <a:pPr marL="225425" indent="-225425">
                <a:buFont typeface="Arial" pitchFamily="34" charset="0"/>
                <a:buChar char="•"/>
              </a:pPr>
              <a:r>
                <a:rPr lang="en-US" sz="3600" dirty="0" smtClean="0">
                  <a:ea typeface="Ebrima" pitchFamily="2" charset="0"/>
                  <a:cs typeface="Ebrima" pitchFamily="2" charset="0"/>
                </a:rPr>
                <a:t>Search TIUs and detectors via ID</a:t>
              </a:r>
            </a:p>
            <a:p>
              <a:pPr marL="225425" indent="-225425">
                <a:buFont typeface="Arial" pitchFamily="34" charset="0"/>
                <a:buChar char="•"/>
              </a:pPr>
              <a:r>
                <a:rPr lang="en-US" sz="3600" dirty="0" smtClean="0">
                  <a:ea typeface="Ebrima" pitchFamily="2" charset="0"/>
                  <a:cs typeface="Ebrima" pitchFamily="2" charset="0"/>
                </a:rPr>
                <a:t>Display locations and battery levels of all tags and detectors</a:t>
              </a:r>
            </a:p>
            <a:p>
              <a:pPr marL="225425" indent="-225425">
                <a:buFont typeface="Arial" pitchFamily="34" charset="0"/>
                <a:buChar char="•"/>
              </a:pPr>
              <a:r>
                <a:rPr lang="en-US" sz="3600" dirty="0" smtClean="0">
                  <a:ea typeface="Ebrima" pitchFamily="2" charset="0"/>
                  <a:cs typeface="Ebrima" pitchFamily="2" charset="0"/>
                </a:rPr>
                <a:t>Configure tags and detectors</a:t>
              </a:r>
            </a:p>
            <a:p>
              <a:pPr marL="225425" indent="-225425">
                <a:buFont typeface="Arial" pitchFamily="34" charset="0"/>
                <a:buChar char="•"/>
              </a:pPr>
              <a:r>
                <a:rPr lang="en-US" sz="3600" dirty="0" smtClean="0">
                  <a:ea typeface="Ebrima" pitchFamily="2" charset="0"/>
                  <a:cs typeface="Ebrima" pitchFamily="2" charset="0"/>
                </a:rPr>
                <a:t>Configure the tracking area</a:t>
              </a:r>
            </a:p>
          </p:txBody>
        </p:sp>
        <p:pic>
          <p:nvPicPr>
            <p:cNvPr id="7" name="Picture 8"/>
            <p:cNvPicPr>
              <a:picLocks noChangeAspect="1" noChangeArrowheads="1"/>
            </p:cNvPicPr>
            <p:nvPr/>
          </p:nvPicPr>
          <p:blipFill>
            <a:blip r:embed="rId24" cstate="print">
              <a:clrChange>
                <a:clrFrom>
                  <a:srgbClr val="FFFFFF"/>
                </a:clrFrom>
                <a:clrTo>
                  <a:srgbClr val="FFFFFF">
                    <a:alpha val="0"/>
                  </a:srgbClr>
                </a:clrTo>
              </a:clrChange>
            </a:blip>
            <a:srcRect/>
            <a:stretch>
              <a:fillRect/>
            </a:stretch>
          </p:blipFill>
          <p:spPr bwMode="auto">
            <a:xfrm>
              <a:off x="13563600" y="19362420"/>
              <a:ext cx="7105650" cy="4610100"/>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2677</TotalTime>
  <Words>575</Words>
  <Application>Microsoft Office PowerPoint</Application>
  <PresentationFormat>Custom</PresentationFormat>
  <Paragraphs>91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Kin</dc:creator>
  <cp:lastModifiedBy>Kin</cp:lastModifiedBy>
  <cp:revision>466</cp:revision>
  <dcterms:created xsi:type="dcterms:W3CDTF">2011-05-14T19:20:52Z</dcterms:created>
  <dcterms:modified xsi:type="dcterms:W3CDTF">2011-05-23T23:56:13Z</dcterms:modified>
</cp:coreProperties>
</file>